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8" r:id="rId2"/>
    <p:sldId id="289" r:id="rId3"/>
    <p:sldId id="257" r:id="rId4"/>
    <p:sldId id="258" r:id="rId5"/>
    <p:sldId id="267" r:id="rId6"/>
    <p:sldId id="282" r:id="rId7"/>
    <p:sldId id="269" r:id="rId8"/>
    <p:sldId id="270" r:id="rId9"/>
    <p:sldId id="285" r:id="rId10"/>
    <p:sldId id="259" r:id="rId11"/>
    <p:sldId id="262" r:id="rId12"/>
    <p:sldId id="272" r:id="rId13"/>
    <p:sldId id="273" r:id="rId14"/>
    <p:sldId id="274" r:id="rId15"/>
    <p:sldId id="277" r:id="rId16"/>
    <p:sldId id="276" r:id="rId17"/>
    <p:sldId id="284" r:id="rId18"/>
    <p:sldId id="278" r:id="rId19"/>
    <p:sldId id="279" r:id="rId20"/>
    <p:sldId id="280" r:id="rId21"/>
    <p:sldId id="281" r:id="rId22"/>
    <p:sldId id="287" r:id="rId23"/>
    <p:sldId id="286" r:id="rId24"/>
    <p:sldId id="263" r:id="rId25"/>
    <p:sldId id="26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00FF"/>
    <a:srgbClr val="08A82F"/>
    <a:srgbClr val="CC00FF"/>
    <a:srgbClr val="FA9898"/>
    <a:srgbClr val="FCB6AA"/>
    <a:srgbClr val="08A85C"/>
    <a:srgbClr val="FBDC6B"/>
    <a:srgbClr val="F5EC71"/>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86521" autoAdjust="0"/>
  </p:normalViewPr>
  <p:slideViewPr>
    <p:cSldViewPr snapToGrid="0">
      <p:cViewPr varScale="1">
        <p:scale>
          <a:sx n="80" d="100"/>
          <a:sy n="80" d="100"/>
        </p:scale>
        <p:origin x="12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AF11C-9062-4279-A97D-72E6267FC803}" type="datetimeFigureOut">
              <a:rPr lang="en-US" smtClean="0"/>
              <a:t>9/12/20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2EB4D-F1FC-466C-AFD4-79EB267A47D5}" type="slidenum">
              <a:rPr lang="en-US" smtClean="0"/>
              <a:t>‹#›</a:t>
            </a:fld>
            <a:endParaRPr lang="en-US"/>
          </a:p>
        </p:txBody>
      </p:sp>
    </p:spTree>
    <p:extLst>
      <p:ext uri="{BB962C8B-B14F-4D97-AF65-F5344CB8AC3E}">
        <p14:creationId xmlns:p14="http://schemas.microsoft.com/office/powerpoint/2010/main" val="215363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892082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motivating reasons…?</a:t>
            </a:r>
          </a:p>
        </p:txBody>
      </p:sp>
      <p:sp>
        <p:nvSpPr>
          <p:cNvPr id="4" name="Slide Number Placeholder 3"/>
          <p:cNvSpPr>
            <a:spLocks noGrp="1"/>
          </p:cNvSpPr>
          <p:nvPr>
            <p:ph type="sldNum" sz="quarter" idx="5"/>
          </p:nvPr>
        </p:nvSpPr>
        <p:spPr/>
        <p:txBody>
          <a:bodyPr/>
          <a:lstStyle/>
          <a:p>
            <a:fld id="{EDB2EB4D-F1FC-466C-AFD4-79EB267A47D5}" type="slidenum">
              <a:rPr lang="en-US" smtClean="0"/>
              <a:t>6</a:t>
            </a:fld>
            <a:endParaRPr lang="en-US"/>
          </a:p>
        </p:txBody>
      </p:sp>
    </p:spTree>
    <p:extLst>
      <p:ext uri="{BB962C8B-B14F-4D97-AF65-F5344CB8AC3E}">
        <p14:creationId xmlns:p14="http://schemas.microsoft.com/office/powerpoint/2010/main" val="1603372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Implicit tasks are generated in all parallel constructs. </a:t>
            </a:r>
          </a:p>
          <a:p>
            <a:endParaRPr lang="en-US" dirty="0"/>
          </a:p>
          <a:p>
            <a:r>
              <a:rPr lang="en-US" dirty="0"/>
              <a:t>The key difference is that all implicit tasks </a:t>
            </a:r>
            <a:r>
              <a:rPr lang="en-US" b="0" i="0" dirty="0">
                <a:solidFill>
                  <a:srgbClr val="000000"/>
                </a:solidFill>
                <a:effectLst/>
                <a:latin typeface="Times New Roman" panose="02020603050405020304" pitchFamily="18" charset="0"/>
              </a:rPr>
              <a:t>are guaranteed to be complete when the master thread exits the implicit barrier at the end of the parallel region. Whereas, all explicit tasks generated within a parallel region are guaranteed to be complete on exit from the next implicit or explicit barrier within the parallel region.</a:t>
            </a:r>
          </a:p>
        </p:txBody>
      </p:sp>
      <p:sp>
        <p:nvSpPr>
          <p:cNvPr id="4" name="Slide Number Placeholder 3"/>
          <p:cNvSpPr>
            <a:spLocks noGrp="1"/>
          </p:cNvSpPr>
          <p:nvPr>
            <p:ph type="sldNum" sz="quarter" idx="5"/>
          </p:nvPr>
        </p:nvSpPr>
        <p:spPr/>
        <p:txBody>
          <a:bodyPr/>
          <a:lstStyle/>
          <a:p>
            <a:fld id="{EDB2EB4D-F1FC-466C-AFD4-79EB267A47D5}" type="slidenum">
              <a:rPr lang="en-US" smtClean="0"/>
              <a:t>8</a:t>
            </a:fld>
            <a:endParaRPr lang="en-US"/>
          </a:p>
        </p:txBody>
      </p:sp>
    </p:spTree>
    <p:extLst>
      <p:ext uri="{BB962C8B-B14F-4D97-AF65-F5344CB8AC3E}">
        <p14:creationId xmlns:p14="http://schemas.microsoft.com/office/powerpoint/2010/main" val="3391469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2EB4D-F1FC-466C-AFD4-79EB267A47D5}" type="slidenum">
              <a:rPr lang="en-US" smtClean="0"/>
              <a:t>9</a:t>
            </a:fld>
            <a:endParaRPr lang="en-US"/>
          </a:p>
        </p:txBody>
      </p:sp>
    </p:spTree>
    <p:extLst>
      <p:ext uri="{BB962C8B-B14F-4D97-AF65-F5344CB8AC3E}">
        <p14:creationId xmlns:p14="http://schemas.microsoft.com/office/powerpoint/2010/main" val="545882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Trivial and skippable </a:t>
            </a:r>
          </a:p>
        </p:txBody>
      </p:sp>
      <p:sp>
        <p:nvSpPr>
          <p:cNvPr id="4" name="Slide Number Placeholder 3"/>
          <p:cNvSpPr>
            <a:spLocks noGrp="1"/>
          </p:cNvSpPr>
          <p:nvPr>
            <p:ph type="sldNum" sz="quarter" idx="5"/>
          </p:nvPr>
        </p:nvSpPr>
        <p:spPr/>
        <p:txBody>
          <a:bodyPr/>
          <a:lstStyle/>
          <a:p>
            <a:fld id="{EDB2EB4D-F1FC-466C-AFD4-79EB267A47D5}" type="slidenum">
              <a:rPr lang="en-US" smtClean="0"/>
              <a:t>11</a:t>
            </a:fld>
            <a:endParaRPr lang="en-US"/>
          </a:p>
        </p:txBody>
      </p:sp>
    </p:spTree>
    <p:extLst>
      <p:ext uri="{BB962C8B-B14F-4D97-AF65-F5344CB8AC3E}">
        <p14:creationId xmlns:p14="http://schemas.microsoft.com/office/powerpoint/2010/main" val="64964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OpenMP thread (in this case there are 2) execute the lines within the ‘</a:t>
            </a:r>
            <a:r>
              <a:rPr lang="en-US" dirty="0" err="1"/>
              <a:t>omp</a:t>
            </a:r>
            <a:r>
              <a:rPr lang="en-US" dirty="0"/>
              <a:t> parallel’ block. Therefore, we get permutations of {A, car, race} x N where N is the number of threads. </a:t>
            </a:r>
          </a:p>
          <a:p>
            <a:endParaRPr lang="en-US" dirty="0"/>
          </a:p>
          <a:p>
            <a:r>
              <a:rPr lang="en-US" dirty="0"/>
              <a:t>A ‘block’ of code refers to a chunk of code that is encased between { }’s. </a:t>
            </a:r>
          </a:p>
        </p:txBody>
      </p:sp>
      <p:sp>
        <p:nvSpPr>
          <p:cNvPr id="4" name="Slide Number Placeholder 3"/>
          <p:cNvSpPr>
            <a:spLocks noGrp="1"/>
          </p:cNvSpPr>
          <p:nvPr>
            <p:ph type="sldNum" sz="quarter" idx="5"/>
          </p:nvPr>
        </p:nvSpPr>
        <p:spPr/>
        <p:txBody>
          <a:bodyPr/>
          <a:lstStyle/>
          <a:p>
            <a:fld id="{EDB2EB4D-F1FC-466C-AFD4-79EB267A47D5}" type="slidenum">
              <a:rPr lang="en-US" smtClean="0"/>
              <a:t>12</a:t>
            </a:fld>
            <a:endParaRPr lang="en-US"/>
          </a:p>
        </p:txBody>
      </p:sp>
    </p:spTree>
    <p:extLst>
      <p:ext uri="{BB962C8B-B14F-4D97-AF65-F5344CB8AC3E}">
        <p14:creationId xmlns:p14="http://schemas.microsoft.com/office/powerpoint/2010/main" val="3464652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omp</a:t>
            </a:r>
            <a:r>
              <a:rPr lang="en-US" dirty="0"/>
              <a:t> single’ blocks out the print statements to be run by only one thread. The end result is indistinguishable from the serial case. </a:t>
            </a:r>
          </a:p>
        </p:txBody>
      </p:sp>
      <p:sp>
        <p:nvSpPr>
          <p:cNvPr id="4" name="Slide Number Placeholder 3"/>
          <p:cNvSpPr>
            <a:spLocks noGrp="1"/>
          </p:cNvSpPr>
          <p:nvPr>
            <p:ph type="sldNum" sz="quarter" idx="5"/>
          </p:nvPr>
        </p:nvSpPr>
        <p:spPr/>
        <p:txBody>
          <a:bodyPr/>
          <a:lstStyle/>
          <a:p>
            <a:fld id="{EDB2EB4D-F1FC-466C-AFD4-79EB267A47D5}" type="slidenum">
              <a:rPr lang="en-US" smtClean="0"/>
              <a:t>13</a:t>
            </a:fld>
            <a:endParaRPr lang="en-US"/>
          </a:p>
        </p:txBody>
      </p:sp>
    </p:spTree>
    <p:extLst>
      <p:ext uri="{BB962C8B-B14F-4D97-AF65-F5344CB8AC3E}">
        <p14:creationId xmlns:p14="http://schemas.microsoft.com/office/powerpoint/2010/main" val="283557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single thread executing the ‘</a:t>
            </a:r>
            <a:r>
              <a:rPr lang="en-US" dirty="0" err="1"/>
              <a:t>omp</a:t>
            </a:r>
            <a:r>
              <a:rPr lang="en-US" dirty="0"/>
              <a:t> single’ block now generates two tasks which are generated (?) and executed concurrently. The two tasks both print something, but in this case one prints ‘race’ and the other prints ‘car’. There is a race between which task finishes first. This race between the tasks is the feature that we’re taking advantage of here to get a desired output </a:t>
            </a:r>
            <a:r>
              <a:rPr lang="en-US" dirty="0">
                <a:sym typeface="Wingdings" panose="05000000000000000000" pitchFamily="2" charset="2"/>
              </a:rPr>
              <a:t> (i.e. a code that sometimes prints “A race car” and “A car race”). </a:t>
            </a:r>
            <a:endParaRPr lang="en-US" dirty="0"/>
          </a:p>
        </p:txBody>
      </p:sp>
      <p:sp>
        <p:nvSpPr>
          <p:cNvPr id="4" name="Slide Number Placeholder 3"/>
          <p:cNvSpPr>
            <a:spLocks noGrp="1"/>
          </p:cNvSpPr>
          <p:nvPr>
            <p:ph type="sldNum" sz="quarter" idx="5"/>
          </p:nvPr>
        </p:nvSpPr>
        <p:spPr/>
        <p:txBody>
          <a:bodyPr/>
          <a:lstStyle/>
          <a:p>
            <a:fld id="{EDB2EB4D-F1FC-466C-AFD4-79EB267A47D5}" type="slidenum">
              <a:rPr lang="en-US" smtClean="0"/>
              <a:t>14</a:t>
            </a:fld>
            <a:endParaRPr lang="en-US"/>
          </a:p>
        </p:txBody>
      </p:sp>
    </p:spTree>
    <p:extLst>
      <p:ext uri="{BB962C8B-B14F-4D97-AF65-F5344CB8AC3E}">
        <p14:creationId xmlns:p14="http://schemas.microsoft.com/office/powerpoint/2010/main" val="3077744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thread that generates the tasks seems to be faster than the tasks on average, as indicated by the output here. Although if you run the code enough times, you will find that some printouts can show a more coherent sentence like the second sentence above ‘A race is fun to watch car .’ Save for the last term ‘car’, the sentence is fine. Although keep in mind that it doesn’t satisfy our objective. </a:t>
            </a:r>
          </a:p>
        </p:txBody>
      </p:sp>
      <p:sp>
        <p:nvSpPr>
          <p:cNvPr id="4" name="Slide Number Placeholder 3"/>
          <p:cNvSpPr>
            <a:spLocks noGrp="1"/>
          </p:cNvSpPr>
          <p:nvPr>
            <p:ph type="sldNum" sz="quarter" idx="5"/>
          </p:nvPr>
        </p:nvSpPr>
        <p:spPr/>
        <p:txBody>
          <a:bodyPr/>
          <a:lstStyle/>
          <a:p>
            <a:fld id="{EDB2EB4D-F1FC-466C-AFD4-79EB267A47D5}" type="slidenum">
              <a:rPr lang="en-US" smtClean="0"/>
              <a:t>16</a:t>
            </a:fld>
            <a:endParaRPr lang="en-US"/>
          </a:p>
        </p:txBody>
      </p:sp>
    </p:spTree>
    <p:extLst>
      <p:ext uri="{BB962C8B-B14F-4D97-AF65-F5344CB8AC3E}">
        <p14:creationId xmlns:p14="http://schemas.microsoft.com/office/powerpoint/2010/main" val="36642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96A43-5056-43F7-AB91-9684228F01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F83F82D-F087-49D6-BB37-B85F29C80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1D522B2-3376-4163-9608-7A792408CC31}"/>
              </a:ext>
            </a:extLst>
          </p:cNvPr>
          <p:cNvSpPr>
            <a:spLocks noGrp="1"/>
          </p:cNvSpPr>
          <p:nvPr>
            <p:ph type="dt" sz="half" idx="10"/>
          </p:nvPr>
        </p:nvSpPr>
        <p:spPr/>
        <p:txBody>
          <a:bodyPr/>
          <a:lstStyle/>
          <a:p>
            <a:fld id="{40B22C09-651A-45AC-A882-395177D3758C}" type="datetimeFigureOut">
              <a:rPr lang="en-US" smtClean="0"/>
              <a:t>9/12/20</a:t>
            </a:fld>
            <a:endParaRPr lang="en-US"/>
          </a:p>
        </p:txBody>
      </p:sp>
      <p:sp>
        <p:nvSpPr>
          <p:cNvPr id="5" name="Footer Placeholder 4">
            <a:extLst>
              <a:ext uri="{FF2B5EF4-FFF2-40B4-BE49-F238E27FC236}">
                <a16:creationId xmlns:a16="http://schemas.microsoft.com/office/drawing/2014/main" xmlns="" id="{9F265BE5-9C9D-49BE-98F4-33A6FEE22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3EB6E53-FC0C-4D0D-BC1F-3DE1D49FA3AD}"/>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384355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40CE3F-B436-406E-81A6-85B809C72C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6E0D32E-221E-4B8E-B047-A45F8F1AD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FB6FE21-73DA-4AD3-A94D-5443F61E6740}"/>
              </a:ext>
            </a:extLst>
          </p:cNvPr>
          <p:cNvSpPr>
            <a:spLocks noGrp="1"/>
          </p:cNvSpPr>
          <p:nvPr>
            <p:ph type="dt" sz="half" idx="10"/>
          </p:nvPr>
        </p:nvSpPr>
        <p:spPr/>
        <p:txBody>
          <a:bodyPr/>
          <a:lstStyle/>
          <a:p>
            <a:fld id="{40B22C09-651A-45AC-A882-395177D3758C}" type="datetimeFigureOut">
              <a:rPr lang="en-US" smtClean="0"/>
              <a:t>9/12/20</a:t>
            </a:fld>
            <a:endParaRPr lang="en-US"/>
          </a:p>
        </p:txBody>
      </p:sp>
      <p:sp>
        <p:nvSpPr>
          <p:cNvPr id="5" name="Footer Placeholder 4">
            <a:extLst>
              <a:ext uri="{FF2B5EF4-FFF2-40B4-BE49-F238E27FC236}">
                <a16:creationId xmlns:a16="http://schemas.microsoft.com/office/drawing/2014/main" xmlns="" id="{A44A6517-FF91-432F-B518-FA127C14F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195C9CA-305E-4FEE-B8ED-F53507C58A90}"/>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49470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7CC68D-0929-46D0-89AC-8296275049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39E6D3B-31AA-4A89-8082-F294648464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DB0DCC6-4560-4C6B-9D5F-A6B8CF8A93FA}"/>
              </a:ext>
            </a:extLst>
          </p:cNvPr>
          <p:cNvSpPr>
            <a:spLocks noGrp="1"/>
          </p:cNvSpPr>
          <p:nvPr>
            <p:ph type="dt" sz="half" idx="10"/>
          </p:nvPr>
        </p:nvSpPr>
        <p:spPr/>
        <p:txBody>
          <a:bodyPr/>
          <a:lstStyle/>
          <a:p>
            <a:fld id="{40B22C09-651A-45AC-A882-395177D3758C}" type="datetimeFigureOut">
              <a:rPr lang="en-US" smtClean="0"/>
              <a:t>9/12/20</a:t>
            </a:fld>
            <a:endParaRPr lang="en-US"/>
          </a:p>
        </p:txBody>
      </p:sp>
      <p:sp>
        <p:nvSpPr>
          <p:cNvPr id="5" name="Footer Placeholder 4">
            <a:extLst>
              <a:ext uri="{FF2B5EF4-FFF2-40B4-BE49-F238E27FC236}">
                <a16:creationId xmlns:a16="http://schemas.microsoft.com/office/drawing/2014/main" xmlns="" id="{4469131A-68B7-4A3C-94EB-A6BBBAAA7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2018C26-E8D1-4FE8-81D1-08D51D520B24}"/>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255967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F594B8-1E18-400A-9E0A-A7168DF3F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71C3F75-C85E-4E85-963A-DA4D20A847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4777D6C-38C1-4A45-913E-F5D8423E4B26}"/>
              </a:ext>
            </a:extLst>
          </p:cNvPr>
          <p:cNvSpPr>
            <a:spLocks noGrp="1"/>
          </p:cNvSpPr>
          <p:nvPr>
            <p:ph type="dt" sz="half" idx="10"/>
          </p:nvPr>
        </p:nvSpPr>
        <p:spPr/>
        <p:txBody>
          <a:bodyPr/>
          <a:lstStyle/>
          <a:p>
            <a:fld id="{40B22C09-651A-45AC-A882-395177D3758C}" type="datetimeFigureOut">
              <a:rPr lang="en-US" smtClean="0"/>
              <a:t>9/12/20</a:t>
            </a:fld>
            <a:endParaRPr lang="en-US"/>
          </a:p>
        </p:txBody>
      </p:sp>
      <p:sp>
        <p:nvSpPr>
          <p:cNvPr id="5" name="Footer Placeholder 4">
            <a:extLst>
              <a:ext uri="{FF2B5EF4-FFF2-40B4-BE49-F238E27FC236}">
                <a16:creationId xmlns:a16="http://schemas.microsoft.com/office/drawing/2014/main" xmlns="" id="{EABB5C84-C73A-4BDF-AE84-E50EFA838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80E398-AACC-4B64-A1FC-AB80BF097C63}"/>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261765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68F61B-1862-4D4B-82DC-AF0BF1662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9BF1F45-24BC-4C84-80E9-C78CB16E7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3CC494E-232E-43FA-9A3F-6DBA3A232B78}"/>
              </a:ext>
            </a:extLst>
          </p:cNvPr>
          <p:cNvSpPr>
            <a:spLocks noGrp="1"/>
          </p:cNvSpPr>
          <p:nvPr>
            <p:ph type="dt" sz="half" idx="10"/>
          </p:nvPr>
        </p:nvSpPr>
        <p:spPr/>
        <p:txBody>
          <a:bodyPr/>
          <a:lstStyle/>
          <a:p>
            <a:fld id="{40B22C09-651A-45AC-A882-395177D3758C}" type="datetimeFigureOut">
              <a:rPr lang="en-US" smtClean="0"/>
              <a:t>9/12/20</a:t>
            </a:fld>
            <a:endParaRPr lang="en-US"/>
          </a:p>
        </p:txBody>
      </p:sp>
      <p:sp>
        <p:nvSpPr>
          <p:cNvPr id="5" name="Footer Placeholder 4">
            <a:extLst>
              <a:ext uri="{FF2B5EF4-FFF2-40B4-BE49-F238E27FC236}">
                <a16:creationId xmlns:a16="http://schemas.microsoft.com/office/drawing/2014/main" xmlns="" id="{55EC3B8B-D0BB-4948-8AEC-B48DCF671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5E3113B-2B3E-4C52-8F8D-A9317FA28741}"/>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73364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DAF8D1-76CF-4AAF-B011-FA0E590905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82EDCDC-368A-47DD-AAF3-D8B85BACE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75DBC3B-C496-4436-9320-3F55AFE004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56BDB01-07E0-455F-A9A9-15F46C068B22}"/>
              </a:ext>
            </a:extLst>
          </p:cNvPr>
          <p:cNvSpPr>
            <a:spLocks noGrp="1"/>
          </p:cNvSpPr>
          <p:nvPr>
            <p:ph type="dt" sz="half" idx="10"/>
          </p:nvPr>
        </p:nvSpPr>
        <p:spPr/>
        <p:txBody>
          <a:bodyPr/>
          <a:lstStyle/>
          <a:p>
            <a:fld id="{40B22C09-651A-45AC-A882-395177D3758C}" type="datetimeFigureOut">
              <a:rPr lang="en-US" smtClean="0"/>
              <a:t>9/12/20</a:t>
            </a:fld>
            <a:endParaRPr lang="en-US"/>
          </a:p>
        </p:txBody>
      </p:sp>
      <p:sp>
        <p:nvSpPr>
          <p:cNvPr id="6" name="Footer Placeholder 5">
            <a:extLst>
              <a:ext uri="{FF2B5EF4-FFF2-40B4-BE49-F238E27FC236}">
                <a16:creationId xmlns:a16="http://schemas.microsoft.com/office/drawing/2014/main" xmlns="" id="{7072D23C-2A1B-4305-9D10-E551041571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276F88-60CB-4E9C-B6C0-E1B08BBB61B7}"/>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165290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1FF6EA-3FDC-405D-9848-4806EDA76D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496EBF7-06FB-4C8E-A351-E23A7A1AFC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4005719-06E4-4EE9-BB31-73076F2B5F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5A11E9E-1EB0-4A7D-8FBC-0123F742E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E87BC82-D47C-4F7A-987C-7EEDC9B53C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511EAE8-CEDA-4085-8423-14FA4B020357}"/>
              </a:ext>
            </a:extLst>
          </p:cNvPr>
          <p:cNvSpPr>
            <a:spLocks noGrp="1"/>
          </p:cNvSpPr>
          <p:nvPr>
            <p:ph type="dt" sz="half" idx="10"/>
          </p:nvPr>
        </p:nvSpPr>
        <p:spPr/>
        <p:txBody>
          <a:bodyPr/>
          <a:lstStyle/>
          <a:p>
            <a:fld id="{40B22C09-651A-45AC-A882-395177D3758C}" type="datetimeFigureOut">
              <a:rPr lang="en-US" smtClean="0"/>
              <a:t>9/12/20</a:t>
            </a:fld>
            <a:endParaRPr lang="en-US"/>
          </a:p>
        </p:txBody>
      </p:sp>
      <p:sp>
        <p:nvSpPr>
          <p:cNvPr id="8" name="Footer Placeholder 7">
            <a:extLst>
              <a:ext uri="{FF2B5EF4-FFF2-40B4-BE49-F238E27FC236}">
                <a16:creationId xmlns:a16="http://schemas.microsoft.com/office/drawing/2014/main" xmlns="" id="{11DE501E-B1D4-47F2-812B-306ECD3934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1BC3A90-4464-41F9-B5AD-CF914ECECF8D}"/>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3316537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5AB128-F04A-497B-AC20-83EA38F9EC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D95322D-E9AA-4AE0-B167-7DFBFF42D1ED}"/>
              </a:ext>
            </a:extLst>
          </p:cNvPr>
          <p:cNvSpPr>
            <a:spLocks noGrp="1"/>
          </p:cNvSpPr>
          <p:nvPr>
            <p:ph type="dt" sz="half" idx="10"/>
          </p:nvPr>
        </p:nvSpPr>
        <p:spPr/>
        <p:txBody>
          <a:bodyPr/>
          <a:lstStyle/>
          <a:p>
            <a:fld id="{40B22C09-651A-45AC-A882-395177D3758C}" type="datetimeFigureOut">
              <a:rPr lang="en-US" smtClean="0"/>
              <a:t>9/12/20</a:t>
            </a:fld>
            <a:endParaRPr lang="en-US"/>
          </a:p>
        </p:txBody>
      </p:sp>
      <p:sp>
        <p:nvSpPr>
          <p:cNvPr id="4" name="Footer Placeholder 3">
            <a:extLst>
              <a:ext uri="{FF2B5EF4-FFF2-40B4-BE49-F238E27FC236}">
                <a16:creationId xmlns:a16="http://schemas.microsoft.com/office/drawing/2014/main" xmlns="" id="{D21F6DDD-A06C-407A-8601-08191F6A9F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58E20FE-D7D0-4ACD-A627-D1ED2D93F2DC}"/>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48237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24D523C-E3E0-4141-9795-F8C0D77A80F6}"/>
              </a:ext>
            </a:extLst>
          </p:cNvPr>
          <p:cNvSpPr>
            <a:spLocks noGrp="1"/>
          </p:cNvSpPr>
          <p:nvPr>
            <p:ph type="dt" sz="half" idx="10"/>
          </p:nvPr>
        </p:nvSpPr>
        <p:spPr/>
        <p:txBody>
          <a:bodyPr/>
          <a:lstStyle/>
          <a:p>
            <a:fld id="{40B22C09-651A-45AC-A882-395177D3758C}" type="datetimeFigureOut">
              <a:rPr lang="en-US" smtClean="0"/>
              <a:t>9/12/20</a:t>
            </a:fld>
            <a:endParaRPr lang="en-US"/>
          </a:p>
        </p:txBody>
      </p:sp>
      <p:sp>
        <p:nvSpPr>
          <p:cNvPr id="3" name="Footer Placeholder 2">
            <a:extLst>
              <a:ext uri="{FF2B5EF4-FFF2-40B4-BE49-F238E27FC236}">
                <a16:creationId xmlns:a16="http://schemas.microsoft.com/office/drawing/2014/main" xmlns="" id="{8D4FEA45-9058-4C9F-9D3D-C127B0DFB4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F1A55E5-F9A5-43CD-84D3-6E7CBA23D1ED}"/>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124423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A8BE5C-3E50-437E-A3C4-4F56D3E76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393E5FE-3559-4978-A9F8-6A3274546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47F072C-274D-47CF-B87D-C5E9DED35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ED82F0D-A5A4-46FB-A009-A7C0B6AE49A4}"/>
              </a:ext>
            </a:extLst>
          </p:cNvPr>
          <p:cNvSpPr>
            <a:spLocks noGrp="1"/>
          </p:cNvSpPr>
          <p:nvPr>
            <p:ph type="dt" sz="half" idx="10"/>
          </p:nvPr>
        </p:nvSpPr>
        <p:spPr/>
        <p:txBody>
          <a:bodyPr/>
          <a:lstStyle/>
          <a:p>
            <a:fld id="{40B22C09-651A-45AC-A882-395177D3758C}" type="datetimeFigureOut">
              <a:rPr lang="en-US" smtClean="0"/>
              <a:t>9/12/20</a:t>
            </a:fld>
            <a:endParaRPr lang="en-US"/>
          </a:p>
        </p:txBody>
      </p:sp>
      <p:sp>
        <p:nvSpPr>
          <p:cNvPr id="6" name="Footer Placeholder 5">
            <a:extLst>
              <a:ext uri="{FF2B5EF4-FFF2-40B4-BE49-F238E27FC236}">
                <a16:creationId xmlns:a16="http://schemas.microsoft.com/office/drawing/2014/main" xmlns="" id="{EFC96E5C-5F5D-4A20-90E6-38D2BB3F6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88EE239-54CE-4B68-8115-45D329924434}"/>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1614679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A8A8F1-2917-499C-AF6B-F6F8BE79E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400F5B9-2E85-4F69-9892-32F0AC237E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BD42F88-A155-4AFC-B4EB-30265EDE7E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EA28A34-FBC0-4869-BA21-8843EA9B9021}"/>
              </a:ext>
            </a:extLst>
          </p:cNvPr>
          <p:cNvSpPr>
            <a:spLocks noGrp="1"/>
          </p:cNvSpPr>
          <p:nvPr>
            <p:ph type="dt" sz="half" idx="10"/>
          </p:nvPr>
        </p:nvSpPr>
        <p:spPr/>
        <p:txBody>
          <a:bodyPr/>
          <a:lstStyle/>
          <a:p>
            <a:fld id="{40B22C09-651A-45AC-A882-395177D3758C}" type="datetimeFigureOut">
              <a:rPr lang="en-US" smtClean="0"/>
              <a:t>9/12/20</a:t>
            </a:fld>
            <a:endParaRPr lang="en-US"/>
          </a:p>
        </p:txBody>
      </p:sp>
      <p:sp>
        <p:nvSpPr>
          <p:cNvPr id="6" name="Footer Placeholder 5">
            <a:extLst>
              <a:ext uri="{FF2B5EF4-FFF2-40B4-BE49-F238E27FC236}">
                <a16:creationId xmlns:a16="http://schemas.microsoft.com/office/drawing/2014/main" xmlns="" id="{D3DE6C40-03CA-40A7-8DB5-C75F4666B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F090C83-D7CC-489B-9C42-B1AA224F2304}"/>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15050606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4743776-C17D-4001-AA05-A86149057D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5FE75D1-AEB6-4CA4-8BF4-00B27753C552}"/>
              </a:ext>
            </a:extLst>
          </p:cNvPr>
          <p:cNvSpPr>
            <a:spLocks noGrp="1"/>
          </p:cNvSpPr>
          <p:nvPr>
            <p:ph type="body" idx="1"/>
          </p:nvPr>
        </p:nvSpPr>
        <p:spPr>
          <a:xfrm>
            <a:off x="838200" y="15970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BACC103-5583-4E53-8324-1C02468BD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22C09-651A-45AC-A882-395177D3758C}" type="datetimeFigureOut">
              <a:rPr lang="en-US" smtClean="0"/>
              <a:t>9/12/20</a:t>
            </a:fld>
            <a:endParaRPr lang="en-US"/>
          </a:p>
        </p:txBody>
      </p:sp>
      <p:sp>
        <p:nvSpPr>
          <p:cNvPr id="5" name="Footer Placeholder 4">
            <a:extLst>
              <a:ext uri="{FF2B5EF4-FFF2-40B4-BE49-F238E27FC236}">
                <a16:creationId xmlns:a16="http://schemas.microsoft.com/office/drawing/2014/main" xmlns="" id="{F3F6A0F5-21CF-433C-96B7-3A22B847B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413A8FB-0F08-4E68-B0F2-0C1A8E54C6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6202D-CCEE-47D4-A2E1-32AE2A549659}" type="slidenum">
              <a:rPr lang="en-US" smtClean="0"/>
              <a:t>‹#›</a:t>
            </a:fld>
            <a:endParaRPr lang="en-US"/>
          </a:p>
        </p:txBody>
      </p:sp>
    </p:spTree>
    <p:extLst>
      <p:ext uri="{BB962C8B-B14F-4D97-AF65-F5344CB8AC3E}">
        <p14:creationId xmlns:p14="http://schemas.microsoft.com/office/powerpoint/2010/main" val="1522456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nc/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s.utah.edu/~germain/PPS/Topics/recursion.html" TargetMode="Externa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0.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1" Type="http://schemas.openxmlformats.org/officeDocument/2006/relationships/hyperlink" Target="https://www.cs.utah.edu/~germain/PPS/Topics/recursion.html" TargetMode="External"/><Relationship Id="rId12" Type="http://schemas.openxmlformats.org/officeDocument/2006/relationships/hyperlink" Target="https://link.springer.com/chapter/10.1007/978-3-319-96983-1_3" TargetMode="External"/><Relationship Id="rId1" Type="http://schemas.openxmlformats.org/officeDocument/2006/relationships/slideLayout" Target="../slideLayouts/slideLayout2.xml"/><Relationship Id="rId2" Type="http://schemas.openxmlformats.org/officeDocument/2006/relationships/hyperlink" Target="https://openmp.org/wp-content/uploads/sc13.tasking.ruud.pdf" TargetMode="External"/><Relationship Id="rId3" Type="http://schemas.openxmlformats.org/officeDocument/2006/relationships/hyperlink" Target="NULL" TargetMode="External"/><Relationship Id="rId4" Type="http://schemas.openxmlformats.org/officeDocument/2006/relationships/hyperlink" Target="https://en.wikibooks.org/wiki/OpenMP/Tasks" TargetMode="External"/><Relationship Id="rId5" Type="http://schemas.openxmlformats.org/officeDocument/2006/relationships/hyperlink" Target="https://www.slideshare.net/InformaticaUCM/openmp-tasking-model-from-the-standard-to-the-classroom?from_action=save" TargetMode="External"/><Relationship Id="rId6" Type="http://schemas.openxmlformats.org/officeDocument/2006/relationships/hyperlink" Target="https://www.openmp.org/wp-content/uploads/OpenMP4.0.0.Examples.pdf" TargetMode="External"/><Relationship Id="rId7" Type="http://schemas.openxmlformats.org/officeDocument/2006/relationships/hyperlink" Target="https://docs.oracle.com/cd/E77782_01/html/E77801/gljyr.html#scrolltoc" TargetMode="External"/><Relationship Id="rId8" Type="http://schemas.openxmlformats.org/officeDocument/2006/relationships/hyperlink" Target="https://docs.oracle.com/cd/E19205-01/820-7883/auto15/index.html" TargetMode="External"/><Relationship Id="rId9" Type="http://schemas.openxmlformats.org/officeDocument/2006/relationships/hyperlink" Target="https://docs.microsoft.com/en-us/cpp/parallel/openmp/reference/openmp-directives?view=vs-2019" TargetMode="External"/><Relationship Id="rId10" Type="http://schemas.openxmlformats.org/officeDocument/2006/relationships/hyperlink" Target="https://www.programiz.com/c-programming/c-recurs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cd/E77782_01/html/E77801/gljyr.html#scrollto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NU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4: </a:t>
            </a:r>
            <a:r>
              <a:rPr lang="en-US" sz="3600" b="1" dirty="0" err="1">
                <a:latin typeface="Times New Roman" charset="0"/>
                <a:ea typeface="Times New Roman" charset="0"/>
                <a:cs typeface="Times New Roman" charset="0"/>
              </a:rPr>
              <a:t>OpenMP</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12: </a:t>
            </a:r>
            <a:r>
              <a:rPr lang="en-US" sz="3600" b="1" dirty="0" err="1">
                <a:latin typeface="Times New Roman" charset="0"/>
                <a:ea typeface="Times New Roman" charset="0"/>
                <a:cs typeface="Times New Roman" charset="0"/>
              </a:rPr>
              <a:t>OpenMP</a:t>
            </a:r>
            <a:r>
              <a:rPr lang="en-US" sz="3600" b="1" dirty="0">
                <a:latin typeface="Times New Roman" charset="0"/>
                <a:ea typeface="Times New Roman" charset="0"/>
                <a:cs typeface="Times New Roman" charset="0"/>
              </a:rPr>
              <a:t> Tasks</a:t>
            </a:r>
            <a:r>
              <a:rPr lang="en-US" sz="3600" b="1" dirty="0" smtClean="0">
                <a:latin typeface="Times New Roman" charset="0"/>
                <a:ea typeface="Times New Roman" charset="0"/>
                <a:cs typeface="Times New Roman" charset="0"/>
              </a:rPr>
              <a:t/>
            </a:r>
            <a:br>
              <a:rPr lang="en-US" sz="3600" b="1" dirty="0" smtClean="0">
                <a:latin typeface="Times New Roman" charset="0"/>
                <a:ea typeface="Times New Roman" charset="0"/>
                <a:cs typeface="Times New Roman" charset="0"/>
              </a:rPr>
            </a:br>
            <a:r>
              <a:rPr lang="en-US" sz="3600" i="1" dirty="0" smtClean="0">
                <a:latin typeface="Times New Roman" charset="0"/>
                <a:ea typeface="Times New Roman" charset="0"/>
                <a:cs typeface="Times New Roman" charset="0"/>
              </a:rPr>
              <a:t>Developed </a:t>
            </a:r>
            <a:r>
              <a:rPr lang="en-US" sz="3600" i="1" dirty="0">
                <a:latin typeface="Times New Roman" charset="0"/>
                <a:ea typeface="Times New Roman" charset="0"/>
                <a:cs typeface="Times New Roman" charset="0"/>
              </a:rPr>
              <a:t>by Cameron Foss</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endParaRPr lang="en-US" sz="36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26640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87F033-EB6C-4161-860B-ADB7863381BA}"/>
              </a:ext>
            </a:extLst>
          </p:cNvPr>
          <p:cNvSpPr>
            <a:spLocks noGrp="1"/>
          </p:cNvSpPr>
          <p:nvPr>
            <p:ph type="title"/>
          </p:nvPr>
        </p:nvSpPr>
        <p:spPr/>
        <p:txBody>
          <a:bodyPr/>
          <a:lstStyle/>
          <a:p>
            <a:r>
              <a:rPr lang="en-US" dirty="0"/>
              <a:t>Tasking Explained…</a:t>
            </a:r>
          </a:p>
        </p:txBody>
      </p:sp>
      <p:sp>
        <p:nvSpPr>
          <p:cNvPr id="3" name="Content Placeholder 2">
            <a:extLst>
              <a:ext uri="{FF2B5EF4-FFF2-40B4-BE49-F238E27FC236}">
                <a16:creationId xmlns:a16="http://schemas.microsoft.com/office/drawing/2014/main" xmlns="" id="{4D06B9CA-080A-467D-BE4F-84D19D2FF991}"/>
              </a:ext>
            </a:extLst>
          </p:cNvPr>
          <p:cNvSpPr>
            <a:spLocks noGrp="1"/>
          </p:cNvSpPr>
          <p:nvPr>
            <p:ph idx="1"/>
          </p:nvPr>
        </p:nvSpPr>
        <p:spPr/>
        <p:txBody>
          <a:bodyPr/>
          <a:lstStyle/>
          <a:p>
            <a:endParaRPr lang="en-US" dirty="0"/>
          </a:p>
          <a:p>
            <a:pPr marL="0" indent="0">
              <a:buNone/>
            </a:pPr>
            <a:r>
              <a:rPr lang="en-US" sz="3600" b="1" dirty="0">
                <a:solidFill>
                  <a:srgbClr val="FF0000"/>
                </a:solidFill>
              </a:rPr>
              <a:t>Objective:</a:t>
            </a:r>
            <a:r>
              <a:rPr lang="en-US" sz="3600" dirty="0">
                <a:solidFill>
                  <a:srgbClr val="FF0000"/>
                </a:solidFill>
              </a:rPr>
              <a:t> </a:t>
            </a:r>
            <a:r>
              <a:rPr lang="en-US" sz="3600" dirty="0"/>
              <a:t>Write a program that prints either “A race car” or “A car race” and maximize the parallelism.</a:t>
            </a:r>
          </a:p>
        </p:txBody>
      </p:sp>
      <p:pic>
        <p:nvPicPr>
          <p:cNvPr id="7" name="Picture 2" descr="Free Pics Of Cartoon Racing Cars, Download Free Clip Art, Free ...">
            <a:extLst>
              <a:ext uri="{FF2B5EF4-FFF2-40B4-BE49-F238E27FC236}">
                <a16:creationId xmlns:a16="http://schemas.microsoft.com/office/drawing/2014/main" xmlns="" id="{814601D9-CCED-475D-AA71-EF3073B0A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217" y="3772694"/>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F9923786-7DDE-4CE7-86D5-6CF59C634F03}"/>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24924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2CAA44-620F-424E-B63A-73F4980FED4A}"/>
              </a:ext>
            </a:extLst>
          </p:cNvPr>
          <p:cNvSpPr>
            <a:spLocks noGrp="1"/>
          </p:cNvSpPr>
          <p:nvPr>
            <p:ph type="title"/>
          </p:nvPr>
        </p:nvSpPr>
        <p:spPr/>
        <p:txBody>
          <a:bodyPr/>
          <a:lstStyle/>
          <a:p>
            <a:r>
              <a:rPr lang="en-US" dirty="0"/>
              <a:t>A race car OR A car race…(1)</a:t>
            </a:r>
          </a:p>
        </p:txBody>
      </p:sp>
      <p:sp>
        <p:nvSpPr>
          <p:cNvPr id="3" name="Content Placeholder 2">
            <a:extLst>
              <a:ext uri="{FF2B5EF4-FFF2-40B4-BE49-F238E27FC236}">
                <a16:creationId xmlns:a16="http://schemas.microsoft.com/office/drawing/2014/main" xmlns="" id="{DC16C8B1-6F35-4708-A480-D156E72C2059}"/>
              </a:ext>
            </a:extLst>
          </p:cNvPr>
          <p:cNvSpPr>
            <a:spLocks noGrp="1"/>
          </p:cNvSpPr>
          <p:nvPr>
            <p:ph idx="1"/>
          </p:nvPr>
        </p:nvSpPr>
        <p:spPr/>
        <p:txBody>
          <a:bodyPr>
            <a:normAutofit/>
          </a:bodyPr>
          <a:lstStyle/>
          <a:p>
            <a:pPr marL="0" indent="0">
              <a:lnSpc>
                <a:spcPct val="100000"/>
              </a:lnSpc>
              <a:spcBef>
                <a:spcPts val="0"/>
              </a:spcBef>
              <a:buNone/>
            </a:pPr>
            <a:r>
              <a:rPr lang="en-US" sz="2000" dirty="0">
                <a:latin typeface="Consolas" panose="020B0609020204030204" pitchFamily="49" charset="0"/>
              </a:rPr>
              <a:t>#include &lt;</a:t>
            </a:r>
            <a:r>
              <a:rPr lang="en-US" sz="2000" dirty="0" err="1">
                <a:latin typeface="Consolas" panose="020B0609020204030204" pitchFamily="49" charset="0"/>
              </a:rPr>
              <a:t>stdlib.h</a:t>
            </a:r>
            <a:r>
              <a:rPr lang="en-US" sz="2000" dirty="0">
                <a:latin typeface="Consolas" panose="020B0609020204030204" pitchFamily="49" charset="0"/>
              </a:rPr>
              <a:t>&gt;</a:t>
            </a:r>
          </a:p>
          <a:p>
            <a:pPr marL="0" indent="0">
              <a:lnSpc>
                <a:spcPct val="100000"/>
              </a:lnSpc>
              <a:spcBef>
                <a:spcPts val="0"/>
              </a:spcBef>
              <a:buNone/>
            </a:pPr>
            <a:r>
              <a:rPr lang="en-US" sz="2000" dirty="0">
                <a:latin typeface="Consolas" panose="020B0609020204030204" pitchFamily="49" charset="0"/>
              </a:rPr>
              <a:t>#include &lt;</a:t>
            </a:r>
            <a:r>
              <a:rPr lang="en-US" sz="2000" dirty="0" err="1">
                <a:latin typeface="Consolas" panose="020B0609020204030204" pitchFamily="49" charset="0"/>
              </a:rPr>
              <a:t>stdio.h</a:t>
            </a:r>
            <a:r>
              <a:rPr lang="en-US" sz="2000" dirty="0">
                <a:latin typeface="Consolas" panose="020B0609020204030204" pitchFamily="49" charset="0"/>
              </a:rPr>
              <a:t>&gt;</a:t>
            </a:r>
          </a:p>
          <a:p>
            <a:pPr marL="0" indent="0">
              <a:lnSpc>
                <a:spcPct val="100000"/>
              </a:lnSpc>
              <a:spcBef>
                <a:spcPts val="0"/>
              </a:spcBef>
              <a:buNone/>
            </a:pPr>
            <a:endParaRPr lang="en-US" sz="2000" dirty="0">
              <a:latin typeface="Consolas" panose="020B0609020204030204" pitchFamily="49" charset="0"/>
            </a:endParaRPr>
          </a:p>
          <a:p>
            <a:pPr marL="0" indent="0">
              <a:lnSpc>
                <a:spcPct val="100000"/>
              </a:lnSpc>
              <a:spcBef>
                <a:spcPts val="0"/>
              </a:spcBef>
              <a:buNone/>
            </a:pPr>
            <a:r>
              <a:rPr lang="en-US" sz="2000" dirty="0">
                <a:latin typeface="Consolas" panose="020B0609020204030204" pitchFamily="49" charset="0"/>
              </a:rPr>
              <a:t>int main(int </a:t>
            </a:r>
            <a:r>
              <a:rPr lang="en-US" sz="2000" dirty="0" err="1">
                <a:latin typeface="Consolas" panose="020B0609020204030204" pitchFamily="49" charset="0"/>
              </a:rPr>
              <a:t>argc</a:t>
            </a:r>
            <a:r>
              <a:rPr lang="en-US" sz="2000" dirty="0">
                <a:latin typeface="Consolas" panose="020B0609020204030204" pitchFamily="49" charset="0"/>
              </a:rPr>
              <a:t>, char *</a:t>
            </a:r>
            <a:r>
              <a:rPr lang="en-US" sz="2000" dirty="0" err="1">
                <a:latin typeface="Consolas" panose="020B0609020204030204" pitchFamily="49" charset="0"/>
              </a:rPr>
              <a:t>argv</a:t>
            </a:r>
            <a:r>
              <a:rPr lang="en-US" sz="2000" dirty="0">
                <a:latin typeface="Consolas" panose="020B0609020204030204" pitchFamily="49" charset="0"/>
              </a:rPr>
              <a:t>[])</a:t>
            </a:r>
          </a:p>
          <a:p>
            <a:pPr marL="0" indent="0">
              <a:lnSpc>
                <a:spcPct val="100000"/>
              </a:lnSpc>
              <a:spcBef>
                <a:spcPts val="0"/>
              </a:spcBef>
              <a:buNone/>
            </a:pPr>
            <a:r>
              <a:rPr lang="en-US" sz="2000" dirty="0">
                <a:latin typeface="Consolas" panose="020B0609020204030204" pitchFamily="49" charset="0"/>
              </a:rPr>
              <a:t>{</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(“A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(“race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(“car ”);</a:t>
            </a:r>
          </a:p>
          <a:p>
            <a:pPr marL="0" indent="0">
              <a:lnSpc>
                <a:spcPct val="100000"/>
              </a:lnSpc>
              <a:spcBef>
                <a:spcPts val="0"/>
              </a:spcBef>
              <a:buNone/>
            </a:pPr>
            <a:r>
              <a:rPr lang="en-US" sz="2000" dirty="0">
                <a:latin typeface="Consolas" panose="020B0609020204030204" pitchFamily="49" charset="0"/>
              </a:rPr>
              <a:t>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(“.\n”);</a:t>
            </a:r>
            <a:endParaRPr lang="en-US" sz="2000" dirty="0">
              <a:solidFill>
                <a:srgbClr val="CC00CC"/>
              </a:solidFill>
              <a:latin typeface="Consolas" panose="020B0609020204030204" pitchFamily="49" charset="0"/>
            </a:endParaRPr>
          </a:p>
          <a:p>
            <a:pPr marL="0" indent="0">
              <a:lnSpc>
                <a:spcPct val="100000"/>
              </a:lnSpc>
              <a:spcBef>
                <a:spcPts val="0"/>
              </a:spcBef>
              <a:buNone/>
            </a:pPr>
            <a:r>
              <a:rPr lang="en-US" sz="2000" dirty="0">
                <a:latin typeface="Consolas" panose="020B0609020204030204" pitchFamily="49" charset="0"/>
              </a:rPr>
              <a:t>	return(0);</a:t>
            </a:r>
          </a:p>
          <a:p>
            <a:pPr marL="0" indent="0">
              <a:lnSpc>
                <a:spcPct val="100000"/>
              </a:lnSpc>
              <a:spcBef>
                <a:spcPts val="0"/>
              </a:spcBef>
              <a:buNone/>
            </a:pPr>
            <a:r>
              <a:rPr lang="en-US" sz="2000"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pic>
        <p:nvPicPr>
          <p:cNvPr id="2050" name="Picture 2" descr="Free Pics Of Cartoon Racing Cars, Download Free Clip Art, Free ...">
            <a:extLst>
              <a:ext uri="{FF2B5EF4-FFF2-40B4-BE49-F238E27FC236}">
                <a16:creationId xmlns:a16="http://schemas.microsoft.com/office/drawing/2014/main" xmlns=""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A2C363BF-3FB4-49B3-9B36-BBB95CB5765B}"/>
              </a:ext>
            </a:extLst>
          </p:cNvPr>
          <p:cNvSpPr txBox="1"/>
          <p:nvPr/>
        </p:nvSpPr>
        <p:spPr>
          <a:xfrm>
            <a:off x="5624834" y="3354963"/>
            <a:ext cx="6228066" cy="646331"/>
          </a:xfrm>
          <a:prstGeom prst="rect">
            <a:avLst/>
          </a:prstGeom>
          <a:noFill/>
        </p:spPr>
        <p:txBody>
          <a:bodyPr wrap="square" rtlCol="0">
            <a:spAutoFit/>
          </a:bodyPr>
          <a:lstStyle/>
          <a:p>
            <a:r>
              <a:rPr lang="en-US" sz="3600" dirty="0">
                <a:latin typeface="Source Sans Pro" panose="020B0503030403020204" pitchFamily="34" charset="0"/>
                <a:ea typeface="Source Sans Pro" panose="020B0503030403020204" pitchFamily="34" charset="0"/>
              </a:rPr>
              <a:t>Q: What will this program print?</a:t>
            </a:r>
          </a:p>
        </p:txBody>
      </p:sp>
      <p:sp>
        <p:nvSpPr>
          <p:cNvPr id="5" name="TextBox 4">
            <a:extLst>
              <a:ext uri="{FF2B5EF4-FFF2-40B4-BE49-F238E27FC236}">
                <a16:creationId xmlns:a16="http://schemas.microsoft.com/office/drawing/2014/main" xmlns="" id="{A6CCC6C5-33DE-4EB5-992D-08F5067F781E}"/>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xmlns="" id="{CE26BAA1-DAA0-4890-8103-FABFE4A40C60}"/>
              </a:ext>
            </a:extLst>
          </p:cNvPr>
          <p:cNvSpPr txBox="1"/>
          <p:nvPr/>
        </p:nvSpPr>
        <p:spPr>
          <a:xfrm>
            <a:off x="6058541" y="4003576"/>
            <a:ext cx="5647684" cy="2308324"/>
          </a:xfrm>
          <a:prstGeom prst="rect">
            <a:avLst/>
          </a:prstGeom>
          <a:solidFill>
            <a:srgbClr val="FA9898">
              <a:alpha val="52157"/>
            </a:srgbClr>
          </a:solidFill>
        </p:spPr>
        <p:txBody>
          <a:bodyPr wrap="square" rtlCol="0">
            <a:spAutoFit/>
          </a:bodyPr>
          <a:lstStyle/>
          <a:p>
            <a:r>
              <a:rPr lang="en-US" sz="3600" dirty="0">
                <a:latin typeface="Consolas" panose="020B0609020204030204" pitchFamily="49" charset="0"/>
                <a:ea typeface="Source Sans Pro" panose="020B0503030403020204" pitchFamily="34" charset="0"/>
              </a:rPr>
              <a:t>$ </a:t>
            </a:r>
            <a:r>
              <a:rPr lang="en-US" sz="3600" dirty="0" err="1">
                <a:latin typeface="Consolas" panose="020B0609020204030204" pitchFamily="49" charset="0"/>
                <a:ea typeface="Source Sans Pro" panose="020B0503030403020204" pitchFamily="34" charset="0"/>
              </a:rPr>
              <a:t>gcc</a:t>
            </a:r>
            <a:r>
              <a:rPr lang="en-US" sz="3600" dirty="0">
                <a:latin typeface="Consolas" panose="020B0609020204030204" pitchFamily="49" charset="0"/>
                <a:ea typeface="Source Sans Pro" panose="020B0503030403020204" pitchFamily="34" charset="0"/>
              </a:rPr>
              <a:t> </a:t>
            </a:r>
            <a:r>
              <a:rPr lang="en-US" sz="3600" dirty="0" err="1">
                <a:latin typeface="Consolas" panose="020B0609020204030204" pitchFamily="49" charset="0"/>
                <a:ea typeface="Source Sans Pro" panose="020B0503030403020204" pitchFamily="34" charset="0"/>
              </a:rPr>
              <a:t>racecar.c</a:t>
            </a:r>
            <a:endParaRPr lang="en-US" sz="3600" dirty="0">
              <a:latin typeface="Consolas" panose="020B0609020204030204" pitchFamily="49" charset="0"/>
              <a:ea typeface="Source Sans Pro" panose="020B0503030403020204" pitchFamily="34" charset="0"/>
            </a:endParaRPr>
          </a:p>
          <a:p>
            <a:r>
              <a:rPr lang="en-US" sz="3600" dirty="0">
                <a:latin typeface="Consolas" panose="020B0609020204030204" pitchFamily="49" charset="0"/>
                <a:ea typeface="Source Sans Pro" panose="020B0503030403020204" pitchFamily="34" charset="0"/>
              </a:rPr>
              <a:t>$ ./</a:t>
            </a:r>
            <a:r>
              <a:rPr lang="en-US" sz="3600" dirty="0" err="1">
                <a:latin typeface="Consolas" panose="020B0609020204030204" pitchFamily="49" charset="0"/>
                <a:ea typeface="Source Sans Pro" panose="020B0503030403020204" pitchFamily="34" charset="0"/>
              </a:rPr>
              <a:t>a.out</a:t>
            </a:r>
            <a:endParaRPr lang="en-US" sz="3600" dirty="0">
              <a:latin typeface="Consolas" panose="020B0609020204030204" pitchFamily="49" charset="0"/>
              <a:ea typeface="Source Sans Pro" panose="020B0503030403020204" pitchFamily="34" charset="0"/>
            </a:endParaRPr>
          </a:p>
          <a:p>
            <a:r>
              <a:rPr lang="en-US" sz="3600" dirty="0">
                <a:solidFill>
                  <a:srgbClr val="0000FF"/>
                </a:solidFill>
                <a:latin typeface="Consolas" panose="020B0609020204030204" pitchFamily="49" charset="0"/>
                <a:ea typeface="Source Sans Pro" panose="020B0503030403020204" pitchFamily="34" charset="0"/>
              </a:rPr>
              <a:t> A race car .</a:t>
            </a:r>
          </a:p>
          <a:p>
            <a:r>
              <a:rPr lang="en-US" sz="3600" dirty="0">
                <a:latin typeface="Consolas" panose="020B0609020204030204" pitchFamily="49" charset="0"/>
                <a:ea typeface="Source Sans Pro" panose="020B0503030403020204" pitchFamily="34" charset="0"/>
              </a:rPr>
              <a:t>$</a:t>
            </a:r>
          </a:p>
        </p:txBody>
      </p:sp>
    </p:spTree>
    <p:extLst>
      <p:ext uri="{BB962C8B-B14F-4D97-AF65-F5344CB8AC3E}">
        <p14:creationId xmlns:p14="http://schemas.microsoft.com/office/powerpoint/2010/main" val="240115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2CAA44-620F-424E-B63A-73F4980FED4A}"/>
              </a:ext>
            </a:extLst>
          </p:cNvPr>
          <p:cNvSpPr>
            <a:spLocks noGrp="1"/>
          </p:cNvSpPr>
          <p:nvPr>
            <p:ph type="title"/>
          </p:nvPr>
        </p:nvSpPr>
        <p:spPr/>
        <p:txBody>
          <a:bodyPr/>
          <a:lstStyle/>
          <a:p>
            <a:r>
              <a:rPr lang="en-US" dirty="0"/>
              <a:t>A race car OR A car race…(2)</a:t>
            </a:r>
          </a:p>
        </p:txBody>
      </p:sp>
      <p:sp>
        <p:nvSpPr>
          <p:cNvPr id="3" name="Content Placeholder 2">
            <a:extLst>
              <a:ext uri="{FF2B5EF4-FFF2-40B4-BE49-F238E27FC236}">
                <a16:creationId xmlns:a16="http://schemas.microsoft.com/office/drawing/2014/main" xmlns=""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2000" dirty="0">
                <a:latin typeface="Consolas" panose="020B0609020204030204" pitchFamily="49" charset="0"/>
              </a:rPr>
              <a:t>#include &lt;</a:t>
            </a:r>
            <a:r>
              <a:rPr lang="en-US" sz="2000" dirty="0" err="1">
                <a:latin typeface="Consolas" panose="020B0609020204030204" pitchFamily="49" charset="0"/>
              </a:rPr>
              <a:t>stdlib.h</a:t>
            </a:r>
            <a:r>
              <a:rPr lang="en-US" sz="2000" dirty="0">
                <a:latin typeface="Consolas" panose="020B0609020204030204" pitchFamily="49" charset="0"/>
              </a:rPr>
              <a:t>&gt;</a:t>
            </a:r>
          </a:p>
          <a:p>
            <a:pPr marL="0" indent="0">
              <a:lnSpc>
                <a:spcPct val="100000"/>
              </a:lnSpc>
              <a:spcBef>
                <a:spcPts val="0"/>
              </a:spcBef>
              <a:buNone/>
            </a:pPr>
            <a:r>
              <a:rPr lang="en-US" sz="2000" dirty="0">
                <a:latin typeface="Consolas" panose="020B0609020204030204" pitchFamily="49" charset="0"/>
              </a:rPr>
              <a:t>#include &lt;</a:t>
            </a:r>
            <a:r>
              <a:rPr lang="en-US" sz="2000" dirty="0" err="1">
                <a:latin typeface="Consolas" panose="020B0609020204030204" pitchFamily="49" charset="0"/>
              </a:rPr>
              <a:t>stdio.h</a:t>
            </a:r>
            <a:r>
              <a:rPr lang="en-US" sz="2000" dirty="0">
                <a:latin typeface="Consolas" panose="020B0609020204030204" pitchFamily="49" charset="0"/>
              </a:rPr>
              <a:t>&gt;</a:t>
            </a:r>
          </a:p>
          <a:p>
            <a:pPr marL="0" indent="0">
              <a:lnSpc>
                <a:spcPct val="100000"/>
              </a:lnSpc>
              <a:spcBef>
                <a:spcPts val="0"/>
              </a:spcBef>
              <a:buNone/>
            </a:pPr>
            <a:endParaRPr lang="en-US" sz="2000" dirty="0">
              <a:latin typeface="Consolas" panose="020B0609020204030204" pitchFamily="49" charset="0"/>
            </a:endParaRPr>
          </a:p>
          <a:p>
            <a:pPr marL="0" indent="0">
              <a:lnSpc>
                <a:spcPct val="100000"/>
              </a:lnSpc>
              <a:spcBef>
                <a:spcPts val="0"/>
              </a:spcBef>
              <a:buNone/>
            </a:pPr>
            <a:r>
              <a:rPr lang="en-US" sz="2000" dirty="0">
                <a:latin typeface="Consolas" panose="020B0609020204030204" pitchFamily="49" charset="0"/>
              </a:rPr>
              <a:t>int main(int </a:t>
            </a:r>
            <a:r>
              <a:rPr lang="en-US" sz="2000" dirty="0" err="1">
                <a:latin typeface="Consolas" panose="020B0609020204030204" pitchFamily="49" charset="0"/>
              </a:rPr>
              <a:t>argc</a:t>
            </a:r>
            <a:r>
              <a:rPr lang="en-US" sz="2000" dirty="0">
                <a:latin typeface="Consolas" panose="020B0609020204030204" pitchFamily="49" charset="0"/>
              </a:rPr>
              <a:t>, char *</a:t>
            </a:r>
            <a:r>
              <a:rPr lang="en-US" sz="2000" dirty="0" err="1">
                <a:latin typeface="Consolas" panose="020B0609020204030204" pitchFamily="49" charset="0"/>
              </a:rPr>
              <a:t>argv</a:t>
            </a:r>
            <a:r>
              <a:rPr lang="en-US" sz="2000" dirty="0">
                <a:latin typeface="Consolas" panose="020B0609020204030204" pitchFamily="49" charset="0"/>
              </a:rPr>
              <a:t>[])</a:t>
            </a:r>
          </a:p>
          <a:p>
            <a:pPr marL="0" indent="0">
              <a:lnSpc>
                <a:spcPct val="100000"/>
              </a:lnSpc>
              <a:spcBef>
                <a:spcPts val="0"/>
              </a:spcBef>
              <a:buNone/>
            </a:pPr>
            <a:r>
              <a:rPr lang="en-US" sz="2000" dirty="0">
                <a:latin typeface="Consolas" panose="020B0609020204030204" pitchFamily="49" charset="0"/>
              </a:rPr>
              <a:t>{</a:t>
            </a:r>
          </a:p>
          <a:p>
            <a:pPr marL="0" indent="0">
              <a:lnSpc>
                <a:spcPct val="100000"/>
              </a:lnSpc>
              <a:spcBef>
                <a:spcPts val="0"/>
              </a:spcBef>
              <a:buNone/>
            </a:pPr>
            <a:r>
              <a:rPr lang="en-US" sz="2000" dirty="0">
                <a:latin typeface="Consolas" panose="020B0609020204030204" pitchFamily="49" charset="0"/>
              </a:rPr>
              <a:t>	</a:t>
            </a:r>
            <a:r>
              <a:rPr lang="en-US" sz="2000" dirty="0">
                <a:solidFill>
                  <a:srgbClr val="CC00CC"/>
                </a:solidFill>
                <a:latin typeface="Consolas" panose="020B0609020204030204" pitchFamily="49" charset="0"/>
              </a:rPr>
              <a:t>#pragma </a:t>
            </a:r>
            <a:r>
              <a:rPr lang="en-US" sz="2000" dirty="0" err="1">
                <a:solidFill>
                  <a:srgbClr val="CC00CC"/>
                </a:solidFill>
                <a:latin typeface="Consolas" panose="020B0609020204030204" pitchFamily="49" charset="0"/>
              </a:rPr>
              <a:t>omp</a:t>
            </a:r>
            <a:r>
              <a:rPr lang="en-US" sz="2000" dirty="0">
                <a:solidFill>
                  <a:srgbClr val="CC00CC"/>
                </a:solidFill>
                <a:latin typeface="Consolas" panose="020B0609020204030204" pitchFamily="49" charset="0"/>
              </a:rPr>
              <a:t> parallel</a:t>
            </a:r>
          </a:p>
          <a:p>
            <a:pPr marL="0" indent="0">
              <a:lnSpc>
                <a:spcPct val="100000"/>
              </a:lnSpc>
              <a:spcBef>
                <a:spcPts val="0"/>
              </a:spcBef>
              <a:buNone/>
            </a:pPr>
            <a:r>
              <a:rPr lang="en-US" sz="2000" dirty="0">
                <a:solidFill>
                  <a:srgbClr val="CC00CC"/>
                </a:solidFill>
                <a:latin typeface="Consolas" panose="020B0609020204030204" pitchFamily="49" charset="0"/>
              </a:rPr>
              <a:t>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(“A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(“race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(“car ”);</a:t>
            </a:r>
          </a:p>
          <a:p>
            <a:pPr marL="0" indent="0">
              <a:lnSpc>
                <a:spcPct val="100000"/>
              </a:lnSpc>
              <a:spcBef>
                <a:spcPts val="0"/>
              </a:spcBef>
              <a:buNone/>
            </a:pPr>
            <a:r>
              <a:rPr lang="en-US" sz="2000" dirty="0">
                <a:latin typeface="Consolas" panose="020B0609020204030204" pitchFamily="49" charset="0"/>
              </a:rPr>
              <a:t>	</a:t>
            </a:r>
            <a:r>
              <a:rPr lang="en-US" sz="2000" dirty="0">
                <a:solidFill>
                  <a:srgbClr val="CC00CC"/>
                </a:solidFill>
                <a:latin typeface="Consolas" panose="020B0609020204030204" pitchFamily="49" charset="0"/>
              </a:rPr>
              <a:t>} // End of </a:t>
            </a:r>
            <a:r>
              <a:rPr lang="en-US" sz="2000" dirty="0" err="1">
                <a:solidFill>
                  <a:srgbClr val="CC00CC"/>
                </a:solidFill>
                <a:latin typeface="Consolas" panose="020B0609020204030204" pitchFamily="49" charset="0"/>
              </a:rPr>
              <a:t>omp</a:t>
            </a:r>
            <a:r>
              <a:rPr lang="en-US" sz="2000" dirty="0">
                <a:solidFill>
                  <a:srgbClr val="CC00CC"/>
                </a:solidFill>
                <a:latin typeface="Consolas" panose="020B0609020204030204" pitchFamily="49" charset="0"/>
              </a:rPr>
              <a:t> parallel region</a:t>
            </a:r>
          </a:p>
          <a:p>
            <a:pPr marL="0" indent="0">
              <a:lnSpc>
                <a:spcPct val="100000"/>
              </a:lnSpc>
              <a:spcBef>
                <a:spcPts val="0"/>
              </a:spcBef>
              <a:buNone/>
            </a:pPr>
            <a:r>
              <a:rPr lang="en-US" sz="2000" dirty="0">
                <a:solidFill>
                  <a:srgbClr val="CC00CC"/>
                </a:solidFill>
                <a:latin typeface="Consolas" panose="020B0609020204030204" pitchFamily="49" charset="0"/>
              </a:rPr>
              <a:t>	</a:t>
            </a:r>
          </a:p>
          <a:p>
            <a:pPr marL="0" indent="0">
              <a:lnSpc>
                <a:spcPct val="100000"/>
              </a:lnSpc>
              <a:spcBef>
                <a:spcPts val="0"/>
              </a:spcBef>
              <a:buNone/>
            </a:pPr>
            <a:r>
              <a:rPr lang="en-US" sz="2000" dirty="0">
                <a:solidFill>
                  <a:srgbClr val="CC00CC"/>
                </a:solidFill>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(“.\n”);</a:t>
            </a:r>
            <a:endParaRPr lang="en-US" sz="2000" dirty="0">
              <a:solidFill>
                <a:srgbClr val="CC00CC"/>
              </a:solidFill>
              <a:latin typeface="Consolas" panose="020B0609020204030204" pitchFamily="49" charset="0"/>
            </a:endParaRPr>
          </a:p>
          <a:p>
            <a:pPr marL="0" indent="0">
              <a:lnSpc>
                <a:spcPct val="100000"/>
              </a:lnSpc>
              <a:spcBef>
                <a:spcPts val="0"/>
              </a:spcBef>
              <a:buNone/>
            </a:pPr>
            <a:r>
              <a:rPr lang="en-US" sz="2000" dirty="0">
                <a:latin typeface="Consolas" panose="020B0609020204030204" pitchFamily="49" charset="0"/>
              </a:rPr>
              <a:t>	return(0);</a:t>
            </a:r>
          </a:p>
          <a:p>
            <a:pPr marL="0" indent="0">
              <a:lnSpc>
                <a:spcPct val="100000"/>
              </a:lnSpc>
              <a:spcBef>
                <a:spcPts val="0"/>
              </a:spcBef>
              <a:buNone/>
            </a:pPr>
            <a:r>
              <a:rPr lang="en-US" sz="20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xmlns=""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BF659AE1-2F91-45D2-9056-A631381AB783}"/>
              </a:ext>
            </a:extLst>
          </p:cNvPr>
          <p:cNvSpPr txBox="1"/>
          <p:nvPr/>
        </p:nvSpPr>
        <p:spPr>
          <a:xfrm>
            <a:off x="6095999" y="2751008"/>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
        <p:nvSpPr>
          <p:cNvPr id="4" name="TextBox 3">
            <a:extLst>
              <a:ext uri="{FF2B5EF4-FFF2-40B4-BE49-F238E27FC236}">
                <a16:creationId xmlns:a16="http://schemas.microsoft.com/office/drawing/2014/main" xmlns="" id="{EDFF2F7A-14A5-4F4D-95CD-39E2615F2DB8}"/>
              </a:ext>
            </a:extLst>
          </p:cNvPr>
          <p:cNvSpPr txBox="1"/>
          <p:nvPr/>
        </p:nvSpPr>
        <p:spPr>
          <a:xfrm>
            <a:off x="6400800" y="3828226"/>
            <a:ext cx="5343525" cy="2092881"/>
          </a:xfrm>
          <a:prstGeom prst="rect">
            <a:avLst/>
          </a:prstGeom>
          <a:solidFill>
            <a:srgbClr val="FA9898">
              <a:alpha val="52157"/>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car A race car .</a:t>
            </a:r>
          </a:p>
          <a:p>
            <a:r>
              <a:rPr lang="en-US" sz="2600" dirty="0">
                <a:latin typeface="Consolas" panose="020B0609020204030204" pitchFamily="49" charset="0"/>
                <a:ea typeface="Source Sans Pro" panose="020B0503030403020204" pitchFamily="34" charset="0"/>
              </a:rPr>
              <a:t>$</a:t>
            </a:r>
          </a:p>
        </p:txBody>
      </p:sp>
      <p:sp>
        <p:nvSpPr>
          <p:cNvPr id="8" name="TextBox 7">
            <a:extLst>
              <a:ext uri="{FF2B5EF4-FFF2-40B4-BE49-F238E27FC236}">
                <a16:creationId xmlns:a16="http://schemas.microsoft.com/office/drawing/2014/main" xmlns=""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7390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2CAA44-620F-424E-B63A-73F4980FED4A}"/>
              </a:ext>
            </a:extLst>
          </p:cNvPr>
          <p:cNvSpPr>
            <a:spLocks noGrp="1"/>
          </p:cNvSpPr>
          <p:nvPr>
            <p:ph type="title"/>
          </p:nvPr>
        </p:nvSpPr>
        <p:spPr/>
        <p:txBody>
          <a:bodyPr/>
          <a:lstStyle/>
          <a:p>
            <a:r>
              <a:rPr lang="en-US" dirty="0"/>
              <a:t>A race car OR A car race…(3)</a:t>
            </a:r>
          </a:p>
        </p:txBody>
      </p:sp>
      <p:sp>
        <p:nvSpPr>
          <p:cNvPr id="3" name="Content Placeholder 2">
            <a:extLst>
              <a:ext uri="{FF2B5EF4-FFF2-40B4-BE49-F238E27FC236}">
                <a16:creationId xmlns:a16="http://schemas.microsoft.com/office/drawing/2014/main" xmlns="" id="{DC16C8B1-6F35-4708-A480-D156E72C2059}"/>
              </a:ext>
            </a:extLst>
          </p:cNvPr>
          <p:cNvSpPr>
            <a:spLocks noGrp="1"/>
          </p:cNvSpPr>
          <p:nvPr>
            <p:ph idx="1"/>
          </p:nvPr>
        </p:nvSpPr>
        <p:spPr>
          <a:xfrm>
            <a:off x="838200" y="1597024"/>
            <a:ext cx="10515600" cy="5108575"/>
          </a:xfrm>
        </p:spPr>
        <p:txBody>
          <a:bodyPr>
            <a:noAutofit/>
          </a:bodyPr>
          <a:lstStyle/>
          <a:p>
            <a:pPr marL="0" indent="0">
              <a:lnSpc>
                <a:spcPct val="100000"/>
              </a:lnSpc>
              <a:spcBef>
                <a:spcPts val="0"/>
              </a:spcBef>
              <a:buNone/>
            </a:pPr>
            <a:r>
              <a:rPr lang="en-US" sz="1800" dirty="0">
                <a:latin typeface="Consolas" panose="020B0609020204030204" pitchFamily="49" charset="0"/>
              </a:rPr>
              <a:t>#include &lt;</a:t>
            </a:r>
            <a:r>
              <a:rPr lang="en-US" sz="1800" dirty="0" err="1">
                <a:latin typeface="Consolas" panose="020B0609020204030204" pitchFamily="49" charset="0"/>
              </a:rPr>
              <a:t>stdlib.h</a:t>
            </a:r>
            <a:r>
              <a:rPr lang="en-US" sz="1800" dirty="0">
                <a:latin typeface="Consolas" panose="020B0609020204030204" pitchFamily="49" charset="0"/>
              </a:rPr>
              <a:t>&gt;</a:t>
            </a:r>
          </a:p>
          <a:p>
            <a:pPr marL="0" indent="0">
              <a:lnSpc>
                <a:spcPct val="100000"/>
              </a:lnSpc>
              <a:spcBef>
                <a:spcPts val="0"/>
              </a:spcBef>
              <a:buNone/>
            </a:pPr>
            <a:r>
              <a:rPr lang="en-US" sz="1800" dirty="0">
                <a:latin typeface="Consolas" panose="020B0609020204030204" pitchFamily="49" charset="0"/>
              </a:rPr>
              <a:t>#include &lt;</a:t>
            </a:r>
            <a:r>
              <a:rPr lang="en-US" sz="1800" dirty="0" err="1">
                <a:latin typeface="Consolas" panose="020B0609020204030204" pitchFamily="49" charset="0"/>
              </a:rPr>
              <a:t>stdio.h</a:t>
            </a:r>
            <a:r>
              <a:rPr lang="en-US" sz="1800" dirty="0">
                <a:latin typeface="Consolas" panose="020B0609020204030204" pitchFamily="49" charset="0"/>
              </a:rPr>
              <a:t>&gt;</a:t>
            </a:r>
          </a:p>
          <a:p>
            <a:pPr marL="0" indent="0">
              <a:lnSpc>
                <a:spcPct val="100000"/>
              </a:lnSpc>
              <a:spcBef>
                <a:spcPts val="0"/>
              </a:spcBef>
              <a:buNone/>
            </a:pPr>
            <a:endParaRPr lang="en-US" sz="1800" dirty="0">
              <a:latin typeface="Consolas" panose="020B0609020204030204" pitchFamily="49" charset="0"/>
            </a:endParaRPr>
          </a:p>
          <a:p>
            <a:pPr marL="0" indent="0">
              <a:lnSpc>
                <a:spcPct val="100000"/>
              </a:lnSpc>
              <a:spcBef>
                <a:spcPts val="0"/>
              </a:spcBef>
              <a:buNone/>
            </a:pPr>
            <a:r>
              <a:rPr lang="en-US" sz="1800" dirty="0">
                <a:latin typeface="Consolas" panose="020B0609020204030204" pitchFamily="49" charset="0"/>
              </a:rPr>
              <a:t>int main(int </a:t>
            </a:r>
            <a:r>
              <a:rPr lang="en-US" sz="1800" dirty="0" err="1">
                <a:latin typeface="Consolas" panose="020B0609020204030204" pitchFamily="49" charset="0"/>
              </a:rPr>
              <a:t>argc</a:t>
            </a:r>
            <a:r>
              <a:rPr lang="en-US" sz="1800" dirty="0">
                <a:latin typeface="Consolas" panose="020B0609020204030204" pitchFamily="49" charset="0"/>
              </a:rPr>
              <a:t>, char *</a:t>
            </a:r>
            <a:r>
              <a:rPr lang="en-US" sz="1800" dirty="0" err="1">
                <a:latin typeface="Consolas" panose="020B0609020204030204" pitchFamily="49" charset="0"/>
              </a:rPr>
              <a:t>argv</a:t>
            </a:r>
            <a:r>
              <a:rPr lang="en-US" sz="1800" dirty="0">
                <a:latin typeface="Consolas" panose="020B0609020204030204" pitchFamily="49" charset="0"/>
              </a:rPr>
              <a:t>[])</a:t>
            </a:r>
          </a:p>
          <a:p>
            <a:pPr marL="0" indent="0">
              <a:lnSpc>
                <a:spcPct val="100000"/>
              </a:lnSpc>
              <a:spcBef>
                <a:spcPts val="0"/>
              </a:spcBef>
              <a:buNone/>
            </a:pPr>
            <a:r>
              <a:rPr lang="en-US" sz="1800" dirty="0">
                <a:latin typeface="Consolas" panose="020B0609020204030204" pitchFamily="49" charset="0"/>
              </a:rPr>
              <a:t>{</a:t>
            </a:r>
          </a:p>
          <a:p>
            <a:pPr marL="0" indent="0">
              <a:lnSpc>
                <a:spcPct val="100000"/>
              </a:lnSpc>
              <a:spcBef>
                <a:spcPts val="0"/>
              </a:spcBef>
              <a:buNone/>
            </a:pPr>
            <a:r>
              <a:rPr lang="en-US" sz="1800" dirty="0">
                <a:latin typeface="Consolas" panose="020B0609020204030204" pitchFamily="49" charset="0"/>
              </a:rPr>
              <a:t>	</a:t>
            </a:r>
            <a:r>
              <a:rPr lang="en-US" sz="1800" dirty="0">
                <a:solidFill>
                  <a:srgbClr val="0000FF"/>
                </a:solidFill>
                <a:latin typeface="Consolas" panose="020B0609020204030204" pitchFamily="49" charset="0"/>
              </a:rPr>
              <a:t>#pragma </a:t>
            </a:r>
            <a:r>
              <a:rPr lang="en-US" sz="1800" dirty="0" err="1">
                <a:solidFill>
                  <a:srgbClr val="0000FF"/>
                </a:solidFill>
                <a:latin typeface="Consolas" panose="020B0609020204030204" pitchFamily="49" charset="0"/>
              </a:rPr>
              <a:t>omp</a:t>
            </a:r>
            <a:r>
              <a:rPr lang="en-US" sz="1800" dirty="0">
                <a:solidFill>
                  <a:srgbClr val="0000FF"/>
                </a:solidFill>
                <a:latin typeface="Consolas" panose="020B0609020204030204" pitchFamily="49" charset="0"/>
              </a:rPr>
              <a:t> parallel</a:t>
            </a:r>
          </a:p>
          <a:p>
            <a:pPr marL="0" indent="0">
              <a:lnSpc>
                <a:spcPct val="100000"/>
              </a:lnSpc>
              <a:spcBef>
                <a:spcPts val="0"/>
              </a:spcBef>
              <a:buNone/>
            </a:pPr>
            <a:r>
              <a:rPr lang="en-US" sz="1800" dirty="0">
                <a:solidFill>
                  <a:srgbClr val="0000FF"/>
                </a:solidFill>
                <a:latin typeface="Consolas" panose="020B0609020204030204" pitchFamily="49" charset="0"/>
              </a:rPr>
              <a:t>	{</a:t>
            </a:r>
          </a:p>
          <a:p>
            <a:pPr marL="0" indent="0">
              <a:lnSpc>
                <a:spcPct val="100000"/>
              </a:lnSpc>
              <a:spcBef>
                <a:spcPts val="0"/>
              </a:spcBef>
              <a:buNone/>
            </a:pPr>
            <a:r>
              <a:rPr lang="en-US" sz="1800" dirty="0">
                <a:solidFill>
                  <a:srgbClr val="0000FF"/>
                </a:solidFill>
                <a:latin typeface="Consolas" panose="020B0609020204030204" pitchFamily="49" charset="0"/>
              </a:rPr>
              <a:t>	   </a:t>
            </a:r>
            <a:r>
              <a:rPr lang="en-US" sz="1800" dirty="0">
                <a:solidFill>
                  <a:srgbClr val="CC00CC"/>
                </a:solidFill>
                <a:latin typeface="Consolas" panose="020B0609020204030204" pitchFamily="49" charset="0"/>
              </a:rPr>
              <a:t>#pragma </a:t>
            </a:r>
            <a:r>
              <a:rPr lang="en-US" sz="1800" dirty="0" err="1">
                <a:solidFill>
                  <a:srgbClr val="CC00CC"/>
                </a:solidFill>
                <a:latin typeface="Consolas" panose="020B0609020204030204" pitchFamily="49" charset="0"/>
              </a:rPr>
              <a:t>omp</a:t>
            </a:r>
            <a:r>
              <a:rPr lang="en-US" sz="1800" dirty="0">
                <a:solidFill>
                  <a:srgbClr val="CC00CC"/>
                </a:solidFill>
                <a:latin typeface="Consolas" panose="020B0609020204030204" pitchFamily="49" charset="0"/>
              </a:rPr>
              <a:t> single</a:t>
            </a:r>
          </a:p>
          <a:p>
            <a:pPr marL="0" indent="0">
              <a:lnSpc>
                <a:spcPct val="100000"/>
              </a:lnSpc>
              <a:spcBef>
                <a:spcPts val="0"/>
              </a:spcBef>
              <a:buNone/>
            </a:pPr>
            <a:r>
              <a:rPr lang="en-US" sz="1800" dirty="0">
                <a:solidFill>
                  <a:srgbClr val="CC00CC"/>
                </a:solidFill>
                <a:latin typeface="Consolas" panose="020B0609020204030204" pitchFamily="49" charset="0"/>
              </a:rPr>
              <a:t>	   {</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(“A ”);</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(“race ”);</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(“car ”);</a:t>
            </a:r>
          </a:p>
          <a:p>
            <a:pPr marL="0" indent="0">
              <a:lnSpc>
                <a:spcPct val="100000"/>
              </a:lnSpc>
              <a:spcBef>
                <a:spcPts val="0"/>
              </a:spcBef>
              <a:buNone/>
            </a:pPr>
            <a:r>
              <a:rPr lang="en-US" sz="1800" dirty="0">
                <a:latin typeface="Consolas" panose="020B0609020204030204" pitchFamily="49" charset="0"/>
              </a:rPr>
              <a:t>	   </a:t>
            </a:r>
            <a:r>
              <a:rPr lang="en-US" sz="1800" dirty="0">
                <a:solidFill>
                  <a:srgbClr val="CC00CC"/>
                </a:solidFill>
                <a:latin typeface="Consolas" panose="020B0609020204030204" pitchFamily="49" charset="0"/>
              </a:rPr>
              <a:t>}</a:t>
            </a:r>
          </a:p>
          <a:p>
            <a:pPr marL="0" indent="0">
              <a:lnSpc>
                <a:spcPct val="100000"/>
              </a:lnSpc>
              <a:spcBef>
                <a:spcPts val="0"/>
              </a:spcBef>
              <a:buNone/>
            </a:pPr>
            <a:r>
              <a:rPr lang="en-US" sz="1800" dirty="0">
                <a:solidFill>
                  <a:srgbClr val="0000FF"/>
                </a:solidFill>
                <a:latin typeface="Consolas" panose="020B0609020204030204" pitchFamily="49" charset="0"/>
              </a:rPr>
              <a:t>	} // End of </a:t>
            </a:r>
            <a:r>
              <a:rPr lang="en-US" sz="1800" dirty="0" err="1">
                <a:solidFill>
                  <a:srgbClr val="0000FF"/>
                </a:solidFill>
                <a:latin typeface="Consolas" panose="020B0609020204030204" pitchFamily="49" charset="0"/>
              </a:rPr>
              <a:t>omp</a:t>
            </a:r>
            <a:r>
              <a:rPr lang="en-US" sz="1800" dirty="0">
                <a:solidFill>
                  <a:srgbClr val="0000FF"/>
                </a:solidFill>
                <a:latin typeface="Consolas" panose="020B0609020204030204" pitchFamily="49" charset="0"/>
              </a:rPr>
              <a:t> parallel region</a:t>
            </a:r>
          </a:p>
          <a:p>
            <a:pPr marL="0" indent="0">
              <a:lnSpc>
                <a:spcPct val="100000"/>
              </a:lnSpc>
              <a:spcBef>
                <a:spcPts val="0"/>
              </a:spcBef>
              <a:buNone/>
            </a:pPr>
            <a:r>
              <a:rPr lang="en-US" sz="1800" dirty="0">
                <a:solidFill>
                  <a:srgbClr val="CC00CC"/>
                </a:solidFill>
                <a:latin typeface="Consolas" panose="020B0609020204030204" pitchFamily="49" charset="0"/>
              </a:rPr>
              <a:t>	</a:t>
            </a:r>
          </a:p>
          <a:p>
            <a:pPr marL="0" indent="0">
              <a:lnSpc>
                <a:spcPct val="100000"/>
              </a:lnSpc>
              <a:spcBef>
                <a:spcPts val="0"/>
              </a:spcBef>
              <a:buNone/>
            </a:pPr>
            <a:r>
              <a:rPr lang="en-US" sz="1800" dirty="0">
                <a:solidFill>
                  <a:srgbClr val="CC00CC"/>
                </a:solidFill>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(“.\n”);</a:t>
            </a:r>
            <a:endParaRPr lang="en-US" sz="1800" dirty="0">
              <a:solidFill>
                <a:srgbClr val="CC00CC"/>
              </a:solidFill>
              <a:latin typeface="Consolas" panose="020B0609020204030204" pitchFamily="49" charset="0"/>
            </a:endParaRPr>
          </a:p>
          <a:p>
            <a:pPr marL="0" indent="0">
              <a:lnSpc>
                <a:spcPct val="100000"/>
              </a:lnSpc>
              <a:spcBef>
                <a:spcPts val="0"/>
              </a:spcBef>
              <a:buNone/>
            </a:pPr>
            <a:r>
              <a:rPr lang="en-US" sz="1800" dirty="0">
                <a:latin typeface="Consolas" panose="020B0609020204030204" pitchFamily="49" charset="0"/>
              </a:rPr>
              <a:t>	return(0);</a:t>
            </a:r>
          </a:p>
          <a:p>
            <a:pPr marL="0" indent="0">
              <a:lnSpc>
                <a:spcPct val="100000"/>
              </a:lnSpc>
              <a:spcBef>
                <a:spcPts val="0"/>
              </a:spcBef>
              <a:buNone/>
            </a:pPr>
            <a:r>
              <a:rPr lang="en-US" sz="18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xmlns=""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xmlns="" id="{6E3ECCBA-B136-497A-B7BA-488E068633A6}"/>
              </a:ext>
            </a:extLst>
          </p:cNvPr>
          <p:cNvSpPr txBox="1"/>
          <p:nvPr/>
        </p:nvSpPr>
        <p:spPr>
          <a:xfrm>
            <a:off x="6095999" y="2751008"/>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
        <p:nvSpPr>
          <p:cNvPr id="12" name="TextBox 11">
            <a:extLst>
              <a:ext uri="{FF2B5EF4-FFF2-40B4-BE49-F238E27FC236}">
                <a16:creationId xmlns:a16="http://schemas.microsoft.com/office/drawing/2014/main" xmlns="" id="{CBDC9A83-BEC9-40A1-BD9F-5B816901310B}"/>
              </a:ext>
            </a:extLst>
          </p:cNvPr>
          <p:cNvSpPr txBox="1"/>
          <p:nvPr/>
        </p:nvSpPr>
        <p:spPr>
          <a:xfrm>
            <a:off x="6400800" y="3828226"/>
            <a:ext cx="5343525" cy="2092881"/>
          </a:xfrm>
          <a:prstGeom prst="rect">
            <a:avLst/>
          </a:prstGeom>
          <a:solidFill>
            <a:srgbClr val="FA9898">
              <a:alpha val="52157"/>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car .</a:t>
            </a:r>
          </a:p>
          <a:p>
            <a:r>
              <a:rPr lang="en-US" sz="2600" dirty="0">
                <a:latin typeface="Consolas" panose="020B0609020204030204" pitchFamily="49" charset="0"/>
                <a:ea typeface="Source Sans Pro" panose="020B0503030403020204" pitchFamily="34" charset="0"/>
              </a:rPr>
              <a:t>$</a:t>
            </a:r>
          </a:p>
        </p:txBody>
      </p:sp>
      <p:sp>
        <p:nvSpPr>
          <p:cNvPr id="6" name="TextBox 5">
            <a:extLst>
              <a:ext uri="{FF2B5EF4-FFF2-40B4-BE49-F238E27FC236}">
                <a16:creationId xmlns:a16="http://schemas.microsoft.com/office/drawing/2014/main" xmlns="" id="{07EBE70C-D5B6-43DE-B0F6-9800C5538EAA}"/>
              </a:ext>
            </a:extLst>
          </p:cNvPr>
          <p:cNvSpPr txBox="1"/>
          <p:nvPr/>
        </p:nvSpPr>
        <p:spPr>
          <a:xfrm>
            <a:off x="8643938" y="4743693"/>
            <a:ext cx="3295650" cy="1569660"/>
          </a:xfrm>
          <a:prstGeom prst="rect">
            <a:avLst/>
          </a:prstGeom>
          <a:solidFill>
            <a:srgbClr val="FBDC6B"/>
          </a:solidFill>
        </p:spPr>
        <p:txBody>
          <a:bodyPr wrap="square" rtlCol="0">
            <a:spAutoFit/>
          </a:bodyPr>
          <a:lstStyle/>
          <a:p>
            <a:r>
              <a:rPr lang="en-US" sz="2400" b="1" dirty="0"/>
              <a:t>It only prints it once now because the </a:t>
            </a:r>
            <a:r>
              <a:rPr lang="en-US" sz="2400" b="1" dirty="0" err="1"/>
              <a:t>omp</a:t>
            </a:r>
            <a:r>
              <a:rPr lang="en-US" sz="2400" b="1" dirty="0"/>
              <a:t> single block is run by only one (</a:t>
            </a:r>
            <a:r>
              <a:rPr lang="en-US" sz="2400" b="1" i="1" dirty="0"/>
              <a:t>single</a:t>
            </a:r>
            <a:r>
              <a:rPr lang="en-US" sz="2400" b="1" dirty="0"/>
              <a:t>) thread.</a:t>
            </a:r>
          </a:p>
        </p:txBody>
      </p:sp>
    </p:spTree>
    <p:extLst>
      <p:ext uri="{BB962C8B-B14F-4D97-AF65-F5344CB8AC3E}">
        <p14:creationId xmlns:p14="http://schemas.microsoft.com/office/powerpoint/2010/main" val="264515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2CAA44-620F-424E-B63A-73F4980FED4A}"/>
              </a:ext>
            </a:extLst>
          </p:cNvPr>
          <p:cNvSpPr>
            <a:spLocks noGrp="1"/>
          </p:cNvSpPr>
          <p:nvPr>
            <p:ph type="title"/>
          </p:nvPr>
        </p:nvSpPr>
        <p:spPr/>
        <p:txBody>
          <a:bodyPr/>
          <a:lstStyle/>
          <a:p>
            <a:r>
              <a:rPr lang="en-US" dirty="0"/>
              <a:t>A race car OR A car race…(4)</a:t>
            </a:r>
          </a:p>
        </p:txBody>
      </p:sp>
      <p:sp>
        <p:nvSpPr>
          <p:cNvPr id="3" name="Content Placeholder 2">
            <a:extLst>
              <a:ext uri="{FF2B5EF4-FFF2-40B4-BE49-F238E27FC236}">
                <a16:creationId xmlns:a16="http://schemas.microsoft.com/office/drawing/2014/main" xmlns=""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1600" dirty="0">
                <a:latin typeface="Consolas" panose="020B0609020204030204" pitchFamily="49" charset="0"/>
              </a:rPr>
              <a:t>#include &lt;</a:t>
            </a:r>
            <a:r>
              <a:rPr lang="en-US" sz="1600" dirty="0" err="1">
                <a:latin typeface="Consolas" panose="020B0609020204030204" pitchFamily="49" charset="0"/>
              </a:rPr>
              <a:t>stdlib.h</a:t>
            </a:r>
            <a:r>
              <a:rPr lang="en-US" sz="1600" dirty="0">
                <a:latin typeface="Consolas" panose="020B0609020204030204" pitchFamily="49" charset="0"/>
              </a:rPr>
              <a:t>&gt;</a:t>
            </a:r>
          </a:p>
          <a:p>
            <a:pPr marL="0" indent="0">
              <a:lnSpc>
                <a:spcPct val="100000"/>
              </a:lnSpc>
              <a:spcBef>
                <a:spcPts val="0"/>
              </a:spcBef>
              <a:buNone/>
            </a:pPr>
            <a:r>
              <a:rPr lang="en-US" sz="1600" dirty="0">
                <a:latin typeface="Consolas" panose="020B0609020204030204" pitchFamily="49" charset="0"/>
              </a:rPr>
              <a:t>#include &lt;</a:t>
            </a:r>
            <a:r>
              <a:rPr lang="en-US" sz="1600" dirty="0" err="1">
                <a:latin typeface="Consolas" panose="020B0609020204030204" pitchFamily="49" charset="0"/>
              </a:rPr>
              <a:t>stdio.h</a:t>
            </a:r>
            <a:r>
              <a:rPr lang="en-US" sz="1600" dirty="0">
                <a:latin typeface="Consolas" panose="020B0609020204030204" pitchFamily="49" charset="0"/>
              </a:rPr>
              <a:t>&gt;</a:t>
            </a:r>
          </a:p>
          <a:p>
            <a:pPr marL="0" indent="0">
              <a:lnSpc>
                <a:spcPct val="100000"/>
              </a:lnSpc>
              <a:spcBef>
                <a:spcPts val="0"/>
              </a:spcBef>
              <a:buNone/>
            </a:pP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int main(int </a:t>
            </a:r>
            <a:r>
              <a:rPr lang="en-US" sz="1600" dirty="0" err="1">
                <a:latin typeface="Consolas" panose="020B0609020204030204" pitchFamily="49" charset="0"/>
              </a:rPr>
              <a:t>argc</a:t>
            </a:r>
            <a:r>
              <a:rPr lang="en-US" sz="1600" dirty="0">
                <a:latin typeface="Consolas" panose="020B0609020204030204" pitchFamily="49" charset="0"/>
              </a:rPr>
              <a:t>, char *</a:t>
            </a:r>
            <a:r>
              <a:rPr lang="en-US" sz="1600" dirty="0" err="1">
                <a:latin typeface="Consolas" panose="020B0609020204030204" pitchFamily="49" charset="0"/>
              </a:rPr>
              <a:t>argv</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a:t>
            </a:r>
            <a:r>
              <a:rPr lang="en-US" sz="1600" dirty="0">
                <a:solidFill>
                  <a:srgbClr val="0000FF"/>
                </a:solidFill>
                <a:latin typeface="Consolas" panose="020B0609020204030204" pitchFamily="49" charset="0"/>
              </a:rPr>
              <a:t>#pragma </a:t>
            </a:r>
            <a:r>
              <a:rPr lang="en-US" sz="1600" dirty="0" err="1">
                <a:solidFill>
                  <a:srgbClr val="0000FF"/>
                </a:solidFill>
                <a:latin typeface="Consolas" panose="020B0609020204030204" pitchFamily="49" charset="0"/>
              </a:rPr>
              <a:t>omp</a:t>
            </a:r>
            <a:r>
              <a:rPr lang="en-US" sz="1600" dirty="0">
                <a:solidFill>
                  <a:srgbClr val="0000FF"/>
                </a:solidFill>
                <a:latin typeface="Consolas" panose="020B0609020204030204" pitchFamily="49" charset="0"/>
              </a:rPr>
              <a:t> parallel</a:t>
            </a:r>
          </a:p>
          <a:p>
            <a:pPr marL="0" indent="0">
              <a:lnSpc>
                <a:spcPct val="100000"/>
              </a:lnSpc>
              <a:spcBef>
                <a:spcPts val="0"/>
              </a:spcBef>
              <a:buNone/>
            </a:pPr>
            <a:r>
              <a:rPr lang="en-US" sz="1600" dirty="0">
                <a:solidFill>
                  <a:srgbClr val="0000FF"/>
                </a:solidFill>
                <a:latin typeface="Consolas" panose="020B0609020204030204" pitchFamily="49" charset="0"/>
              </a:rPr>
              <a:t>	{</a:t>
            </a:r>
          </a:p>
          <a:p>
            <a:pPr marL="0" indent="0">
              <a:lnSpc>
                <a:spcPct val="100000"/>
              </a:lnSpc>
              <a:spcBef>
                <a:spcPts val="0"/>
              </a:spcBef>
              <a:buNone/>
            </a:pPr>
            <a:r>
              <a:rPr lang="en-US" sz="1600" dirty="0">
                <a:solidFill>
                  <a:srgbClr val="0000FF"/>
                </a:solidFill>
                <a:latin typeface="Consolas" panose="020B0609020204030204" pitchFamily="49" charset="0"/>
              </a:rPr>
              <a:t>	   #pragma </a:t>
            </a:r>
            <a:r>
              <a:rPr lang="en-US" sz="1600" dirty="0" err="1">
                <a:solidFill>
                  <a:srgbClr val="0000FF"/>
                </a:solidFill>
                <a:latin typeface="Consolas" panose="020B0609020204030204" pitchFamily="49" charset="0"/>
              </a:rPr>
              <a:t>omp</a:t>
            </a:r>
            <a:r>
              <a:rPr lang="en-US" sz="1600" dirty="0">
                <a:solidFill>
                  <a:srgbClr val="0000FF"/>
                </a:solidFill>
                <a:latin typeface="Consolas" panose="020B0609020204030204" pitchFamily="49" charset="0"/>
              </a:rPr>
              <a:t> single</a:t>
            </a:r>
          </a:p>
          <a:p>
            <a:pPr marL="0" indent="0">
              <a:lnSpc>
                <a:spcPct val="100000"/>
              </a:lnSpc>
              <a:spcBef>
                <a:spcPts val="0"/>
              </a:spcBef>
              <a:buNone/>
            </a:pPr>
            <a:r>
              <a:rPr lang="en-US" sz="1600" dirty="0">
                <a:solidFill>
                  <a:srgbClr val="0000FF"/>
                </a:solidFill>
                <a:latin typeface="Consolas" panose="020B0609020204030204" pitchFamily="49" charset="0"/>
              </a:rPr>
              <a:t>	   {</a:t>
            </a:r>
          </a:p>
          <a:p>
            <a:pPr marL="0" indent="0">
              <a:lnSpc>
                <a:spcPct val="10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(“A ”);</a:t>
            </a:r>
          </a:p>
          <a:p>
            <a:pPr marL="0" indent="0">
              <a:lnSpc>
                <a:spcPct val="100000"/>
              </a:lnSpc>
              <a:spcBef>
                <a:spcPts val="0"/>
              </a:spcBef>
              <a:buNone/>
            </a:pPr>
            <a:r>
              <a:rPr lang="en-US" sz="1600" dirty="0">
                <a:latin typeface="Consolas" panose="020B0609020204030204" pitchFamily="49" charset="0"/>
              </a:rPr>
              <a:t>		</a:t>
            </a:r>
            <a:r>
              <a:rPr lang="en-US" sz="1600" dirty="0">
                <a:solidFill>
                  <a:srgbClr val="CC00CC"/>
                </a:solidFill>
                <a:latin typeface="Consolas" panose="020B0609020204030204" pitchFamily="49" charset="0"/>
              </a:rPr>
              <a:t>#pragma </a:t>
            </a:r>
            <a:r>
              <a:rPr lang="en-US" sz="1600" dirty="0" err="1">
                <a:solidFill>
                  <a:srgbClr val="CC00CC"/>
                </a:solidFill>
                <a:latin typeface="Consolas" panose="020B0609020204030204" pitchFamily="49" charset="0"/>
              </a:rPr>
              <a:t>omp</a:t>
            </a:r>
            <a:r>
              <a:rPr lang="en-US" sz="1600" dirty="0">
                <a:solidFill>
                  <a:srgbClr val="CC00CC"/>
                </a:solidFill>
                <a:latin typeface="Consolas" panose="020B0609020204030204" pitchFamily="49" charset="0"/>
              </a:rPr>
              <a:t> task</a:t>
            </a: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		</a:t>
            </a:r>
            <a:r>
              <a:rPr lang="en-US" sz="1600" dirty="0">
                <a:solidFill>
                  <a:srgbClr val="CC00CC"/>
                </a:solidFill>
                <a:latin typeface="Consolas" panose="020B0609020204030204" pitchFamily="49" charset="0"/>
              </a:rPr>
              <a:t>{</a:t>
            </a: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(“race ”); </a:t>
            </a:r>
            <a:r>
              <a:rPr lang="en-US" sz="1600" dirty="0">
                <a:solidFill>
                  <a:srgbClr val="CC00CC"/>
                </a:solidFill>
                <a:latin typeface="Consolas" panose="020B0609020204030204" pitchFamily="49" charset="0"/>
              </a:rPr>
              <a:t>}</a:t>
            </a:r>
          </a:p>
          <a:p>
            <a:pPr marL="0" indent="0">
              <a:lnSpc>
                <a:spcPct val="100000"/>
              </a:lnSpc>
              <a:spcBef>
                <a:spcPts val="0"/>
              </a:spcBef>
              <a:buNone/>
            </a:pPr>
            <a:r>
              <a:rPr lang="en-US" sz="1600" dirty="0">
                <a:solidFill>
                  <a:srgbClr val="CC00CC"/>
                </a:solidFill>
                <a:latin typeface="Consolas" panose="020B0609020204030204" pitchFamily="49" charset="0"/>
              </a:rPr>
              <a:t>		#pragma </a:t>
            </a:r>
            <a:r>
              <a:rPr lang="en-US" sz="1600" dirty="0" err="1">
                <a:solidFill>
                  <a:srgbClr val="CC00CC"/>
                </a:solidFill>
                <a:latin typeface="Consolas" panose="020B0609020204030204" pitchFamily="49" charset="0"/>
              </a:rPr>
              <a:t>omp</a:t>
            </a:r>
            <a:r>
              <a:rPr lang="en-US" sz="1600" dirty="0">
                <a:solidFill>
                  <a:srgbClr val="CC00CC"/>
                </a:solidFill>
                <a:latin typeface="Consolas" panose="020B0609020204030204" pitchFamily="49" charset="0"/>
              </a:rPr>
              <a:t> task</a:t>
            </a: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		</a:t>
            </a:r>
            <a:r>
              <a:rPr lang="en-US" sz="1600" dirty="0">
                <a:solidFill>
                  <a:srgbClr val="CC00CC"/>
                </a:solidFill>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(“car ”);  </a:t>
            </a:r>
            <a:r>
              <a:rPr lang="en-US" sz="1600" dirty="0">
                <a:solidFill>
                  <a:srgbClr val="CC00CC"/>
                </a:solidFill>
                <a:latin typeface="Consolas" panose="020B0609020204030204" pitchFamily="49" charset="0"/>
              </a:rPr>
              <a:t>}</a:t>
            </a: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	   </a:t>
            </a:r>
            <a:r>
              <a:rPr lang="en-US" sz="1600" dirty="0">
                <a:solidFill>
                  <a:srgbClr val="0000FF"/>
                </a:solidFill>
                <a:latin typeface="Consolas" panose="020B0609020204030204" pitchFamily="49" charset="0"/>
              </a:rPr>
              <a:t>}</a:t>
            </a:r>
          </a:p>
          <a:p>
            <a:pPr marL="0" indent="0">
              <a:lnSpc>
                <a:spcPct val="100000"/>
              </a:lnSpc>
              <a:spcBef>
                <a:spcPts val="0"/>
              </a:spcBef>
              <a:buNone/>
            </a:pPr>
            <a:r>
              <a:rPr lang="en-US" sz="1600" dirty="0">
                <a:solidFill>
                  <a:srgbClr val="0000FF"/>
                </a:solidFill>
                <a:latin typeface="Consolas" panose="020B0609020204030204" pitchFamily="49" charset="0"/>
              </a:rPr>
              <a:t>	} // End of </a:t>
            </a:r>
            <a:r>
              <a:rPr lang="en-US" sz="1600" dirty="0" err="1">
                <a:solidFill>
                  <a:srgbClr val="0000FF"/>
                </a:solidFill>
                <a:latin typeface="Consolas" panose="020B0609020204030204" pitchFamily="49" charset="0"/>
              </a:rPr>
              <a:t>omp</a:t>
            </a:r>
            <a:r>
              <a:rPr lang="en-US" sz="1600" dirty="0">
                <a:solidFill>
                  <a:srgbClr val="0000FF"/>
                </a:solidFill>
                <a:latin typeface="Consolas" panose="020B0609020204030204" pitchFamily="49" charset="0"/>
              </a:rPr>
              <a:t> parallel region</a:t>
            </a:r>
          </a:p>
          <a:p>
            <a:pPr marL="0" indent="0">
              <a:lnSpc>
                <a:spcPct val="100000"/>
              </a:lnSpc>
              <a:spcBef>
                <a:spcPts val="0"/>
              </a:spcBef>
              <a:buNone/>
            </a:pPr>
            <a:r>
              <a:rPr lang="en-US" sz="1600" dirty="0">
                <a:solidFill>
                  <a:srgbClr val="CC00CC"/>
                </a:solidFill>
                <a:latin typeface="Consolas" panose="020B0609020204030204" pitchFamily="49" charset="0"/>
              </a:rPr>
              <a:t>	</a:t>
            </a:r>
          </a:p>
          <a:p>
            <a:pPr marL="0" indent="0">
              <a:lnSpc>
                <a:spcPct val="100000"/>
              </a:lnSpc>
              <a:spcBef>
                <a:spcPts val="0"/>
              </a:spcBef>
              <a:buNone/>
            </a:pPr>
            <a:r>
              <a:rPr lang="en-US" sz="1600" dirty="0">
                <a:solidFill>
                  <a:srgbClr val="CC00CC"/>
                </a:solidFill>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a:t>
            </a:r>
            <a:endParaRPr lang="en-US" sz="1600" dirty="0">
              <a:solidFill>
                <a:srgbClr val="CC00CC"/>
              </a:solidFill>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	return(0);</a:t>
            </a:r>
          </a:p>
          <a:p>
            <a:pPr marL="0" indent="0">
              <a:lnSpc>
                <a:spcPct val="100000"/>
              </a:lnSpc>
              <a:spcBef>
                <a:spcPts val="0"/>
              </a:spcBef>
              <a:buNone/>
            </a:pPr>
            <a:r>
              <a:rPr lang="en-US" sz="16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xmlns=""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12" name="TextBox 11">
            <a:extLst>
              <a:ext uri="{FF2B5EF4-FFF2-40B4-BE49-F238E27FC236}">
                <a16:creationId xmlns:a16="http://schemas.microsoft.com/office/drawing/2014/main" xmlns="" id="{1E374C69-9F93-419E-8E45-1D1F95BA5D6C}"/>
              </a:ext>
            </a:extLst>
          </p:cNvPr>
          <p:cNvSpPr txBox="1"/>
          <p:nvPr/>
        </p:nvSpPr>
        <p:spPr>
          <a:xfrm>
            <a:off x="6400801" y="3429000"/>
            <a:ext cx="5343525" cy="2492990"/>
          </a:xfrm>
          <a:prstGeom prst="rect">
            <a:avLst/>
          </a:prstGeom>
          <a:solidFill>
            <a:srgbClr val="08A82F">
              <a:alpha val="49804"/>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car .</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car race .</a:t>
            </a:r>
          </a:p>
        </p:txBody>
      </p:sp>
      <p:sp>
        <p:nvSpPr>
          <p:cNvPr id="4" name="TextBox 3">
            <a:extLst>
              <a:ext uri="{FF2B5EF4-FFF2-40B4-BE49-F238E27FC236}">
                <a16:creationId xmlns:a16="http://schemas.microsoft.com/office/drawing/2014/main" xmlns="" id="{B64FBF32-BF22-4B55-B363-162950505515}"/>
              </a:ext>
            </a:extLst>
          </p:cNvPr>
          <p:cNvSpPr txBox="1"/>
          <p:nvPr/>
        </p:nvSpPr>
        <p:spPr>
          <a:xfrm>
            <a:off x="6096000" y="2351782"/>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
        <p:nvSpPr>
          <p:cNvPr id="5" name="TextBox 4">
            <a:extLst>
              <a:ext uri="{FF2B5EF4-FFF2-40B4-BE49-F238E27FC236}">
                <a16:creationId xmlns:a16="http://schemas.microsoft.com/office/drawing/2014/main" xmlns="" id="{0BA9569A-3E7B-43DE-B5C6-26141F1D69C1}"/>
              </a:ext>
            </a:extLst>
          </p:cNvPr>
          <p:cNvSpPr txBox="1"/>
          <p:nvPr/>
        </p:nvSpPr>
        <p:spPr>
          <a:xfrm>
            <a:off x="6353176" y="5921990"/>
            <a:ext cx="5524499" cy="276999"/>
          </a:xfrm>
          <a:prstGeom prst="rect">
            <a:avLst/>
          </a:prstGeom>
          <a:noFill/>
        </p:spPr>
        <p:txBody>
          <a:bodyPr wrap="square" rtlCol="0">
            <a:spAutoFit/>
          </a:bodyPr>
          <a:lstStyle/>
          <a:p>
            <a:r>
              <a:rPr lang="en-US" sz="1200" dirty="0"/>
              <a:t>Note: It may take many attempts before both “A race car” and “A car race” appear. </a:t>
            </a:r>
          </a:p>
        </p:txBody>
      </p:sp>
      <p:sp>
        <p:nvSpPr>
          <p:cNvPr id="15" name="TextBox 14">
            <a:extLst>
              <a:ext uri="{FF2B5EF4-FFF2-40B4-BE49-F238E27FC236}">
                <a16:creationId xmlns:a16="http://schemas.microsoft.com/office/drawing/2014/main" xmlns="" id="{ED155C06-B0F6-4DD1-AD7B-A8D982AB0325}"/>
              </a:ext>
            </a:extLst>
          </p:cNvPr>
          <p:cNvSpPr txBox="1"/>
          <p:nvPr/>
        </p:nvSpPr>
        <p:spPr>
          <a:xfrm>
            <a:off x="8767764" y="4352330"/>
            <a:ext cx="2957513" cy="1569660"/>
          </a:xfrm>
          <a:prstGeom prst="rect">
            <a:avLst/>
          </a:prstGeom>
          <a:solidFill>
            <a:schemeClr val="accent4">
              <a:lumMod val="60000"/>
              <a:lumOff val="40000"/>
            </a:schemeClr>
          </a:solidFill>
        </p:spPr>
        <p:txBody>
          <a:bodyPr wrap="square" rtlCol="0">
            <a:spAutoFit/>
          </a:bodyPr>
          <a:lstStyle/>
          <a:p>
            <a:r>
              <a:rPr lang="en-US" sz="3200" b="1" dirty="0">
                <a:solidFill>
                  <a:srgbClr val="FF0000"/>
                </a:solidFill>
              </a:rPr>
              <a:t>Tasks are executed in arbitrary order! </a:t>
            </a:r>
          </a:p>
        </p:txBody>
      </p:sp>
    </p:spTree>
    <p:extLst>
      <p:ext uri="{BB962C8B-B14F-4D97-AF65-F5344CB8AC3E}">
        <p14:creationId xmlns:p14="http://schemas.microsoft.com/office/powerpoint/2010/main" val="161072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xmlns="" id="{BCC7E1DA-E73F-43E9-9CDD-B9DFF50DEEE5}"/>
              </a:ext>
            </a:extLst>
          </p:cNvPr>
          <p:cNvSpPr txBox="1">
            <a:spLocks/>
          </p:cNvSpPr>
          <p:nvPr/>
        </p:nvSpPr>
        <p:spPr>
          <a:xfrm>
            <a:off x="838200" y="1597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0" indent="0">
              <a:buFont typeface="Arial" panose="020B0604020202020204" pitchFamily="34" charset="0"/>
              <a:buNone/>
            </a:pPr>
            <a:r>
              <a:rPr lang="en-US" sz="3600" b="1" dirty="0">
                <a:solidFill>
                  <a:srgbClr val="FF0000"/>
                </a:solidFill>
              </a:rPr>
              <a:t>Objective:</a:t>
            </a:r>
            <a:r>
              <a:rPr lang="en-US" sz="3600" dirty="0">
                <a:solidFill>
                  <a:srgbClr val="FF0000"/>
                </a:solidFill>
              </a:rPr>
              <a:t> </a:t>
            </a:r>
            <a:r>
              <a:rPr lang="en-US" sz="3600" dirty="0"/>
              <a:t>Write a program that prints either “A race car” or “A car race” and maximize the parallelism.</a:t>
            </a:r>
          </a:p>
        </p:txBody>
      </p:sp>
      <p:sp>
        <p:nvSpPr>
          <p:cNvPr id="2" name="Title 1">
            <a:extLst>
              <a:ext uri="{FF2B5EF4-FFF2-40B4-BE49-F238E27FC236}">
                <a16:creationId xmlns:a16="http://schemas.microsoft.com/office/drawing/2014/main" xmlns="" id="{70904815-F1A0-4F4F-A5B8-C2DE4818FF57}"/>
              </a:ext>
            </a:extLst>
          </p:cNvPr>
          <p:cNvSpPr>
            <a:spLocks noGrp="1"/>
          </p:cNvSpPr>
          <p:nvPr>
            <p:ph type="title"/>
          </p:nvPr>
        </p:nvSpPr>
        <p:spPr/>
        <p:txBody>
          <a:bodyPr/>
          <a:lstStyle/>
          <a:p>
            <a:r>
              <a:rPr lang="en-US" dirty="0"/>
              <a:t>A race car OR A car race…(5)</a:t>
            </a:r>
          </a:p>
        </p:txBody>
      </p:sp>
      <p:sp>
        <p:nvSpPr>
          <p:cNvPr id="3" name="Content Placeholder 2">
            <a:extLst>
              <a:ext uri="{FF2B5EF4-FFF2-40B4-BE49-F238E27FC236}">
                <a16:creationId xmlns:a16="http://schemas.microsoft.com/office/drawing/2014/main" xmlns="" id="{3D4C9766-C2C4-4751-83D9-84500638ED88}"/>
              </a:ext>
            </a:extLst>
          </p:cNvPr>
          <p:cNvSpPr>
            <a:spLocks noGrp="1"/>
          </p:cNvSpPr>
          <p:nvPr>
            <p:ph idx="1"/>
          </p:nvPr>
        </p:nvSpPr>
        <p:spPr>
          <a:xfrm>
            <a:off x="838200" y="1597025"/>
            <a:ext cx="10515600" cy="4351338"/>
          </a:xfrm>
        </p:spPr>
        <p:txBody>
          <a:bodyPr/>
          <a:lstStyle/>
          <a:p>
            <a:pPr marL="0" indent="0">
              <a:buNone/>
            </a:pPr>
            <a:endParaRPr lang="en-US" dirty="0"/>
          </a:p>
          <a:p>
            <a:pPr marL="0" indent="0">
              <a:buNone/>
            </a:pPr>
            <a:r>
              <a:rPr lang="en-US" sz="3600" b="1" dirty="0">
                <a:solidFill>
                  <a:srgbClr val="00B050"/>
                </a:solidFill>
              </a:rPr>
              <a:t>Objective:</a:t>
            </a:r>
            <a:r>
              <a:rPr lang="en-US" sz="3600" dirty="0">
                <a:solidFill>
                  <a:srgbClr val="00B050"/>
                </a:solidFill>
              </a:rPr>
              <a:t> </a:t>
            </a:r>
            <a:r>
              <a:rPr lang="en-US" sz="3600" dirty="0"/>
              <a:t>Write a program that prints either “A race car” or “A car race” and maximize the parallelism.</a:t>
            </a:r>
          </a:p>
          <a:p>
            <a:pPr marL="0" indent="0" algn="ctr">
              <a:buNone/>
            </a:pPr>
            <a:r>
              <a:rPr lang="en-US" sz="3600" b="1" dirty="0">
                <a:solidFill>
                  <a:srgbClr val="00B050"/>
                </a:solidFill>
              </a:rPr>
              <a:t>COMPLETED</a:t>
            </a:r>
          </a:p>
          <a:p>
            <a:endParaRPr lang="en-US" sz="3600" dirty="0"/>
          </a:p>
          <a:p>
            <a:pPr marL="0" indent="0">
              <a:buNone/>
            </a:pPr>
            <a:r>
              <a:rPr lang="en-US" sz="3600" b="1" dirty="0">
                <a:solidFill>
                  <a:srgbClr val="FF0000"/>
                </a:solidFill>
              </a:rPr>
              <a:t>Objective 2:</a:t>
            </a:r>
            <a:r>
              <a:rPr lang="en-US" sz="3600" dirty="0">
                <a:solidFill>
                  <a:srgbClr val="FF0000"/>
                </a:solidFill>
              </a:rPr>
              <a:t> </a:t>
            </a:r>
            <a:r>
              <a:rPr lang="en-US" sz="3600" dirty="0"/>
              <a:t>Add “is fun to watch.” to the end of the sentence… </a:t>
            </a:r>
          </a:p>
          <a:p>
            <a:endParaRPr lang="en-US" dirty="0"/>
          </a:p>
        </p:txBody>
      </p:sp>
      <p:sp>
        <p:nvSpPr>
          <p:cNvPr id="7" name="TextBox 6">
            <a:extLst>
              <a:ext uri="{FF2B5EF4-FFF2-40B4-BE49-F238E27FC236}">
                <a16:creationId xmlns:a16="http://schemas.microsoft.com/office/drawing/2014/main" xmlns="" id="{45D3E1A1-3CD4-467B-9ACA-EDBC121A7A10}"/>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35744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2CAA44-620F-424E-B63A-73F4980FED4A}"/>
              </a:ext>
            </a:extLst>
          </p:cNvPr>
          <p:cNvSpPr>
            <a:spLocks noGrp="1"/>
          </p:cNvSpPr>
          <p:nvPr>
            <p:ph type="title"/>
          </p:nvPr>
        </p:nvSpPr>
        <p:spPr/>
        <p:txBody>
          <a:bodyPr/>
          <a:lstStyle/>
          <a:p>
            <a:r>
              <a:rPr lang="en-US" dirty="0"/>
              <a:t>A race car OR A car race…(6)</a:t>
            </a:r>
          </a:p>
        </p:txBody>
      </p:sp>
      <p:sp>
        <p:nvSpPr>
          <p:cNvPr id="3" name="Content Placeholder 2">
            <a:extLst>
              <a:ext uri="{FF2B5EF4-FFF2-40B4-BE49-F238E27FC236}">
                <a16:creationId xmlns:a16="http://schemas.microsoft.com/office/drawing/2014/main" xmlns=""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stdlib.h</a:t>
            </a:r>
            <a:r>
              <a:rPr lang="en-US" sz="1500" dirty="0">
                <a:latin typeface="Consolas" panose="020B0609020204030204" pitchFamily="49" charset="0"/>
              </a:rPr>
              <a:t>&gt;</a:t>
            </a:r>
          </a:p>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stdio.h</a:t>
            </a:r>
            <a:r>
              <a:rPr lang="en-US" sz="1500" dirty="0">
                <a:latin typeface="Consolas" panose="020B0609020204030204" pitchFamily="49" charset="0"/>
              </a:rPr>
              <a:t>&gt;</a:t>
            </a:r>
          </a:p>
          <a:p>
            <a:pPr marL="0" indent="0">
              <a:lnSpc>
                <a:spcPct val="100000"/>
              </a:lnSpc>
              <a:spcBef>
                <a:spcPts val="0"/>
              </a:spcBef>
              <a:buNone/>
            </a:pPr>
            <a:endParaRPr lang="en-US" sz="1500" dirty="0">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int main(int </a:t>
            </a:r>
            <a:r>
              <a:rPr lang="en-US" sz="1500" dirty="0" err="1">
                <a:latin typeface="Consolas" panose="020B0609020204030204" pitchFamily="49" charset="0"/>
              </a:rPr>
              <a:t>argc</a:t>
            </a:r>
            <a:r>
              <a:rPr lang="en-US" sz="1500" dirty="0">
                <a:latin typeface="Consolas" panose="020B0609020204030204" pitchFamily="49" charset="0"/>
              </a:rPr>
              <a:t>, char *</a:t>
            </a:r>
            <a:r>
              <a:rPr lang="en-US" sz="1500" dirty="0" err="1">
                <a:latin typeface="Consolas" panose="020B0609020204030204" pitchFamily="49" charset="0"/>
              </a:rPr>
              <a:t>argv</a:t>
            </a: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solidFill>
                  <a:srgbClr val="0000FF"/>
                </a:solidFill>
                <a:latin typeface="Consolas" panose="020B0609020204030204" pitchFamily="49" charset="0"/>
              </a:rPr>
              <a:t>	   #pragma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single</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(“A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(“race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(“car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err="1">
                <a:solidFill>
                  <a:srgbClr val="CC00CC"/>
                </a:solidFill>
                <a:latin typeface="Consolas" panose="020B0609020204030204" pitchFamily="49" charset="0"/>
              </a:rPr>
              <a:t>printf</a:t>
            </a:r>
            <a:r>
              <a:rPr lang="en-US" sz="1500" dirty="0">
                <a:solidFill>
                  <a:srgbClr val="CC00CC"/>
                </a:solidFill>
                <a:latin typeface="Consolas" panose="020B0609020204030204" pitchFamily="49" charset="0"/>
              </a:rPr>
              <a:t>(“is fun to watch ”);</a:t>
            </a:r>
            <a:endParaRPr lang="en-US" sz="1500" dirty="0">
              <a:solidFill>
                <a:srgbClr val="0000FF"/>
              </a:solidFill>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 // End of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 region</a:t>
            </a:r>
          </a:p>
          <a:p>
            <a:pPr marL="0" indent="0">
              <a:lnSpc>
                <a:spcPct val="100000"/>
              </a:lnSpc>
              <a:spcBef>
                <a:spcPts val="0"/>
              </a:spcBef>
              <a:buNone/>
            </a:pPr>
            <a:r>
              <a:rPr lang="en-US" sz="1500" dirty="0">
                <a:solidFill>
                  <a:srgbClr val="CC00CC"/>
                </a:solidFill>
                <a:latin typeface="Consolas" panose="020B0609020204030204" pitchFamily="49" charset="0"/>
              </a:rPr>
              <a:t>	</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(“.\n”);</a:t>
            </a:r>
            <a:endParaRPr lang="en-US" sz="1500" dirty="0">
              <a:solidFill>
                <a:srgbClr val="CC00CC"/>
              </a:solidFill>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	return(0);</a:t>
            </a:r>
          </a:p>
          <a:p>
            <a:pPr marL="0" indent="0">
              <a:lnSpc>
                <a:spcPct val="100000"/>
              </a:lnSpc>
              <a:spcBef>
                <a:spcPts val="0"/>
              </a:spcBef>
              <a:buNone/>
            </a:pPr>
            <a:r>
              <a:rPr lang="en-US" sz="15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xmlns=""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12" name="TextBox 11">
            <a:extLst>
              <a:ext uri="{FF2B5EF4-FFF2-40B4-BE49-F238E27FC236}">
                <a16:creationId xmlns:a16="http://schemas.microsoft.com/office/drawing/2014/main" xmlns="" id="{1E374C69-9F93-419E-8E45-1D1F95BA5D6C}"/>
              </a:ext>
            </a:extLst>
          </p:cNvPr>
          <p:cNvSpPr txBox="1"/>
          <p:nvPr/>
        </p:nvSpPr>
        <p:spPr>
          <a:xfrm>
            <a:off x="5934075" y="3429000"/>
            <a:ext cx="5810251" cy="2893100"/>
          </a:xfrm>
          <a:prstGeom prst="rect">
            <a:avLst/>
          </a:prstGeom>
          <a:solidFill>
            <a:srgbClr val="FA9898">
              <a:alpha val="49804"/>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is fun to watch race car .</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is fun to watch car .</a:t>
            </a:r>
          </a:p>
          <a:p>
            <a:r>
              <a:rPr lang="en-US" sz="2600" dirty="0">
                <a:solidFill>
                  <a:srgbClr val="0000FF"/>
                </a:solidFill>
                <a:latin typeface="Consolas" panose="020B0609020204030204" pitchFamily="49" charset="0"/>
                <a:ea typeface="Source Sans Pro" panose="020B0503030403020204" pitchFamily="34" charset="0"/>
              </a:rPr>
              <a:t> …</a:t>
            </a:r>
          </a:p>
        </p:txBody>
      </p:sp>
      <p:sp>
        <p:nvSpPr>
          <p:cNvPr id="4" name="TextBox 3">
            <a:extLst>
              <a:ext uri="{FF2B5EF4-FFF2-40B4-BE49-F238E27FC236}">
                <a16:creationId xmlns:a16="http://schemas.microsoft.com/office/drawing/2014/main" xmlns="" id="{B64FBF32-BF22-4B55-B363-162950505515}"/>
              </a:ext>
            </a:extLst>
          </p:cNvPr>
          <p:cNvSpPr txBox="1"/>
          <p:nvPr/>
        </p:nvSpPr>
        <p:spPr>
          <a:xfrm>
            <a:off x="6096000" y="2351782"/>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Tree>
    <p:extLst>
      <p:ext uri="{BB962C8B-B14F-4D97-AF65-F5344CB8AC3E}">
        <p14:creationId xmlns:p14="http://schemas.microsoft.com/office/powerpoint/2010/main" val="59484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2CAA44-620F-424E-B63A-73F4980FED4A}"/>
              </a:ext>
            </a:extLst>
          </p:cNvPr>
          <p:cNvSpPr>
            <a:spLocks noGrp="1"/>
          </p:cNvSpPr>
          <p:nvPr>
            <p:ph type="title"/>
          </p:nvPr>
        </p:nvSpPr>
        <p:spPr/>
        <p:txBody>
          <a:bodyPr/>
          <a:lstStyle/>
          <a:p>
            <a:r>
              <a:rPr lang="en-US" dirty="0"/>
              <a:t>A race car OR A car race…(7)</a:t>
            </a:r>
          </a:p>
        </p:txBody>
      </p:sp>
      <p:sp>
        <p:nvSpPr>
          <p:cNvPr id="3" name="Content Placeholder 2">
            <a:extLst>
              <a:ext uri="{FF2B5EF4-FFF2-40B4-BE49-F238E27FC236}">
                <a16:creationId xmlns:a16="http://schemas.microsoft.com/office/drawing/2014/main" xmlns=""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stdlib.h</a:t>
            </a:r>
            <a:r>
              <a:rPr lang="en-US" sz="1500" dirty="0">
                <a:latin typeface="Consolas" panose="020B0609020204030204" pitchFamily="49" charset="0"/>
              </a:rPr>
              <a:t>&gt;</a:t>
            </a:r>
          </a:p>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stdio.h</a:t>
            </a:r>
            <a:r>
              <a:rPr lang="en-US" sz="1500" dirty="0">
                <a:latin typeface="Consolas" panose="020B0609020204030204" pitchFamily="49" charset="0"/>
              </a:rPr>
              <a:t>&gt;</a:t>
            </a:r>
          </a:p>
          <a:p>
            <a:pPr marL="0" indent="0">
              <a:lnSpc>
                <a:spcPct val="100000"/>
              </a:lnSpc>
              <a:spcBef>
                <a:spcPts val="0"/>
              </a:spcBef>
              <a:buNone/>
            </a:pPr>
            <a:endParaRPr lang="en-US" sz="1500" dirty="0">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int main(int </a:t>
            </a:r>
            <a:r>
              <a:rPr lang="en-US" sz="1500" dirty="0" err="1">
                <a:latin typeface="Consolas" panose="020B0609020204030204" pitchFamily="49" charset="0"/>
              </a:rPr>
              <a:t>argc</a:t>
            </a:r>
            <a:r>
              <a:rPr lang="en-US" sz="1500" dirty="0">
                <a:latin typeface="Consolas" panose="020B0609020204030204" pitchFamily="49" charset="0"/>
              </a:rPr>
              <a:t>, char *</a:t>
            </a:r>
            <a:r>
              <a:rPr lang="en-US" sz="1500" dirty="0" err="1">
                <a:latin typeface="Consolas" panose="020B0609020204030204" pitchFamily="49" charset="0"/>
              </a:rPr>
              <a:t>argv</a:t>
            </a: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solidFill>
                  <a:srgbClr val="0000FF"/>
                </a:solidFill>
                <a:latin typeface="Consolas" panose="020B0609020204030204" pitchFamily="49" charset="0"/>
              </a:rPr>
              <a:t>	   #pragma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single</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(“A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(“race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(“car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a:solidFill>
                  <a:srgbClr val="CC00CC"/>
                </a:solidFill>
                <a:latin typeface="Consolas" panose="020B0609020204030204" pitchFamily="49" charset="0"/>
              </a:rPr>
              <a:t>#pragma </a:t>
            </a:r>
            <a:r>
              <a:rPr lang="en-US" sz="1500" dirty="0" err="1">
                <a:solidFill>
                  <a:srgbClr val="CC00CC"/>
                </a:solidFill>
                <a:latin typeface="Consolas" panose="020B0609020204030204" pitchFamily="49" charset="0"/>
              </a:rPr>
              <a:t>omp</a:t>
            </a:r>
            <a:r>
              <a:rPr lang="en-US" sz="1500" dirty="0">
                <a:solidFill>
                  <a:srgbClr val="CC00CC"/>
                </a:solidFill>
                <a:latin typeface="Consolas" panose="020B0609020204030204" pitchFamily="49" charset="0"/>
              </a:rPr>
              <a:t> </a:t>
            </a:r>
            <a:r>
              <a:rPr lang="en-US" sz="1500" dirty="0" err="1">
                <a:solidFill>
                  <a:srgbClr val="CC00CC"/>
                </a:solidFill>
                <a:latin typeface="Consolas" panose="020B0609020204030204" pitchFamily="49" charset="0"/>
              </a:rPr>
              <a:t>taskwait</a:t>
            </a:r>
            <a:endParaRPr lang="en-US" sz="1500" dirty="0">
              <a:solidFill>
                <a:srgbClr val="0000FF"/>
              </a:solidFill>
              <a:latin typeface="Consolas" panose="020B0609020204030204" pitchFamily="49" charset="0"/>
            </a:endParaRP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(“is fun to watch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 // End of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 region</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(“.\n”);</a:t>
            </a:r>
            <a:endParaRPr lang="en-US" sz="1500" dirty="0">
              <a:solidFill>
                <a:srgbClr val="CC00CC"/>
              </a:solidFill>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	return(0);</a:t>
            </a:r>
          </a:p>
          <a:p>
            <a:pPr marL="0" indent="0">
              <a:lnSpc>
                <a:spcPct val="100000"/>
              </a:lnSpc>
              <a:spcBef>
                <a:spcPts val="0"/>
              </a:spcBef>
              <a:buNone/>
            </a:pPr>
            <a:r>
              <a:rPr lang="en-US" sz="15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xmlns="" id="{F35F1C1F-23C7-4284-A91C-0BE27E7B5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xmlns="" id="{DDBC14CF-2F49-4230-9A87-F1E1C767A0BF}"/>
              </a:ext>
            </a:extLst>
          </p:cNvPr>
          <p:cNvSpPr txBox="1"/>
          <p:nvPr/>
        </p:nvSpPr>
        <p:spPr>
          <a:xfrm>
            <a:off x="6758280" y="2968351"/>
            <a:ext cx="2059149" cy="369332"/>
          </a:xfrm>
          <a:prstGeom prst="rect">
            <a:avLst/>
          </a:prstGeom>
          <a:noFill/>
        </p:spPr>
        <p:txBody>
          <a:bodyPr wrap="square" rtlCol="0">
            <a:spAutoFit/>
          </a:bodyPr>
          <a:lstStyle/>
          <a:p>
            <a:r>
              <a:rPr lang="en-US" b="1" dirty="0"/>
              <a:t>Task 1 is generated </a:t>
            </a:r>
          </a:p>
        </p:txBody>
      </p:sp>
      <p:sp>
        <p:nvSpPr>
          <p:cNvPr id="10" name="TextBox 9">
            <a:extLst>
              <a:ext uri="{FF2B5EF4-FFF2-40B4-BE49-F238E27FC236}">
                <a16:creationId xmlns:a16="http://schemas.microsoft.com/office/drawing/2014/main" xmlns="" id="{D9691FDC-BCD1-4CA2-804A-31942D4042C9}"/>
              </a:ext>
            </a:extLst>
          </p:cNvPr>
          <p:cNvSpPr txBox="1"/>
          <p:nvPr/>
        </p:nvSpPr>
        <p:spPr>
          <a:xfrm>
            <a:off x="6758286" y="3591106"/>
            <a:ext cx="2059143" cy="369332"/>
          </a:xfrm>
          <a:prstGeom prst="rect">
            <a:avLst/>
          </a:prstGeom>
          <a:noFill/>
        </p:spPr>
        <p:txBody>
          <a:bodyPr wrap="square" rtlCol="0">
            <a:spAutoFit/>
          </a:bodyPr>
          <a:lstStyle/>
          <a:p>
            <a:r>
              <a:rPr lang="en-US" b="1" dirty="0"/>
              <a:t>Task 2 is generated</a:t>
            </a:r>
          </a:p>
        </p:txBody>
      </p:sp>
      <p:sp>
        <p:nvSpPr>
          <p:cNvPr id="11" name="TextBox 10">
            <a:extLst>
              <a:ext uri="{FF2B5EF4-FFF2-40B4-BE49-F238E27FC236}">
                <a16:creationId xmlns:a16="http://schemas.microsoft.com/office/drawing/2014/main" xmlns="" id="{0B9F28CB-A435-4995-94BD-C757EF19FA6D}"/>
              </a:ext>
            </a:extLst>
          </p:cNvPr>
          <p:cNvSpPr txBox="1"/>
          <p:nvPr/>
        </p:nvSpPr>
        <p:spPr>
          <a:xfrm>
            <a:off x="6622634" y="4358582"/>
            <a:ext cx="2330447" cy="1200329"/>
          </a:xfrm>
          <a:prstGeom prst="rect">
            <a:avLst/>
          </a:prstGeom>
          <a:noFill/>
        </p:spPr>
        <p:txBody>
          <a:bodyPr wrap="square" rtlCol="0">
            <a:spAutoFit/>
          </a:bodyPr>
          <a:lstStyle/>
          <a:p>
            <a:r>
              <a:rPr lang="en-US" b="1" dirty="0"/>
              <a:t>Synchronization point: </a:t>
            </a:r>
            <a:r>
              <a:rPr lang="en-US" dirty="0"/>
              <a:t>“Wait here until all previous tasks have finished…”</a:t>
            </a:r>
          </a:p>
        </p:txBody>
      </p:sp>
      <p:cxnSp>
        <p:nvCxnSpPr>
          <p:cNvPr id="16" name="Straight Arrow Connector 15">
            <a:extLst>
              <a:ext uri="{FF2B5EF4-FFF2-40B4-BE49-F238E27FC236}">
                <a16:creationId xmlns:a16="http://schemas.microsoft.com/office/drawing/2014/main" xmlns="" id="{78B0DB36-647F-42CC-A223-82910B6D71D2}"/>
              </a:ext>
            </a:extLst>
          </p:cNvPr>
          <p:cNvCxnSpPr>
            <a:cxnSpLocks/>
            <a:stCxn id="10" idx="1"/>
          </p:cNvCxnSpPr>
          <p:nvPr/>
        </p:nvCxnSpPr>
        <p:spPr>
          <a:xfrm flipH="1">
            <a:off x="4525347" y="3775772"/>
            <a:ext cx="2232939" cy="7674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5B7D6275-693C-4A0A-8EAF-B93D224E15D3}"/>
              </a:ext>
            </a:extLst>
          </p:cNvPr>
          <p:cNvCxnSpPr>
            <a:cxnSpLocks/>
            <a:stCxn id="7" idx="1"/>
          </p:cNvCxnSpPr>
          <p:nvPr/>
        </p:nvCxnSpPr>
        <p:spPr>
          <a:xfrm flipH="1">
            <a:off x="4460033" y="3153017"/>
            <a:ext cx="2298247" cy="9161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51" name="Straight Arrow Connector 2050">
            <a:extLst>
              <a:ext uri="{FF2B5EF4-FFF2-40B4-BE49-F238E27FC236}">
                <a16:creationId xmlns:a16="http://schemas.microsoft.com/office/drawing/2014/main" xmlns="" id="{F1CD4E36-A319-4EC5-89D1-71952883CECA}"/>
              </a:ext>
            </a:extLst>
          </p:cNvPr>
          <p:cNvCxnSpPr>
            <a:cxnSpLocks/>
            <a:stCxn id="11" idx="1"/>
          </p:cNvCxnSpPr>
          <p:nvPr/>
        </p:nvCxnSpPr>
        <p:spPr>
          <a:xfrm flipH="1">
            <a:off x="4877774" y="4958747"/>
            <a:ext cx="1744860" cy="81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674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2CAA44-620F-424E-B63A-73F4980FED4A}"/>
              </a:ext>
            </a:extLst>
          </p:cNvPr>
          <p:cNvSpPr>
            <a:spLocks noGrp="1"/>
          </p:cNvSpPr>
          <p:nvPr>
            <p:ph type="title"/>
          </p:nvPr>
        </p:nvSpPr>
        <p:spPr/>
        <p:txBody>
          <a:bodyPr/>
          <a:lstStyle/>
          <a:p>
            <a:r>
              <a:rPr lang="en-US" dirty="0"/>
              <a:t>A race car OR A car race…(8)</a:t>
            </a:r>
          </a:p>
        </p:txBody>
      </p:sp>
      <p:sp>
        <p:nvSpPr>
          <p:cNvPr id="3" name="Content Placeholder 2">
            <a:extLst>
              <a:ext uri="{FF2B5EF4-FFF2-40B4-BE49-F238E27FC236}">
                <a16:creationId xmlns:a16="http://schemas.microsoft.com/office/drawing/2014/main" xmlns=""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stdlib.h</a:t>
            </a:r>
            <a:r>
              <a:rPr lang="en-US" sz="1500" dirty="0">
                <a:latin typeface="Consolas" panose="020B0609020204030204" pitchFamily="49" charset="0"/>
              </a:rPr>
              <a:t>&gt;</a:t>
            </a:r>
          </a:p>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stdio.h</a:t>
            </a:r>
            <a:r>
              <a:rPr lang="en-US" sz="1500" dirty="0">
                <a:latin typeface="Consolas" panose="020B0609020204030204" pitchFamily="49" charset="0"/>
              </a:rPr>
              <a:t>&gt;</a:t>
            </a:r>
          </a:p>
          <a:p>
            <a:pPr marL="0" indent="0">
              <a:lnSpc>
                <a:spcPct val="100000"/>
              </a:lnSpc>
              <a:spcBef>
                <a:spcPts val="0"/>
              </a:spcBef>
              <a:buNone/>
            </a:pPr>
            <a:endParaRPr lang="en-US" sz="1500" dirty="0">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int main(int </a:t>
            </a:r>
            <a:r>
              <a:rPr lang="en-US" sz="1500" dirty="0" err="1">
                <a:latin typeface="Consolas" panose="020B0609020204030204" pitchFamily="49" charset="0"/>
              </a:rPr>
              <a:t>argc</a:t>
            </a:r>
            <a:r>
              <a:rPr lang="en-US" sz="1500" dirty="0">
                <a:latin typeface="Consolas" panose="020B0609020204030204" pitchFamily="49" charset="0"/>
              </a:rPr>
              <a:t>, char *</a:t>
            </a:r>
            <a:r>
              <a:rPr lang="en-US" sz="1500" dirty="0" err="1">
                <a:latin typeface="Consolas" panose="020B0609020204030204" pitchFamily="49" charset="0"/>
              </a:rPr>
              <a:t>argv</a:t>
            </a: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solidFill>
                  <a:srgbClr val="0000FF"/>
                </a:solidFill>
                <a:latin typeface="Consolas" panose="020B0609020204030204" pitchFamily="49" charset="0"/>
              </a:rPr>
              <a:t>	   #pragma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single</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(“A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(“race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(“car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a:solidFill>
                  <a:srgbClr val="CC00CC"/>
                </a:solidFill>
                <a:latin typeface="Consolas" panose="020B0609020204030204" pitchFamily="49" charset="0"/>
              </a:rPr>
              <a:t>#pragma </a:t>
            </a:r>
            <a:r>
              <a:rPr lang="en-US" sz="1500" dirty="0" err="1">
                <a:solidFill>
                  <a:srgbClr val="CC00CC"/>
                </a:solidFill>
                <a:latin typeface="Consolas" panose="020B0609020204030204" pitchFamily="49" charset="0"/>
              </a:rPr>
              <a:t>omp</a:t>
            </a:r>
            <a:r>
              <a:rPr lang="en-US" sz="1500" dirty="0">
                <a:solidFill>
                  <a:srgbClr val="CC00CC"/>
                </a:solidFill>
                <a:latin typeface="Consolas" panose="020B0609020204030204" pitchFamily="49" charset="0"/>
              </a:rPr>
              <a:t> </a:t>
            </a:r>
            <a:r>
              <a:rPr lang="en-US" sz="1500" dirty="0" err="1">
                <a:solidFill>
                  <a:srgbClr val="CC00CC"/>
                </a:solidFill>
                <a:latin typeface="Consolas" panose="020B0609020204030204" pitchFamily="49" charset="0"/>
              </a:rPr>
              <a:t>taskwait</a:t>
            </a:r>
            <a:endParaRPr lang="en-US" sz="1500" dirty="0">
              <a:solidFill>
                <a:srgbClr val="0000FF"/>
              </a:solidFill>
              <a:latin typeface="Consolas" panose="020B0609020204030204" pitchFamily="49" charset="0"/>
            </a:endParaRP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(“is fun to watch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 // End of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 region</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(“.\n”);</a:t>
            </a:r>
            <a:endParaRPr lang="en-US" sz="1500" dirty="0">
              <a:solidFill>
                <a:srgbClr val="CC00CC"/>
              </a:solidFill>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	return(0);</a:t>
            </a:r>
          </a:p>
          <a:p>
            <a:pPr marL="0" indent="0">
              <a:lnSpc>
                <a:spcPct val="100000"/>
              </a:lnSpc>
              <a:spcBef>
                <a:spcPts val="0"/>
              </a:spcBef>
              <a:buNone/>
            </a:pPr>
            <a:r>
              <a:rPr lang="en-US" sz="15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a16="http://schemas.microsoft.com/office/drawing/2014/main" xmlns="" id="{F35F1C1F-23C7-4284-A91C-0BE27E7B5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12" name="TextBox 11">
            <a:extLst>
              <a:ext uri="{FF2B5EF4-FFF2-40B4-BE49-F238E27FC236}">
                <a16:creationId xmlns:a16="http://schemas.microsoft.com/office/drawing/2014/main" xmlns="" id="{1E374C69-9F93-419E-8E45-1D1F95BA5D6C}"/>
              </a:ext>
            </a:extLst>
          </p:cNvPr>
          <p:cNvSpPr txBox="1"/>
          <p:nvPr/>
        </p:nvSpPr>
        <p:spPr>
          <a:xfrm>
            <a:off x="5934075" y="3429000"/>
            <a:ext cx="5810251" cy="2893100"/>
          </a:xfrm>
          <a:prstGeom prst="rect">
            <a:avLst/>
          </a:prstGeom>
          <a:solidFill>
            <a:srgbClr val="08A82F">
              <a:alpha val="49804"/>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car is fun to watch .</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car race is fun to watch .</a:t>
            </a:r>
          </a:p>
          <a:p>
            <a:r>
              <a:rPr lang="en-US" sz="2600" dirty="0">
                <a:solidFill>
                  <a:srgbClr val="0000FF"/>
                </a:solidFill>
                <a:latin typeface="Consolas" panose="020B0609020204030204" pitchFamily="49" charset="0"/>
                <a:ea typeface="Source Sans Pro" panose="020B0503030403020204" pitchFamily="34" charset="0"/>
              </a:rPr>
              <a:t> …</a:t>
            </a:r>
          </a:p>
        </p:txBody>
      </p:sp>
      <p:sp>
        <p:nvSpPr>
          <p:cNvPr id="4" name="TextBox 3">
            <a:extLst>
              <a:ext uri="{FF2B5EF4-FFF2-40B4-BE49-F238E27FC236}">
                <a16:creationId xmlns:a16="http://schemas.microsoft.com/office/drawing/2014/main" xmlns="" id="{B64FBF32-BF22-4B55-B363-162950505515}"/>
              </a:ext>
            </a:extLst>
          </p:cNvPr>
          <p:cNvSpPr txBox="1"/>
          <p:nvPr/>
        </p:nvSpPr>
        <p:spPr>
          <a:xfrm>
            <a:off x="6096000" y="2351782"/>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Tree>
    <p:extLst>
      <p:ext uri="{BB962C8B-B14F-4D97-AF65-F5344CB8AC3E}">
        <p14:creationId xmlns:p14="http://schemas.microsoft.com/office/powerpoint/2010/main" val="365803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904815-F1A0-4F4F-A5B8-C2DE4818FF57}"/>
              </a:ext>
            </a:extLst>
          </p:cNvPr>
          <p:cNvSpPr>
            <a:spLocks noGrp="1"/>
          </p:cNvSpPr>
          <p:nvPr>
            <p:ph type="title"/>
          </p:nvPr>
        </p:nvSpPr>
        <p:spPr/>
        <p:txBody>
          <a:bodyPr/>
          <a:lstStyle/>
          <a:p>
            <a:r>
              <a:rPr lang="en-US" dirty="0"/>
              <a:t>A race car OR A car race…(9)</a:t>
            </a:r>
          </a:p>
        </p:txBody>
      </p:sp>
      <p:sp>
        <p:nvSpPr>
          <p:cNvPr id="7" name="TextBox 6">
            <a:extLst>
              <a:ext uri="{FF2B5EF4-FFF2-40B4-BE49-F238E27FC236}">
                <a16:creationId xmlns:a16="http://schemas.microsoft.com/office/drawing/2014/main" xmlns="" id="{45D3E1A1-3CD4-467B-9ACA-EDBC121A7A10}"/>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xmlns="" id="{9329644F-6E88-4B41-9FBD-57A25A5C1E41}"/>
              </a:ext>
            </a:extLst>
          </p:cNvPr>
          <p:cNvSpPr txBox="1">
            <a:spLocks/>
          </p:cNvSpPr>
          <p:nvPr/>
        </p:nvSpPr>
        <p:spPr>
          <a:xfrm>
            <a:off x="838200" y="1597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sz="3600" b="1" dirty="0">
                <a:solidFill>
                  <a:srgbClr val="00B050"/>
                </a:solidFill>
              </a:rPr>
              <a:t>Objective:</a:t>
            </a:r>
            <a:r>
              <a:rPr lang="en-US" sz="3600" dirty="0">
                <a:solidFill>
                  <a:srgbClr val="00B050"/>
                </a:solidFill>
              </a:rPr>
              <a:t> </a:t>
            </a:r>
            <a:r>
              <a:rPr lang="en-US" sz="3600" dirty="0"/>
              <a:t>Write a program that prints either “A race car” or “A car race” and maximize the parallelism.</a:t>
            </a:r>
          </a:p>
          <a:p>
            <a:pPr marL="0" indent="0" algn="ctr">
              <a:buFont typeface="Arial" panose="020B0604020202020204" pitchFamily="34" charset="0"/>
              <a:buNone/>
            </a:pPr>
            <a:r>
              <a:rPr lang="en-US" sz="3600" b="1" dirty="0">
                <a:solidFill>
                  <a:srgbClr val="00B050"/>
                </a:solidFill>
              </a:rPr>
              <a:t>COMPLETED</a:t>
            </a:r>
          </a:p>
          <a:p>
            <a:endParaRPr lang="en-US" sz="3600" dirty="0"/>
          </a:p>
          <a:p>
            <a:pPr marL="0" indent="0">
              <a:buFont typeface="Arial" panose="020B0604020202020204" pitchFamily="34" charset="0"/>
              <a:buNone/>
            </a:pPr>
            <a:r>
              <a:rPr lang="en-US" sz="3600" b="1" dirty="0">
                <a:solidFill>
                  <a:srgbClr val="FF0000"/>
                </a:solidFill>
              </a:rPr>
              <a:t>Objective 2:</a:t>
            </a:r>
            <a:r>
              <a:rPr lang="en-US" sz="3600" dirty="0">
                <a:solidFill>
                  <a:srgbClr val="FF0000"/>
                </a:solidFill>
              </a:rPr>
              <a:t> </a:t>
            </a:r>
            <a:r>
              <a:rPr lang="en-US" sz="3600" dirty="0"/>
              <a:t>Add “is fun to watch.” to the end of the sentence… </a:t>
            </a:r>
          </a:p>
          <a:p>
            <a:endParaRPr lang="en-US" dirty="0"/>
          </a:p>
        </p:txBody>
      </p:sp>
      <p:sp>
        <p:nvSpPr>
          <p:cNvPr id="3" name="Content Placeholder 2">
            <a:extLst>
              <a:ext uri="{FF2B5EF4-FFF2-40B4-BE49-F238E27FC236}">
                <a16:creationId xmlns:a16="http://schemas.microsoft.com/office/drawing/2014/main" xmlns="" id="{3D4C9766-C2C4-4751-83D9-84500638ED88}"/>
              </a:ext>
            </a:extLst>
          </p:cNvPr>
          <p:cNvSpPr>
            <a:spLocks noGrp="1"/>
          </p:cNvSpPr>
          <p:nvPr>
            <p:ph idx="1"/>
          </p:nvPr>
        </p:nvSpPr>
        <p:spPr>
          <a:xfrm>
            <a:off x="838200" y="1597025"/>
            <a:ext cx="10515600" cy="4351338"/>
          </a:xfrm>
        </p:spPr>
        <p:txBody>
          <a:bodyPr/>
          <a:lstStyle/>
          <a:p>
            <a:pPr marL="0" indent="0">
              <a:buNone/>
            </a:pPr>
            <a:endParaRPr lang="en-US" dirty="0"/>
          </a:p>
          <a:p>
            <a:pPr marL="0" indent="0">
              <a:buNone/>
            </a:pPr>
            <a:r>
              <a:rPr lang="en-US" sz="3600" b="1" dirty="0">
                <a:solidFill>
                  <a:srgbClr val="00B050"/>
                </a:solidFill>
              </a:rPr>
              <a:t>Objective:</a:t>
            </a:r>
            <a:r>
              <a:rPr lang="en-US" sz="3600" dirty="0">
                <a:solidFill>
                  <a:srgbClr val="00B050"/>
                </a:solidFill>
              </a:rPr>
              <a:t> </a:t>
            </a:r>
            <a:r>
              <a:rPr lang="en-US" sz="3600" dirty="0"/>
              <a:t>Write a program that prints either “A race car” or “A car race” and maximize the parallelism.</a:t>
            </a:r>
          </a:p>
          <a:p>
            <a:pPr marL="0" indent="0" algn="ctr">
              <a:buNone/>
            </a:pPr>
            <a:r>
              <a:rPr lang="en-US" sz="3600" b="1" dirty="0">
                <a:solidFill>
                  <a:srgbClr val="00B050"/>
                </a:solidFill>
              </a:rPr>
              <a:t>COMPLETED</a:t>
            </a:r>
          </a:p>
          <a:p>
            <a:endParaRPr lang="en-US" sz="3600" dirty="0"/>
          </a:p>
          <a:p>
            <a:pPr marL="0" indent="0">
              <a:buNone/>
            </a:pPr>
            <a:r>
              <a:rPr lang="en-US" sz="3600" b="1" dirty="0">
                <a:solidFill>
                  <a:srgbClr val="08A82F"/>
                </a:solidFill>
              </a:rPr>
              <a:t>Objective 2:</a:t>
            </a:r>
            <a:r>
              <a:rPr lang="en-US" sz="3600" dirty="0">
                <a:solidFill>
                  <a:srgbClr val="08A82F"/>
                </a:solidFill>
              </a:rPr>
              <a:t> </a:t>
            </a:r>
            <a:r>
              <a:rPr lang="en-US" sz="3600" dirty="0"/>
              <a:t>Add “is fun to watch.” to the end of the sentence… </a:t>
            </a:r>
            <a:r>
              <a:rPr lang="en-US" sz="3600" b="1" dirty="0">
                <a:solidFill>
                  <a:srgbClr val="00B050"/>
                </a:solidFill>
              </a:rPr>
              <a:t>COMPLETED</a:t>
            </a:r>
          </a:p>
          <a:p>
            <a:pPr marL="0" indent="0">
              <a:buNone/>
            </a:pPr>
            <a:endParaRPr lang="en-US" sz="3600" dirty="0"/>
          </a:p>
          <a:p>
            <a:endParaRPr lang="en-US" dirty="0"/>
          </a:p>
        </p:txBody>
      </p:sp>
    </p:spTree>
    <p:extLst>
      <p:ext uri="{BB962C8B-B14F-4D97-AF65-F5344CB8AC3E}">
        <p14:creationId xmlns:p14="http://schemas.microsoft.com/office/powerpoint/2010/main" val="179040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BY-NC 4.0. To view a copy of this license, visit </a:t>
            </a:r>
            <a:r>
              <a:rPr lang="en-US" sz="2800" dirty="0">
                <a:latin typeface="Times New Roman" charset="0"/>
                <a:ea typeface="Times New Roman" charset="0"/>
                <a:cs typeface="Times New Roman" charset="0"/>
                <a:hlinkClick r:id="rId2"/>
              </a:rPr>
              <a:t>https://creativecommons.org/licenses/by-nc/4.0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45456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B28380-1F17-439D-AF38-4B364D7FF482}"/>
              </a:ext>
            </a:extLst>
          </p:cNvPr>
          <p:cNvSpPr>
            <a:spLocks noGrp="1"/>
          </p:cNvSpPr>
          <p:nvPr>
            <p:ph type="title"/>
          </p:nvPr>
        </p:nvSpPr>
        <p:spPr/>
        <p:txBody>
          <a:bodyPr/>
          <a:lstStyle/>
          <a:p>
            <a:r>
              <a:rPr lang="en-US" dirty="0"/>
              <a:t>Recap so far…</a:t>
            </a:r>
          </a:p>
        </p:txBody>
      </p:sp>
      <p:sp>
        <p:nvSpPr>
          <p:cNvPr id="3" name="Content Placeholder 2">
            <a:extLst>
              <a:ext uri="{FF2B5EF4-FFF2-40B4-BE49-F238E27FC236}">
                <a16:creationId xmlns:a16="http://schemas.microsoft.com/office/drawing/2014/main" xmlns="" id="{8B15E247-A381-4B87-B5E3-58228EC599A4}"/>
              </a:ext>
            </a:extLst>
          </p:cNvPr>
          <p:cNvSpPr>
            <a:spLocks noGrp="1"/>
          </p:cNvSpPr>
          <p:nvPr>
            <p:ph idx="1"/>
          </p:nvPr>
        </p:nvSpPr>
        <p:spPr/>
        <p:txBody>
          <a:bodyPr>
            <a:normAutofit fontScale="92500"/>
          </a:bodyPr>
          <a:lstStyle/>
          <a:p>
            <a:r>
              <a:rPr lang="en-US" dirty="0"/>
              <a:t>When a thread encounters a </a:t>
            </a:r>
            <a:r>
              <a:rPr lang="en-US" b="1" dirty="0">
                <a:solidFill>
                  <a:srgbClr val="CC00CC"/>
                </a:solidFill>
                <a:latin typeface="Consolas" panose="020B0609020204030204" pitchFamily="49" charset="0"/>
              </a:rPr>
              <a:t>#pragma </a:t>
            </a:r>
            <a:r>
              <a:rPr lang="en-US" b="1" dirty="0" err="1">
                <a:solidFill>
                  <a:srgbClr val="CC00CC"/>
                </a:solidFill>
                <a:latin typeface="Consolas" panose="020B0609020204030204" pitchFamily="49" charset="0"/>
              </a:rPr>
              <a:t>omp</a:t>
            </a:r>
            <a:r>
              <a:rPr lang="en-US" b="1" dirty="0">
                <a:solidFill>
                  <a:srgbClr val="CC00CC"/>
                </a:solidFill>
                <a:latin typeface="Consolas" panose="020B0609020204030204" pitchFamily="49" charset="0"/>
              </a:rPr>
              <a:t> task </a:t>
            </a:r>
            <a:r>
              <a:rPr lang="en-US" dirty="0"/>
              <a:t>it generates a task</a:t>
            </a:r>
          </a:p>
          <a:p>
            <a:pPr lvl="1"/>
            <a:r>
              <a:rPr lang="en-US" dirty="0"/>
              <a:t>That is, the number of threads that encounter a </a:t>
            </a:r>
            <a:r>
              <a:rPr lang="en-US" dirty="0">
                <a:solidFill>
                  <a:srgbClr val="CC00CC"/>
                </a:solidFill>
                <a:latin typeface="Consolas" panose="020B0609020204030204" pitchFamily="49" charset="0"/>
              </a:rPr>
              <a:t>#pragma </a:t>
            </a:r>
            <a:r>
              <a:rPr lang="en-US" dirty="0" err="1">
                <a:solidFill>
                  <a:srgbClr val="CC00CC"/>
                </a:solidFill>
                <a:latin typeface="Consolas" panose="020B0609020204030204" pitchFamily="49" charset="0"/>
              </a:rPr>
              <a:t>omp</a:t>
            </a:r>
            <a:r>
              <a:rPr lang="en-US" dirty="0">
                <a:solidFill>
                  <a:srgbClr val="CC00CC"/>
                </a:solidFill>
                <a:latin typeface="Consolas" panose="020B0609020204030204" pitchFamily="49" charset="0"/>
              </a:rPr>
              <a:t> task </a:t>
            </a:r>
            <a:r>
              <a:rPr lang="en-US" dirty="0"/>
              <a:t>will generate that many number of tasks. </a:t>
            </a:r>
          </a:p>
          <a:p>
            <a:pPr lvl="1"/>
            <a:r>
              <a:rPr lang="en-US" dirty="0"/>
              <a:t>Can control with a directive </a:t>
            </a:r>
            <a:r>
              <a:rPr lang="en-US" b="1" dirty="0">
                <a:solidFill>
                  <a:srgbClr val="CC00CC"/>
                </a:solidFill>
                <a:latin typeface="Consolas" panose="020B0609020204030204" pitchFamily="49" charset="0"/>
              </a:rPr>
              <a:t>#pragma </a:t>
            </a:r>
            <a:r>
              <a:rPr lang="en-US" b="1" dirty="0" err="1">
                <a:solidFill>
                  <a:srgbClr val="CC00CC"/>
                </a:solidFill>
                <a:latin typeface="Consolas" panose="020B0609020204030204" pitchFamily="49" charset="0"/>
              </a:rPr>
              <a:t>omp</a:t>
            </a:r>
            <a:r>
              <a:rPr lang="en-US" b="1" dirty="0">
                <a:solidFill>
                  <a:srgbClr val="CC00CC"/>
                </a:solidFill>
                <a:latin typeface="Consolas" panose="020B0609020204030204" pitchFamily="49" charset="0"/>
              </a:rPr>
              <a:t> single </a:t>
            </a:r>
            <a:r>
              <a:rPr lang="en-US" dirty="0"/>
              <a:t>or more dynamically with the function </a:t>
            </a:r>
            <a:r>
              <a:rPr lang="en-US" b="1" dirty="0" err="1">
                <a:solidFill>
                  <a:srgbClr val="0000FF"/>
                </a:solidFill>
                <a:latin typeface="Consolas" panose="020B0609020204030204" pitchFamily="49" charset="0"/>
              </a:rPr>
              <a:t>omp_set_num_threads</a:t>
            </a:r>
            <a:endParaRPr lang="en-US" b="1" dirty="0">
              <a:solidFill>
                <a:srgbClr val="0000FF"/>
              </a:solidFill>
              <a:latin typeface="Consolas" panose="020B0609020204030204" pitchFamily="49" charset="0"/>
            </a:endParaRPr>
          </a:p>
          <a:p>
            <a:pPr marL="457200" lvl="1" indent="0">
              <a:buNone/>
            </a:pPr>
            <a:endParaRPr lang="en-US" dirty="0">
              <a:latin typeface="Consolas" panose="020B0609020204030204" pitchFamily="49" charset="0"/>
            </a:endParaRPr>
          </a:p>
          <a:p>
            <a:r>
              <a:rPr lang="en-US" dirty="0"/>
              <a:t>Tasks are executed in parallel and in </a:t>
            </a:r>
            <a:r>
              <a:rPr lang="en-US" b="1" dirty="0"/>
              <a:t>arbitrary order. </a:t>
            </a:r>
          </a:p>
          <a:p>
            <a:pPr lvl="1"/>
            <a:r>
              <a:rPr lang="en-US" dirty="0"/>
              <a:t>Implies a race occurs between tasks that are initiated by the same thread.</a:t>
            </a:r>
          </a:p>
          <a:p>
            <a:pPr marL="457200" lvl="1" indent="0">
              <a:buNone/>
            </a:pPr>
            <a:endParaRPr lang="en-US" dirty="0"/>
          </a:p>
          <a:p>
            <a:r>
              <a:rPr lang="en-US" b="1" dirty="0">
                <a:solidFill>
                  <a:srgbClr val="CC00CC"/>
                </a:solidFill>
                <a:latin typeface="Consolas" panose="020B0609020204030204" pitchFamily="49" charset="0"/>
              </a:rPr>
              <a:t>#pragma </a:t>
            </a:r>
            <a:r>
              <a:rPr lang="en-US" b="1" dirty="0" err="1">
                <a:solidFill>
                  <a:srgbClr val="CC00CC"/>
                </a:solidFill>
                <a:latin typeface="Consolas" panose="020B0609020204030204" pitchFamily="49" charset="0"/>
              </a:rPr>
              <a:t>omp</a:t>
            </a:r>
            <a:r>
              <a:rPr lang="en-US" b="1" dirty="0">
                <a:solidFill>
                  <a:srgbClr val="CC00CC"/>
                </a:solidFill>
                <a:latin typeface="Consolas" panose="020B0609020204030204" pitchFamily="49" charset="0"/>
              </a:rPr>
              <a:t> </a:t>
            </a:r>
            <a:r>
              <a:rPr lang="en-US" b="1" dirty="0" err="1">
                <a:solidFill>
                  <a:srgbClr val="CC00CC"/>
                </a:solidFill>
                <a:latin typeface="Consolas" panose="020B0609020204030204" pitchFamily="49" charset="0"/>
              </a:rPr>
              <a:t>taskwait</a:t>
            </a:r>
            <a:r>
              <a:rPr lang="en-US" b="1" dirty="0">
                <a:solidFill>
                  <a:srgbClr val="CC00CC"/>
                </a:solidFill>
                <a:latin typeface="Consolas" panose="020B0609020204030204" pitchFamily="49" charset="0"/>
              </a:rPr>
              <a:t> </a:t>
            </a:r>
            <a:r>
              <a:rPr lang="en-US" dirty="0"/>
              <a:t>can be used to execute code by the main thread strictly after all tasks are completed. </a:t>
            </a:r>
          </a:p>
        </p:txBody>
      </p:sp>
    </p:spTree>
    <p:extLst>
      <p:ext uri="{BB962C8B-B14F-4D97-AF65-F5344CB8AC3E}">
        <p14:creationId xmlns:p14="http://schemas.microsoft.com/office/powerpoint/2010/main" val="203671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333CC6-00FB-4C6E-8ABE-7476617E5D17}"/>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xmlns="" id="{2C64C208-604D-44AD-9A1F-1798FD824BDB}"/>
              </a:ext>
            </a:extLst>
          </p:cNvPr>
          <p:cNvSpPr>
            <a:spLocks noGrp="1"/>
          </p:cNvSpPr>
          <p:nvPr>
            <p:ph idx="1"/>
          </p:nvPr>
        </p:nvSpPr>
        <p:spPr>
          <a:xfrm>
            <a:off x="838200" y="1597025"/>
            <a:ext cx="8363550" cy="4351338"/>
          </a:xfrm>
        </p:spPr>
        <p:txBody>
          <a:bodyPr>
            <a:normAutofit/>
          </a:bodyPr>
          <a:lstStyle/>
          <a:p>
            <a:r>
              <a:rPr lang="en-US" sz="2400" dirty="0"/>
              <a:t>Tasking is often used in codes that use recursion</a:t>
            </a:r>
          </a:p>
          <a:p>
            <a:r>
              <a:rPr lang="en-US" sz="2400" b="1" dirty="0"/>
              <a:t>Recursion</a:t>
            </a:r>
            <a:r>
              <a:rPr lang="en-US" sz="2400" dirty="0"/>
              <a:t>, in simple terms, means defining a problem in terms of itself. </a:t>
            </a:r>
          </a:p>
          <a:p>
            <a:r>
              <a:rPr lang="en-US" sz="2400" dirty="0"/>
              <a:t>A </a:t>
            </a:r>
            <a:r>
              <a:rPr lang="en-US" sz="2400" b="1" dirty="0"/>
              <a:t>recursive function </a:t>
            </a:r>
            <a:r>
              <a:rPr lang="en-US" sz="2400" dirty="0"/>
              <a:t>is a function that calls itself iteratively until some condition is met.  </a:t>
            </a:r>
            <a:endParaRPr lang="en-US" sz="2400" b="1" dirty="0"/>
          </a:p>
        </p:txBody>
      </p:sp>
      <p:pic>
        <p:nvPicPr>
          <p:cNvPr id="5" name="Picture 4">
            <a:extLst>
              <a:ext uri="{FF2B5EF4-FFF2-40B4-BE49-F238E27FC236}">
                <a16:creationId xmlns:a16="http://schemas.microsoft.com/office/drawing/2014/main" xmlns="" id="{124673EA-998A-4B43-A246-E1F20D3E6F1D}"/>
              </a:ext>
            </a:extLst>
          </p:cNvPr>
          <p:cNvPicPr>
            <a:picLocks noChangeAspect="1"/>
          </p:cNvPicPr>
          <p:nvPr/>
        </p:nvPicPr>
        <p:blipFill>
          <a:blip r:embed="rId2"/>
          <a:stretch>
            <a:fillRect/>
          </a:stretch>
        </p:blipFill>
        <p:spPr>
          <a:xfrm>
            <a:off x="8206678" y="3258886"/>
            <a:ext cx="3427414" cy="2959630"/>
          </a:xfrm>
          <a:prstGeom prst="rect">
            <a:avLst/>
          </a:prstGeom>
        </p:spPr>
      </p:pic>
      <p:sp>
        <p:nvSpPr>
          <p:cNvPr id="7" name="TextBox 6">
            <a:extLst>
              <a:ext uri="{FF2B5EF4-FFF2-40B4-BE49-F238E27FC236}">
                <a16:creationId xmlns:a16="http://schemas.microsoft.com/office/drawing/2014/main" xmlns="" id="{244AF764-1785-43B4-8831-862BF106562B}"/>
              </a:ext>
            </a:extLst>
          </p:cNvPr>
          <p:cNvSpPr txBox="1"/>
          <p:nvPr/>
        </p:nvSpPr>
        <p:spPr>
          <a:xfrm>
            <a:off x="9201750" y="365125"/>
            <a:ext cx="2565400" cy="2585323"/>
          </a:xfrm>
          <a:prstGeom prst="rect">
            <a:avLst/>
          </a:prstGeom>
          <a:solidFill>
            <a:schemeClr val="accent4">
              <a:lumMod val="40000"/>
              <a:lumOff val="60000"/>
            </a:schemeClr>
          </a:solidFill>
          <a:ln>
            <a:noFill/>
          </a:ln>
        </p:spPr>
        <p:txBody>
          <a:bodyPr wrap="square">
            <a:spAutoFit/>
          </a:bodyPr>
          <a:lstStyle/>
          <a:p>
            <a:pPr algn="just"/>
            <a:r>
              <a:rPr lang="en-US" b="1" dirty="0">
                <a:latin typeface="Times New Roman" panose="02020603050405020304" pitchFamily="18" charset="0"/>
                <a:cs typeface="Times New Roman" panose="02020603050405020304" pitchFamily="18" charset="0"/>
              </a:rPr>
              <a:t>Recursion </a:t>
            </a:r>
            <a:r>
              <a:rPr lang="en-US" dirty="0">
                <a:latin typeface="Times New Roman" panose="02020603050405020304" pitchFamily="18" charset="0"/>
                <a:cs typeface="Times New Roman" panose="02020603050405020304" pitchFamily="18" charset="0"/>
              </a:rPr>
              <a:t>is defined as “</a:t>
            </a:r>
            <a:r>
              <a:rPr lang="en-US" b="0" i="0" dirty="0">
                <a:solidFill>
                  <a:srgbClr val="222222"/>
                </a:solidFill>
                <a:effectLst/>
                <a:latin typeface="Times New Roman" panose="02020603050405020304" pitchFamily="18" charset="0"/>
                <a:cs typeface="Times New Roman" panose="02020603050405020304" pitchFamily="18" charset="0"/>
              </a:rPr>
              <a:t>relating to or involving a program or routine of which a part requires the application of the whole, so that its explicit interpretation requires in general many successive executions.”</a:t>
            </a: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3823660B-6369-4260-9CDF-F92DD8574EC6}"/>
              </a:ext>
            </a:extLst>
          </p:cNvPr>
          <p:cNvSpPr txBox="1"/>
          <p:nvPr/>
        </p:nvSpPr>
        <p:spPr>
          <a:xfrm>
            <a:off x="0" y="6488668"/>
            <a:ext cx="6096000" cy="307777"/>
          </a:xfrm>
          <a:prstGeom prst="rect">
            <a:avLst/>
          </a:prstGeom>
          <a:noFill/>
        </p:spPr>
        <p:txBody>
          <a:bodyPr wrap="square">
            <a:spAutoFit/>
          </a:bodyPr>
          <a:lstStyle/>
          <a:p>
            <a:r>
              <a:rPr lang="en-US" sz="1400" dirty="0">
                <a:hlinkClick r:id="rId3"/>
              </a:rPr>
              <a:t>https://www.cs.utah.edu/~germain/PPS/Topics/recursion.html</a:t>
            </a:r>
            <a:endParaRPr lang="en-US" sz="1400" dirty="0"/>
          </a:p>
        </p:txBody>
      </p:sp>
      <p:sp>
        <p:nvSpPr>
          <p:cNvPr id="11" name="TextBox 10">
            <a:extLst>
              <a:ext uri="{FF2B5EF4-FFF2-40B4-BE49-F238E27FC236}">
                <a16:creationId xmlns:a16="http://schemas.microsoft.com/office/drawing/2014/main" xmlns="" id="{1C15675B-E7CC-420B-9A3B-A729634048E2}"/>
              </a:ext>
            </a:extLst>
          </p:cNvPr>
          <p:cNvSpPr txBox="1"/>
          <p:nvPr/>
        </p:nvSpPr>
        <p:spPr>
          <a:xfrm>
            <a:off x="4361353" y="3633193"/>
            <a:ext cx="3621504" cy="2585323"/>
          </a:xfrm>
          <a:prstGeom prst="rect">
            <a:avLst/>
          </a:prstGeom>
          <a:noFill/>
        </p:spPr>
        <p:txBody>
          <a:bodyPr wrap="square">
            <a:spAutoFit/>
          </a:bodyPr>
          <a:lstStyle/>
          <a:p>
            <a:r>
              <a:rPr lang="en-US" dirty="0">
                <a:solidFill>
                  <a:srgbClr val="0000FF"/>
                </a:solidFill>
                <a:latin typeface="Consolas" panose="020B0609020204030204" pitchFamily="49" charset="0"/>
              </a:rPr>
              <a:t>int</a:t>
            </a:r>
            <a:r>
              <a:rPr lang="en-US" dirty="0">
                <a:latin typeface="Consolas" panose="020B0609020204030204" pitchFamily="49" charset="0"/>
              </a:rPr>
              <a:t> fib(</a:t>
            </a:r>
            <a:r>
              <a:rPr lang="en-US" dirty="0">
                <a:solidFill>
                  <a:srgbClr val="0000FF"/>
                </a:solidFill>
                <a:latin typeface="Consolas" panose="020B0609020204030204" pitchFamily="49" charset="0"/>
              </a:rPr>
              <a:t>int</a:t>
            </a:r>
            <a:r>
              <a:rPr lang="en-US" dirty="0">
                <a:latin typeface="Consolas" panose="020B0609020204030204" pitchFamily="49" charset="0"/>
              </a:rPr>
              <a:t> n) {</a:t>
            </a:r>
          </a:p>
          <a:p>
            <a:r>
              <a:rPr lang="en-US" dirty="0">
                <a:latin typeface="Consolas" panose="020B0609020204030204" pitchFamily="49" charset="0"/>
              </a:rPr>
              <a:t>  </a:t>
            </a:r>
            <a:r>
              <a:rPr lang="en-US" dirty="0">
                <a:solidFill>
                  <a:srgbClr val="0000FF"/>
                </a:solidFill>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j;</a:t>
            </a:r>
          </a:p>
          <a:p>
            <a:r>
              <a:rPr lang="en-US" dirty="0">
                <a:latin typeface="Consolas" panose="020B0609020204030204" pitchFamily="49" charset="0"/>
              </a:rPr>
              <a:t>  </a:t>
            </a:r>
            <a:r>
              <a:rPr lang="en-US" dirty="0">
                <a:solidFill>
                  <a:srgbClr val="0000FF"/>
                </a:solidFill>
                <a:latin typeface="Consolas" panose="020B0609020204030204" pitchFamily="49" charset="0"/>
              </a:rPr>
              <a:t>if </a:t>
            </a:r>
            <a:r>
              <a:rPr lang="en-US" dirty="0">
                <a:latin typeface="Consolas" panose="020B0609020204030204" pitchFamily="49" charset="0"/>
              </a:rPr>
              <a:t>(n&lt;2) {   </a:t>
            </a:r>
            <a:r>
              <a:rPr lang="en-US" dirty="0">
                <a:solidFill>
                  <a:srgbClr val="CC00FF"/>
                </a:solidFill>
                <a:latin typeface="Consolas" panose="020B0609020204030204" pitchFamily="49" charset="0"/>
              </a:rPr>
              <a:t>return</a:t>
            </a:r>
            <a:r>
              <a:rPr lang="en-US" dirty="0">
                <a:latin typeface="Consolas" panose="020B0609020204030204" pitchFamily="49" charset="0"/>
              </a:rPr>
              <a:t> n; }</a:t>
            </a:r>
          </a:p>
          <a:p>
            <a:r>
              <a:rPr lang="en-US" dirty="0">
                <a:latin typeface="Consolas" panose="020B0609020204030204" pitchFamily="49" charset="0"/>
              </a:rPr>
              <a:t>  </a:t>
            </a:r>
            <a:r>
              <a:rPr lang="en-US" dirty="0">
                <a:solidFill>
                  <a:srgbClr val="0000FF"/>
                </a:solidFill>
                <a:latin typeface="Consolas" panose="020B0609020204030204" pitchFamily="49" charset="0"/>
              </a:rPr>
              <a:t>else</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=fib(n-1);</a:t>
            </a:r>
          </a:p>
          <a:p>
            <a:r>
              <a:rPr lang="en-US" dirty="0">
                <a:latin typeface="Consolas" panose="020B0609020204030204" pitchFamily="49" charset="0"/>
              </a:rPr>
              <a:t>       j=fib(n-2);</a:t>
            </a:r>
          </a:p>
          <a:p>
            <a:r>
              <a:rPr lang="en-US" dirty="0">
                <a:latin typeface="Consolas" panose="020B0609020204030204" pitchFamily="49" charset="0"/>
              </a:rPr>
              <a:t>       </a:t>
            </a:r>
            <a:r>
              <a:rPr lang="en-US" dirty="0">
                <a:solidFill>
                  <a:srgbClr val="CC00FF"/>
                </a:solidFill>
                <a:latin typeface="Consolas" panose="020B0609020204030204" pitchFamily="49" charset="0"/>
              </a:rPr>
              <a:t>return</a:t>
            </a:r>
            <a:r>
              <a:rPr lang="en-US" dirty="0">
                <a:latin typeface="Consolas" panose="020B0609020204030204" pitchFamily="49" charset="0"/>
              </a:rPr>
              <a:t> </a:t>
            </a:r>
            <a:r>
              <a:rPr lang="en-US" dirty="0" err="1">
                <a:latin typeface="Consolas" panose="020B0609020204030204" pitchFamily="49" charset="0"/>
              </a:rPr>
              <a:t>i+j</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grpSp>
        <p:nvGrpSpPr>
          <p:cNvPr id="16" name="Group 15">
            <a:extLst>
              <a:ext uri="{FF2B5EF4-FFF2-40B4-BE49-F238E27FC236}">
                <a16:creationId xmlns:a16="http://schemas.microsoft.com/office/drawing/2014/main" xmlns="" id="{EFAF59DE-0BE8-4237-B5C4-58E0B21906E8}"/>
              </a:ext>
            </a:extLst>
          </p:cNvPr>
          <p:cNvGrpSpPr/>
          <p:nvPr/>
        </p:nvGrpSpPr>
        <p:grpSpPr>
          <a:xfrm>
            <a:off x="310171" y="4225643"/>
            <a:ext cx="4131881" cy="1303114"/>
            <a:chOff x="308122" y="4206877"/>
            <a:chExt cx="4131881" cy="1303114"/>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F91E7FE0-E2C4-489A-8965-44D8C7D33FE7}"/>
                    </a:ext>
                  </a:extLst>
                </p:cNvPr>
                <p:cNvSpPr txBox="1"/>
                <p:nvPr/>
              </p:nvSpPr>
              <p:spPr>
                <a:xfrm>
                  <a:off x="308122" y="4863660"/>
                  <a:ext cx="4131881" cy="646331"/>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fib</m:t>
                        </m:r>
                        <m:d>
                          <m:dPr>
                            <m:ctrlPr>
                              <a:rPr lang="en-US" b="0" i="1" smtClean="0">
                                <a:latin typeface="Cambria Math" charset="0"/>
                              </a:rPr>
                            </m:ctrlPr>
                          </m:dPr>
                          <m:e>
                            <m:r>
                              <a:rPr lang="en-US" b="0" i="1" smtClean="0">
                                <a:latin typeface="Cambria Math" panose="02040503050406030204" pitchFamily="18" charset="0"/>
                              </a:rPr>
                              <m:t>𝑛</m:t>
                            </m:r>
                            <m:r>
                              <a:rPr lang="en-US" b="0" i="1" smtClean="0">
                                <a:latin typeface="Cambria Math" panose="02040503050406030204" pitchFamily="18" charset="0"/>
                              </a:rPr>
                              <m:t>=6</m:t>
                            </m:r>
                          </m:e>
                        </m:d>
                        <m:r>
                          <a:rPr lang="en-US" b="0" i="1" smtClean="0">
                            <a:latin typeface="Cambria Math" panose="02040503050406030204" pitchFamily="18" charset="0"/>
                          </a:rPr>
                          <m:t>=</m:t>
                        </m:r>
                        <m:d>
                          <m:dPr>
                            <m:begChr m:val="["/>
                            <m:endChr m:val="]"/>
                            <m:ctrlPr>
                              <a:rPr lang="en-US" b="0" i="1" smtClean="0">
                                <a:latin typeface="Cambria Math" charset="0"/>
                              </a:rPr>
                            </m:ctrlPr>
                          </m:dPr>
                          <m:e>
                            <m:r>
                              <a:rPr lang="en-US" b="0" i="1" smtClean="0">
                                <a:latin typeface="Cambria Math" panose="02040503050406030204" pitchFamily="18" charset="0"/>
                              </a:rPr>
                              <m:t>1, 2, 3, 5, 8, </m:t>
                            </m:r>
                            <m:r>
                              <a:rPr lang="en-US" b="1" i="1" smtClean="0">
                                <a:solidFill>
                                  <a:srgbClr val="08A82F"/>
                                </a:solidFill>
                                <a:latin typeface="Cambria Math" panose="02040503050406030204" pitchFamily="18" charset="0"/>
                              </a:rPr>
                              <m:t>𝟏𝟑</m:t>
                            </m:r>
                          </m:e>
                        </m:d>
                      </m:oMath>
                    </m:oMathPara>
                  </a14:m>
                  <a:endParaRPr lang="en-US" b="1"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𝟏𝟑</m:t>
                        </m:r>
                      </m:oMath>
                    </m:oMathPara>
                  </a14:m>
                  <a:endParaRPr lang="en-US" b="1" dirty="0"/>
                </a:p>
              </p:txBody>
            </p:sp>
          </mc:Choice>
          <mc:Fallback xmlns="">
            <p:sp>
              <p:nvSpPr>
                <p:cNvPr id="13" name="TextBox 12">
                  <a:extLst>
                    <a:ext uri="{FF2B5EF4-FFF2-40B4-BE49-F238E27FC236}">
                      <a16:creationId xmlns:a16="http://schemas.microsoft.com/office/drawing/2014/main" id="{F91E7FE0-E2C4-489A-8965-44D8C7D33FE7}"/>
                    </a:ext>
                  </a:extLst>
                </p:cNvPr>
                <p:cNvSpPr txBox="1">
                  <a:spLocks noRot="1" noChangeAspect="1" noMove="1" noResize="1" noEditPoints="1" noAdjustHandles="1" noChangeArrowheads="1" noChangeShapeType="1" noTextEdit="1"/>
                </p:cNvSpPr>
                <p:nvPr/>
              </p:nvSpPr>
              <p:spPr>
                <a:xfrm>
                  <a:off x="308122" y="4863660"/>
                  <a:ext cx="4131881"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ED24963B-05BF-4B51-A316-1E3544C8B528}"/>
                    </a:ext>
                  </a:extLst>
                </p:cNvPr>
                <p:cNvSpPr txBox="1"/>
                <p:nvPr/>
              </p:nvSpPr>
              <p:spPr>
                <a:xfrm>
                  <a:off x="669654" y="4206877"/>
                  <a:ext cx="3122308" cy="656783"/>
                </a:xfrm>
                <a:prstGeom prst="rect">
                  <a:avLst/>
                </a:prstGeom>
                <a:noFill/>
              </p:spPr>
              <p:txBody>
                <a:bodyPr wrap="square">
                  <a:spAutoFit/>
                </a:bodyPr>
                <a:lstStyle/>
                <a:p>
                  <a:pPr algn="ctr"/>
                  <a:r>
                    <a:rPr lang="en-US" b="1" dirty="0"/>
                    <a:t>Calculating the </a:t>
                  </a:r>
                  <a14:m>
                    <m:oMath xmlns:m="http://schemas.openxmlformats.org/officeDocument/2006/math">
                      <m:sSup>
                        <m:sSupPr>
                          <m:ctrlPr>
                            <a:rPr lang="en-US" b="1" i="1" smtClean="0">
                              <a:latin typeface="Cambria Math"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𝒕𝒉</m:t>
                          </m:r>
                        </m:sup>
                      </m:sSup>
                    </m:oMath>
                  </a14:m>
                  <a:r>
                    <a:rPr lang="en-US" b="1" dirty="0"/>
                    <a:t> element in a Fibonacci sequence</a:t>
                  </a:r>
                </a:p>
              </p:txBody>
            </p:sp>
          </mc:Choice>
          <mc:Fallback xmlns="">
            <p:sp>
              <p:nvSpPr>
                <p:cNvPr id="15" name="TextBox 14">
                  <a:extLst>
                    <a:ext uri="{FF2B5EF4-FFF2-40B4-BE49-F238E27FC236}">
                      <a16:creationId xmlns:a16="http://schemas.microsoft.com/office/drawing/2014/main" id="{ED24963B-05BF-4B51-A316-1E3544C8B528}"/>
                    </a:ext>
                  </a:extLst>
                </p:cNvPr>
                <p:cNvSpPr txBox="1">
                  <a:spLocks noRot="1" noChangeAspect="1" noMove="1" noResize="1" noEditPoints="1" noAdjustHandles="1" noChangeArrowheads="1" noChangeShapeType="1" noTextEdit="1"/>
                </p:cNvSpPr>
                <p:nvPr/>
              </p:nvSpPr>
              <p:spPr>
                <a:xfrm>
                  <a:off x="669654" y="4206877"/>
                  <a:ext cx="3122308" cy="656783"/>
                </a:xfrm>
                <a:prstGeom prst="rect">
                  <a:avLst/>
                </a:prstGeom>
                <a:blipFill>
                  <a:blip r:embed="rId5"/>
                  <a:stretch>
                    <a:fillRect l="-195" t="-2778" r="-2148" b="-13889"/>
                  </a:stretch>
                </a:blipFill>
              </p:spPr>
              <p:txBody>
                <a:bodyPr/>
                <a:lstStyle/>
                <a:p>
                  <a:r>
                    <a:rPr lang="en-US">
                      <a:noFill/>
                    </a:rPr>
                    <a:t> </a:t>
                  </a:r>
                </a:p>
              </p:txBody>
            </p:sp>
          </mc:Fallback>
        </mc:AlternateContent>
      </p:grpSp>
    </p:spTree>
    <p:extLst>
      <p:ext uri="{BB962C8B-B14F-4D97-AF65-F5344CB8AC3E}">
        <p14:creationId xmlns:p14="http://schemas.microsoft.com/office/powerpoint/2010/main" val="34473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5D87E-3CB5-4623-B7C1-6E2AA7AB073D}"/>
              </a:ext>
            </a:extLst>
          </p:cNvPr>
          <p:cNvSpPr>
            <a:spLocks noGrp="1"/>
          </p:cNvSpPr>
          <p:nvPr>
            <p:ph type="title"/>
          </p:nvPr>
        </p:nvSpPr>
        <p:spPr/>
        <p:txBody>
          <a:bodyPr/>
          <a:lstStyle/>
          <a:p>
            <a:r>
              <a:rPr lang="en-US" dirty="0"/>
              <a:t>Recursion – Compute Pi</a:t>
            </a:r>
          </a:p>
        </p:txBody>
      </p:sp>
      <p:sp>
        <p:nvSpPr>
          <p:cNvPr id="3" name="Content Placeholder 2">
            <a:extLst>
              <a:ext uri="{FF2B5EF4-FFF2-40B4-BE49-F238E27FC236}">
                <a16:creationId xmlns:a16="http://schemas.microsoft.com/office/drawing/2014/main" xmlns="" id="{62EF5840-D24D-4648-8DCE-253793B85F67}"/>
              </a:ext>
            </a:extLst>
          </p:cNvPr>
          <p:cNvSpPr>
            <a:spLocks noGrp="1"/>
          </p:cNvSpPr>
          <p:nvPr>
            <p:ph idx="1"/>
          </p:nvPr>
        </p:nvSpPr>
        <p:spPr>
          <a:xfrm>
            <a:off x="701710" y="1508230"/>
            <a:ext cx="12395478" cy="4984645"/>
          </a:xfrm>
        </p:spPr>
        <p:txBody>
          <a:bodyPr>
            <a:noAutofit/>
          </a:bodyPr>
          <a:lstStyle/>
          <a:p>
            <a:pPr marL="0" indent="0">
              <a:lnSpc>
                <a:spcPct val="100000"/>
              </a:lnSpc>
              <a:spcBef>
                <a:spcPts val="0"/>
              </a:spcBef>
              <a:buNone/>
            </a:pP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t>
            </a:r>
            <a:r>
              <a:rPr lang="en-US" sz="1400" dirty="0" err="1">
                <a:latin typeface="Consolas" panose="020B0609020204030204" pitchFamily="49" charset="0"/>
              </a:rPr>
              <a:t>pi_r</a:t>
            </a: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h, </a:t>
            </a:r>
            <a:r>
              <a:rPr lang="en-US" sz="1400" dirty="0">
                <a:solidFill>
                  <a:srgbClr val="0000FF"/>
                </a:solidFill>
                <a:latin typeface="Consolas" panose="020B0609020204030204" pitchFamily="49" charset="0"/>
              </a:rPr>
              <a:t>unsigned</a:t>
            </a:r>
            <a:r>
              <a:rPr lang="en-US" sz="1400" dirty="0">
                <a:latin typeface="Consolas" panose="020B0609020204030204" pitchFamily="49" charset="0"/>
              </a:rPr>
              <a:t> depth, </a:t>
            </a:r>
            <a:r>
              <a:rPr lang="en-US" sz="1400" dirty="0">
                <a:solidFill>
                  <a:srgbClr val="0000FF"/>
                </a:solidFill>
                <a:latin typeface="Consolas" panose="020B0609020204030204" pitchFamily="49" charset="0"/>
              </a:rPr>
              <a:t>unsigned</a:t>
            </a:r>
            <a:r>
              <a:rPr lang="en-US" sz="1400" dirty="0">
                <a:latin typeface="Consolas" panose="020B0609020204030204" pitchFamily="49" charset="0"/>
              </a:rPr>
              <a:t> </a:t>
            </a:r>
            <a:r>
              <a:rPr lang="en-US" sz="1400" dirty="0" err="1">
                <a:latin typeface="Consolas" panose="020B0609020204030204" pitchFamily="49" charset="0"/>
              </a:rPr>
              <a:t>maxdepth</a:t>
            </a:r>
            <a:r>
              <a:rPr lang="en-US" sz="1400" dirty="0">
                <a:latin typeface="Consolas" panose="020B0609020204030204" pitchFamily="49" charset="0"/>
              </a:rPr>
              <a:t>, </a:t>
            </a:r>
            <a:r>
              <a:rPr lang="en-US" sz="1400" dirty="0">
                <a:solidFill>
                  <a:srgbClr val="0000FF"/>
                </a:solidFill>
                <a:latin typeface="Consolas" panose="020B0609020204030204" pitchFamily="49" charset="0"/>
              </a:rPr>
              <a:t>unsigned long </a:t>
            </a:r>
            <a:r>
              <a:rPr lang="en-US" sz="1400" dirty="0" err="1">
                <a:solidFill>
                  <a:srgbClr val="0000FF"/>
                </a:solidFill>
                <a:latin typeface="Consolas" panose="020B0609020204030204" pitchFamily="49" charset="0"/>
              </a:rPr>
              <a:t>long</a:t>
            </a:r>
            <a:r>
              <a:rPr lang="en-US" sz="1400" dirty="0">
                <a:solidFill>
                  <a:srgbClr val="0000FF"/>
                </a:solidFill>
                <a:latin typeface="Consolas" panose="020B0609020204030204" pitchFamily="49" charset="0"/>
              </a:rPr>
              <a:t> </a:t>
            </a:r>
            <a:r>
              <a:rPr lang="en-US" sz="1400" dirty="0">
                <a:latin typeface="Consolas" panose="020B0609020204030204" pitchFamily="49" charset="0"/>
              </a:rPr>
              <a:t>begin, </a:t>
            </a:r>
            <a:r>
              <a:rPr lang="en-US" sz="1400" dirty="0">
                <a:solidFill>
                  <a:srgbClr val="0000FF"/>
                </a:solidFill>
                <a:latin typeface="Consolas" panose="020B0609020204030204" pitchFamily="49" charset="0"/>
              </a:rPr>
              <a:t>unsigned long </a:t>
            </a:r>
            <a:r>
              <a:rPr lang="en-US" sz="1400" dirty="0" err="1">
                <a:solidFill>
                  <a:srgbClr val="0000FF"/>
                </a:solidFill>
                <a:latin typeface="Consolas" panose="020B0609020204030204" pitchFamily="49" charset="0"/>
              </a:rPr>
              <a:t>long</a:t>
            </a:r>
            <a:r>
              <a:rPr lang="en-US" sz="1400" dirty="0">
                <a:solidFill>
                  <a:srgbClr val="0000FF"/>
                </a:solidFill>
                <a:latin typeface="Consolas" panose="020B0609020204030204" pitchFamily="49" charset="0"/>
              </a:rPr>
              <a:t> </a:t>
            </a:r>
            <a:r>
              <a:rPr lang="en-US" sz="1400" dirty="0">
                <a:latin typeface="Consolas" panose="020B0609020204030204" pitchFamily="49" charset="0"/>
              </a:rPr>
              <a:t>niters)</a:t>
            </a:r>
          </a:p>
          <a:p>
            <a:pPr marL="0" indent="0">
              <a:lnSpc>
                <a:spcPct val="100000"/>
              </a:lnSpc>
              <a:spcBef>
                <a:spcPts val="0"/>
              </a:spcBef>
              <a:buNone/>
            </a:pP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latin typeface="Consolas" panose="020B0609020204030204" pitchFamily="49" charset="0"/>
              </a:rPr>
              <a:t> (depth &lt; </a:t>
            </a:r>
            <a:r>
              <a:rPr lang="en-US" sz="1400" dirty="0" err="1">
                <a:latin typeface="Consolas" panose="020B0609020204030204" pitchFamily="49" charset="0"/>
              </a:rPr>
              <a:t>maxdepth</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area1, area2;</a:t>
            </a:r>
          </a:p>
          <a:p>
            <a:pPr marL="0" indent="0">
              <a:lnSpc>
                <a:spcPct val="100000"/>
              </a:lnSpc>
              <a:spcBef>
                <a:spcPts val="0"/>
              </a:spcBef>
              <a:buNone/>
            </a:pPr>
            <a:r>
              <a:rPr lang="en-US" sz="1400" dirty="0">
                <a:latin typeface="Consolas" panose="020B0609020204030204" pitchFamily="49" charset="0"/>
              </a:rPr>
              <a:t>        </a:t>
            </a:r>
            <a:r>
              <a:rPr lang="en-US" sz="1400" dirty="0">
                <a:solidFill>
                  <a:srgbClr val="08A82F"/>
                </a:solidFill>
                <a:latin typeface="Consolas" panose="020B0609020204030204" pitchFamily="49" charset="0"/>
              </a:rPr>
              <a:t>// Process first half</a:t>
            </a:r>
          </a:p>
          <a:p>
            <a:pPr marL="0" indent="0">
              <a:lnSpc>
                <a:spcPct val="100000"/>
              </a:lnSpc>
              <a:spcBef>
                <a:spcPts val="0"/>
              </a:spcBef>
              <a:buNone/>
            </a:pPr>
            <a:r>
              <a:rPr lang="en-US" sz="1400" dirty="0">
                <a:latin typeface="Consolas" panose="020B0609020204030204" pitchFamily="49" charset="0"/>
              </a:rPr>
              <a:t>        area1 = </a:t>
            </a:r>
            <a:r>
              <a:rPr lang="en-US" sz="1400" dirty="0" err="1">
                <a:solidFill>
                  <a:srgbClr val="0000FF"/>
                </a:solidFill>
                <a:latin typeface="Consolas" panose="020B0609020204030204" pitchFamily="49" charset="0"/>
              </a:rPr>
              <a:t>pi_r</a:t>
            </a:r>
            <a:r>
              <a:rPr lang="en-US" sz="1400" dirty="0">
                <a:solidFill>
                  <a:srgbClr val="0000FF"/>
                </a:solidFill>
                <a:latin typeface="Consolas" panose="020B0609020204030204" pitchFamily="49" charset="0"/>
              </a:rPr>
              <a:t> </a:t>
            </a:r>
            <a:r>
              <a:rPr lang="en-US" sz="1400" dirty="0">
                <a:latin typeface="Consolas" panose="020B0609020204030204" pitchFamily="49" charset="0"/>
              </a:rPr>
              <a:t>(h, depth+1, </a:t>
            </a:r>
            <a:r>
              <a:rPr lang="en-US" sz="1400" dirty="0" err="1">
                <a:latin typeface="Consolas" panose="020B0609020204030204" pitchFamily="49" charset="0"/>
              </a:rPr>
              <a:t>maxdepth</a:t>
            </a:r>
            <a:r>
              <a:rPr lang="en-US" sz="1400" dirty="0">
                <a:latin typeface="Consolas" panose="020B0609020204030204" pitchFamily="49" charset="0"/>
              </a:rPr>
              <a:t>, begin, niters/2-1);</a:t>
            </a:r>
          </a:p>
          <a:p>
            <a:pPr marL="0" indent="0">
              <a:lnSpc>
                <a:spcPct val="100000"/>
              </a:lnSpc>
              <a:spcBef>
                <a:spcPts val="0"/>
              </a:spcBef>
              <a:buNone/>
            </a:pPr>
            <a:r>
              <a:rPr lang="en-US" sz="1400" dirty="0">
                <a:latin typeface="Consolas" panose="020B0609020204030204" pitchFamily="49" charset="0"/>
              </a:rPr>
              <a:t>        </a:t>
            </a:r>
            <a:r>
              <a:rPr lang="en-US" sz="1400" dirty="0">
                <a:solidFill>
                  <a:srgbClr val="08A82F"/>
                </a:solidFill>
                <a:latin typeface="Consolas" panose="020B0609020204030204" pitchFamily="49" charset="0"/>
              </a:rPr>
              <a:t>// Process second half</a:t>
            </a:r>
          </a:p>
          <a:p>
            <a:pPr marL="0" indent="0">
              <a:lnSpc>
                <a:spcPct val="100000"/>
              </a:lnSpc>
              <a:spcBef>
                <a:spcPts val="0"/>
              </a:spcBef>
              <a:buNone/>
            </a:pPr>
            <a:r>
              <a:rPr lang="en-US" sz="1400" dirty="0">
                <a:latin typeface="Consolas" panose="020B0609020204030204" pitchFamily="49" charset="0"/>
              </a:rPr>
              <a:t>        area2 = </a:t>
            </a:r>
            <a:r>
              <a:rPr lang="en-US" sz="1400" dirty="0" err="1">
                <a:solidFill>
                  <a:srgbClr val="0000FF"/>
                </a:solidFill>
                <a:latin typeface="Consolas" panose="020B0609020204030204" pitchFamily="49" charset="0"/>
              </a:rPr>
              <a:t>pi_r</a:t>
            </a:r>
            <a:r>
              <a:rPr lang="en-US" sz="1400" dirty="0">
                <a:latin typeface="Consolas" panose="020B0609020204030204" pitchFamily="49" charset="0"/>
              </a:rPr>
              <a:t> (h, depth+1, </a:t>
            </a:r>
            <a:r>
              <a:rPr lang="en-US" sz="1400" dirty="0" err="1">
                <a:latin typeface="Consolas" panose="020B0609020204030204" pitchFamily="49" charset="0"/>
              </a:rPr>
              <a:t>maxdepth</a:t>
            </a:r>
            <a:r>
              <a:rPr lang="en-US" sz="1400" dirty="0">
                <a:latin typeface="Consolas" panose="020B0609020204030204" pitchFamily="49" charset="0"/>
              </a:rPr>
              <a:t>, </a:t>
            </a:r>
            <a:r>
              <a:rPr lang="en-US" sz="1400" dirty="0" err="1">
                <a:latin typeface="Consolas" panose="020B0609020204030204" pitchFamily="49" charset="0"/>
              </a:rPr>
              <a:t>begin+niters</a:t>
            </a:r>
            <a:r>
              <a:rPr lang="en-US" sz="1400" dirty="0">
                <a:latin typeface="Consolas" panose="020B0609020204030204" pitchFamily="49" charset="0"/>
              </a:rPr>
              <a:t>/2, niters/2);</a:t>
            </a:r>
          </a:p>
          <a:p>
            <a:pPr marL="0" indent="0">
              <a:lnSpc>
                <a:spcPct val="100000"/>
              </a:lnSpc>
              <a:spcBef>
                <a:spcPts val="0"/>
              </a:spcBef>
              <a:buNone/>
            </a:pPr>
            <a:r>
              <a:rPr lang="en-US" sz="1400" dirty="0">
                <a:latin typeface="Consolas" panose="020B0609020204030204" pitchFamily="49" charset="0"/>
              </a:rPr>
              <a:t>        </a:t>
            </a:r>
            <a:r>
              <a:rPr lang="en-US" sz="1400" dirty="0">
                <a:solidFill>
                  <a:srgbClr val="CC00CC"/>
                </a:solidFill>
                <a:latin typeface="Consolas" panose="020B0609020204030204" pitchFamily="49" charset="0"/>
              </a:rPr>
              <a:t>return</a:t>
            </a:r>
            <a:r>
              <a:rPr lang="en-US" sz="1400" dirty="0">
                <a:latin typeface="Consolas" panose="020B0609020204030204" pitchFamily="49" charset="0"/>
              </a:rPr>
              <a:t> area1+area2;</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solidFill>
                  <a:srgbClr val="0000FF"/>
                </a:solidFill>
                <a:latin typeface="Consolas" panose="020B0609020204030204" pitchFamily="49" charset="0"/>
              </a:rPr>
              <a:t>    else</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unsigned long </a:t>
            </a:r>
            <a:r>
              <a:rPr lang="en-US" sz="1400" dirty="0" err="1">
                <a:solidFill>
                  <a:srgbClr val="0000FF"/>
                </a:solidFill>
                <a:latin typeface="Consolas" panose="020B0609020204030204" pitchFamily="49" charset="0"/>
              </a:rPr>
              <a:t>long</a:t>
            </a:r>
            <a:r>
              <a:rPr lang="en-US" sz="1400" dirty="0">
                <a:solidFill>
                  <a:srgbClr val="0000FF"/>
                </a:solidFill>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area = 0.0;</a:t>
            </a:r>
          </a:p>
          <a:p>
            <a:pPr marL="0" indent="0">
              <a:lnSpc>
                <a:spcPct val="100000"/>
              </a:lnSpc>
              <a:spcBef>
                <a:spcPts val="0"/>
              </a:spcBef>
              <a:buNone/>
            </a:pPr>
            <a:r>
              <a:rPr lang="en-US" sz="1400" dirty="0">
                <a:solidFill>
                  <a:srgbClr val="0000FF"/>
                </a:solidFill>
                <a:latin typeface="Consolas" panose="020B0609020204030204" pitchFamily="49" charset="0"/>
              </a:rPr>
              <a:t>        for </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 begin; </a:t>
            </a:r>
            <a:r>
              <a:rPr lang="en-US" sz="1400" dirty="0" err="1">
                <a:latin typeface="Consolas" panose="020B0609020204030204" pitchFamily="49" charset="0"/>
              </a:rPr>
              <a:t>i</a:t>
            </a:r>
            <a:r>
              <a:rPr lang="en-US" sz="1400" dirty="0">
                <a:latin typeface="Consolas" panose="020B0609020204030204" pitchFamily="49" charset="0"/>
              </a:rPr>
              <a:t> &lt;= </a:t>
            </a:r>
            <a:r>
              <a:rPr lang="en-US" sz="1400" dirty="0" err="1">
                <a:latin typeface="Consolas" panose="020B0609020204030204" pitchFamily="49" charset="0"/>
              </a:rPr>
              <a:t>begin+niters</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            double x = h * (</a:t>
            </a:r>
            <a:r>
              <a:rPr lang="en-US" sz="1400" dirty="0" err="1">
                <a:latin typeface="Consolas" panose="020B0609020204030204" pitchFamily="49" charset="0"/>
              </a:rPr>
              <a:t>i</a:t>
            </a:r>
            <a:r>
              <a:rPr lang="en-US" sz="1400" dirty="0">
                <a:latin typeface="Consolas" panose="020B0609020204030204" pitchFamily="49" charset="0"/>
              </a:rPr>
              <a:t> - 0.5);</a:t>
            </a:r>
          </a:p>
          <a:p>
            <a:pPr marL="0" indent="0">
              <a:lnSpc>
                <a:spcPct val="100000"/>
              </a:lnSpc>
              <a:spcBef>
                <a:spcPts val="0"/>
              </a:spcBef>
              <a:buNone/>
            </a:pPr>
            <a:r>
              <a:rPr lang="en-US" sz="1400" dirty="0">
                <a:latin typeface="Consolas" panose="020B0609020204030204" pitchFamily="49" charset="0"/>
              </a:rPr>
              <a:t>            area += (4.0 / (1.0 + x*x));</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       </a:t>
            </a:r>
            <a:r>
              <a:rPr lang="en-US" sz="1400" dirty="0">
                <a:solidFill>
                  <a:srgbClr val="CC00CC"/>
                </a:solidFill>
                <a:latin typeface="Consolas" panose="020B0609020204030204" pitchFamily="49" charset="0"/>
              </a:rPr>
              <a:t> return </a:t>
            </a:r>
            <a:r>
              <a:rPr lang="en-US" sz="1400" dirty="0">
                <a:latin typeface="Consolas" panose="020B0609020204030204" pitchFamily="49" charset="0"/>
              </a:rPr>
              <a:t>area;</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a:t>
            </a:r>
          </a:p>
          <a:p>
            <a:pPr marL="0" indent="0">
              <a:lnSpc>
                <a:spcPct val="100000"/>
              </a:lnSpc>
              <a:spcBef>
                <a:spcPts val="0"/>
              </a:spcBef>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3504194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E2165-4AAD-4C68-9EFF-572560183C3B}"/>
              </a:ext>
            </a:extLst>
          </p:cNvPr>
          <p:cNvSpPr>
            <a:spLocks noGrp="1"/>
          </p:cNvSpPr>
          <p:nvPr>
            <p:ph type="title"/>
          </p:nvPr>
        </p:nvSpPr>
        <p:spPr/>
        <p:txBody>
          <a:bodyPr/>
          <a:lstStyle/>
          <a:p>
            <a:r>
              <a:rPr lang="en-US" dirty="0"/>
              <a:t>Recursion – Compute Pi</a:t>
            </a:r>
          </a:p>
        </p:txBody>
      </p:sp>
      <p:sp>
        <p:nvSpPr>
          <p:cNvPr id="3" name="Content Placeholder 2">
            <a:extLst>
              <a:ext uri="{FF2B5EF4-FFF2-40B4-BE49-F238E27FC236}">
                <a16:creationId xmlns:a16="http://schemas.microsoft.com/office/drawing/2014/main" xmlns="" id="{C9A6E81F-5A0B-4893-9836-DEFD0BF77FCD}"/>
              </a:ext>
            </a:extLst>
          </p:cNvPr>
          <p:cNvSpPr>
            <a:spLocks noGrp="1"/>
          </p:cNvSpPr>
          <p:nvPr>
            <p:ph idx="1"/>
          </p:nvPr>
        </p:nvSpPr>
        <p:spPr>
          <a:xfrm>
            <a:off x="697523" y="1516639"/>
            <a:ext cx="10515600" cy="5054984"/>
          </a:xfrm>
        </p:spPr>
        <p:txBody>
          <a:bodyPr>
            <a:noAutofit/>
          </a:bodyPr>
          <a:lstStyle/>
          <a:p>
            <a:pPr marL="0" indent="0">
              <a:lnSpc>
                <a:spcPct val="100000"/>
              </a:lnSpc>
              <a:spcBef>
                <a:spcPts val="0"/>
              </a:spcBef>
              <a:buNone/>
            </a:pP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pi (</a:t>
            </a:r>
            <a:r>
              <a:rPr lang="en-US" sz="1400" dirty="0">
                <a:solidFill>
                  <a:srgbClr val="0000FF"/>
                </a:solidFill>
                <a:latin typeface="Consolas" panose="020B0609020204030204" pitchFamily="49" charset="0"/>
              </a:rPr>
              <a:t>unsigned long </a:t>
            </a:r>
            <a:r>
              <a:rPr lang="en-US" sz="1400" dirty="0" err="1">
                <a:solidFill>
                  <a:srgbClr val="0000FF"/>
                </a:solidFill>
                <a:latin typeface="Consolas" panose="020B0609020204030204" pitchFamily="49" charset="0"/>
              </a:rPr>
              <a:t>long</a:t>
            </a:r>
            <a:r>
              <a:rPr lang="en-US" sz="1400" dirty="0">
                <a:solidFill>
                  <a:srgbClr val="0000FF"/>
                </a:solidFill>
                <a:latin typeface="Consolas" panose="020B0609020204030204" pitchFamily="49" charset="0"/>
              </a:rPr>
              <a:t> </a:t>
            </a:r>
            <a:r>
              <a:rPr lang="en-US" sz="1400" dirty="0">
                <a:latin typeface="Consolas" panose="020B0609020204030204" pitchFamily="49" charset="0"/>
              </a:rPr>
              <a:t>niters)</a:t>
            </a:r>
          </a:p>
          <a:p>
            <a:pPr marL="0" indent="0">
              <a:lnSpc>
                <a:spcPct val="100000"/>
              </a:lnSpc>
              <a:spcBef>
                <a:spcPts val="0"/>
              </a:spcBef>
              <a:buNone/>
            </a:pP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res;</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h = 1.0 /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niters;                                                </a:t>
            </a:r>
          </a:p>
          <a:p>
            <a:pPr marL="0" indent="0">
              <a:lnSpc>
                <a:spcPct val="100000"/>
              </a:lnSpc>
              <a:spcBef>
                <a:spcPts val="0"/>
              </a:spcBef>
              <a:buNone/>
            </a:pPr>
            <a:r>
              <a:rPr lang="en-US" sz="1400" dirty="0">
                <a:solidFill>
                  <a:srgbClr val="0000FF"/>
                </a:solidFill>
                <a:latin typeface="Consolas" panose="020B0609020204030204" pitchFamily="49" charset="0"/>
              </a:rPr>
              <a:t>#define MAX_PARALLEL_RECURSIVE_LEVEL </a:t>
            </a:r>
            <a:r>
              <a:rPr lang="en-US" sz="1400" dirty="0">
                <a:solidFill>
                  <a:srgbClr val="CC00CC"/>
                </a:solidFill>
                <a:latin typeface="Consolas" panose="020B0609020204030204" pitchFamily="49" charset="0"/>
              </a:rPr>
              <a:t>4</a:t>
            </a:r>
          </a:p>
          <a:p>
            <a:pPr marL="0" indent="0">
              <a:lnSpc>
                <a:spcPct val="100000"/>
              </a:lnSpc>
              <a:spcBef>
                <a:spcPts val="0"/>
              </a:spcBef>
              <a:buNone/>
            </a:pPr>
            <a:r>
              <a:rPr lang="en-US" sz="1400" dirty="0">
                <a:latin typeface="Consolas" panose="020B0609020204030204" pitchFamily="49" charset="0"/>
              </a:rPr>
              <a:t>    res = </a:t>
            </a:r>
            <a:r>
              <a:rPr lang="en-US" sz="1400" dirty="0" err="1">
                <a:solidFill>
                  <a:srgbClr val="0000FF"/>
                </a:solidFill>
                <a:latin typeface="Consolas" panose="020B0609020204030204" pitchFamily="49" charset="0"/>
              </a:rPr>
              <a:t>pi_r</a:t>
            </a:r>
            <a:r>
              <a:rPr lang="en-US" sz="1400" dirty="0">
                <a:solidFill>
                  <a:srgbClr val="0000FF"/>
                </a:solidFill>
                <a:latin typeface="Consolas" panose="020B0609020204030204" pitchFamily="49" charset="0"/>
              </a:rPr>
              <a:t> </a:t>
            </a:r>
            <a:r>
              <a:rPr lang="en-US" sz="1400" dirty="0">
                <a:latin typeface="Consolas" panose="020B0609020204030204" pitchFamily="49" charset="0"/>
              </a:rPr>
              <a:t>(h, 0, MAX_PARALLEL_RECURSIVE_LEVEL, 1, niters);</a:t>
            </a:r>
          </a:p>
          <a:p>
            <a:pPr marL="0" indent="0">
              <a:lnSpc>
                <a:spcPct val="100000"/>
              </a:lnSpc>
              <a:spcBef>
                <a:spcPts val="0"/>
              </a:spcBef>
              <a:buNone/>
            </a:pPr>
            <a:r>
              <a:rPr lang="en-US" sz="1400" dirty="0">
                <a:latin typeface="Consolas" panose="020B0609020204030204" pitchFamily="49" charset="0"/>
              </a:rPr>
              <a:t>    </a:t>
            </a:r>
            <a:r>
              <a:rPr lang="en-US" sz="1400" dirty="0">
                <a:solidFill>
                  <a:srgbClr val="CC00CC"/>
                </a:solidFill>
                <a:latin typeface="Consolas" panose="020B0609020204030204" pitchFamily="49" charset="0"/>
              </a:rPr>
              <a:t>return</a:t>
            </a:r>
            <a:r>
              <a:rPr lang="en-US" sz="1400" dirty="0">
                <a:latin typeface="Consolas" panose="020B0609020204030204" pitchFamily="49" charset="0"/>
              </a:rPr>
              <a:t> res * h;</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endParaRPr lang="en-US" sz="1400" dirty="0">
              <a:latin typeface="Consolas" panose="020B0609020204030204" pitchFamily="49" charset="0"/>
            </a:endParaRPr>
          </a:p>
          <a:p>
            <a:pPr marL="0" indent="0">
              <a:lnSpc>
                <a:spcPct val="100000"/>
              </a:lnSpc>
              <a:spcBef>
                <a:spcPts val="0"/>
              </a:spcBef>
              <a:buNone/>
            </a:pPr>
            <a:r>
              <a:rPr lang="en-US" sz="1400" dirty="0">
                <a:solidFill>
                  <a:srgbClr val="0000FF"/>
                </a:solidFill>
                <a:latin typeface="Consolas" panose="020B0609020204030204" pitchFamily="49" charset="0"/>
              </a:rPr>
              <a:t>int</a:t>
            </a:r>
            <a:r>
              <a:rPr lang="en-US" sz="1400" dirty="0">
                <a:latin typeface="Consolas" panose="020B0609020204030204" pitchFamily="49" charset="0"/>
              </a:rPr>
              <a:t> main (</a:t>
            </a:r>
            <a:r>
              <a:rPr lang="en-US" sz="1400" dirty="0">
                <a:solidFill>
                  <a:srgbClr val="0000FF"/>
                </a:solidFill>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argc</a:t>
            </a:r>
            <a:r>
              <a:rPr lang="en-US" sz="1400" dirty="0">
                <a:latin typeface="Consolas" panose="020B0609020204030204" pitchFamily="49" charset="0"/>
              </a:rPr>
              <a:t>, char *</a:t>
            </a:r>
            <a:r>
              <a:rPr lang="en-US" sz="1400" dirty="0" err="1">
                <a:latin typeface="Consolas" panose="020B0609020204030204" pitchFamily="49" charset="0"/>
              </a:rPr>
              <a:t>argv</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t>
            </a:r>
            <a:r>
              <a:rPr lang="en-US" sz="1400" dirty="0" err="1">
                <a:latin typeface="Consolas" panose="020B0609020204030204" pitchFamily="49" charset="0"/>
              </a:rPr>
              <a:t>tstart</a:t>
            </a:r>
            <a:r>
              <a:rPr lang="en-US" sz="1400" dirty="0">
                <a:latin typeface="Consolas" panose="020B0609020204030204" pitchFamily="49" charset="0"/>
              </a:rPr>
              <a:t> = </a:t>
            </a:r>
            <a:r>
              <a:rPr lang="en-US" sz="1400" dirty="0" err="1">
                <a:latin typeface="Consolas" panose="020B0609020204030204" pitchFamily="49" charset="0"/>
              </a:rPr>
              <a:t>omp_get_wtime</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latin typeface="Consolas" panose="020B0609020204030204" pitchFamily="49" charset="0"/>
              </a:rPr>
              <a:t> NITERS = </a:t>
            </a:r>
            <a:r>
              <a:rPr lang="en-US" sz="1400" dirty="0" err="1">
                <a:latin typeface="Consolas" panose="020B0609020204030204" pitchFamily="49" charset="0"/>
              </a:rPr>
              <a:t>atoi</a:t>
            </a:r>
            <a:r>
              <a:rPr lang="en-US" sz="1400" dirty="0">
                <a:latin typeface="Consolas" panose="020B0609020204030204" pitchFamily="49" charset="0"/>
              </a:rPr>
              <a:t>(</a:t>
            </a:r>
            <a:r>
              <a:rPr lang="en-US" sz="1400" dirty="0" err="1">
                <a:latin typeface="Consolas" panose="020B0609020204030204" pitchFamily="49" charset="0"/>
              </a:rPr>
              <a:t>argv</a:t>
            </a:r>
            <a:r>
              <a:rPr lang="en-US" sz="1400" dirty="0">
                <a:latin typeface="Consolas" panose="020B0609020204030204" pitchFamily="49" charset="0"/>
              </a:rPr>
              <a:t>[1]);</a:t>
            </a: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("Number of rectangles: </a:t>
            </a:r>
            <a:r>
              <a:rPr lang="en-US" sz="1400" dirty="0">
                <a:solidFill>
                  <a:srgbClr val="CC00CC"/>
                </a:solidFill>
                <a:latin typeface="Consolas" panose="020B0609020204030204" pitchFamily="49" charset="0"/>
              </a:rPr>
              <a:t>%d</a:t>
            </a:r>
            <a:r>
              <a:rPr lang="en-US" sz="1400" dirty="0">
                <a:latin typeface="Consolas" panose="020B0609020204030204" pitchFamily="49" charset="0"/>
              </a:rPr>
              <a:t>\</a:t>
            </a:r>
            <a:r>
              <a:rPr lang="en-US" sz="1400" dirty="0" err="1">
                <a:latin typeface="Consolas" panose="020B0609020204030204" pitchFamily="49" charset="0"/>
              </a:rPr>
              <a:t>n",NITERS</a:t>
            </a:r>
            <a:r>
              <a:rPr lang="en-US" sz="1400" dirty="0">
                <a:latin typeface="Consolas" panose="020B0609020204030204" pitchFamily="49" charset="0"/>
              </a:rPr>
              <a:t>);</a:t>
            </a:r>
          </a:p>
          <a:p>
            <a:pPr marL="0" indent="0">
              <a:lnSpc>
                <a:spcPct val="100000"/>
              </a:lnSpc>
              <a:spcBef>
                <a:spcPts val="0"/>
              </a:spcBef>
              <a:buNone/>
            </a:pPr>
            <a:endParaRPr lang="en-US" sz="1400" dirty="0">
              <a:latin typeface="Consolas" panose="020B0609020204030204" pitchFamily="49" charset="0"/>
            </a:endParaRP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t>
            </a:r>
            <a:r>
              <a:rPr lang="en-US" sz="1400" dirty="0" err="1">
                <a:latin typeface="Consolas" panose="020B0609020204030204" pitchFamily="49" charset="0"/>
              </a:rPr>
              <a:t>pi_approx</a:t>
            </a:r>
            <a:r>
              <a:rPr lang="en-US" sz="1400" dirty="0">
                <a:latin typeface="Consolas" panose="020B0609020204030204" pitchFamily="49" charset="0"/>
              </a:rPr>
              <a:t> = pi(NITERS);</a:t>
            </a:r>
          </a:p>
          <a:p>
            <a:pPr marL="0" indent="0">
              <a:lnSpc>
                <a:spcPct val="100000"/>
              </a:lnSpc>
              <a:spcBef>
                <a:spcPts val="0"/>
              </a:spcBef>
              <a:buNone/>
            </a:pPr>
            <a:endParaRPr lang="en-US" sz="1400" dirty="0">
              <a:latin typeface="Consolas" panose="020B0609020204030204" pitchFamily="49" charset="0"/>
            </a:endParaRP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("PI (w/</a:t>
            </a:r>
            <a:r>
              <a:rPr lang="en-US" sz="1400" dirty="0">
                <a:solidFill>
                  <a:srgbClr val="CC00CC"/>
                </a:solidFill>
                <a:latin typeface="Consolas" panose="020B0609020204030204" pitchFamily="49" charset="0"/>
              </a:rPr>
              <a:t>%d </a:t>
            </a:r>
            <a:r>
              <a:rPr lang="en-US" sz="1400" dirty="0" err="1">
                <a:latin typeface="Consolas" panose="020B0609020204030204" pitchFamily="49" charset="0"/>
              </a:rPr>
              <a:t>iters</a:t>
            </a:r>
            <a:r>
              <a:rPr lang="en-US" sz="1400" dirty="0">
                <a:latin typeface="Consolas" panose="020B0609020204030204" pitchFamily="49" charset="0"/>
              </a:rPr>
              <a:t>) is </a:t>
            </a:r>
            <a:r>
              <a:rPr lang="en-US" sz="1400" dirty="0">
                <a:solidFill>
                  <a:srgbClr val="CC00CC"/>
                </a:solidFill>
                <a:latin typeface="Consolas" panose="020B0609020204030204" pitchFamily="49" charset="0"/>
              </a:rPr>
              <a:t>%15.13f</a:t>
            </a:r>
            <a:r>
              <a:rPr lang="en-US" sz="1400" dirty="0">
                <a:latin typeface="Consolas" panose="020B0609020204030204" pitchFamily="49" charset="0"/>
              </a:rPr>
              <a:t>\n", NITERS, </a:t>
            </a:r>
            <a:r>
              <a:rPr lang="en-US" sz="1400" dirty="0" err="1">
                <a:latin typeface="Consolas" panose="020B0609020204030204" pitchFamily="49" charset="0"/>
              </a:rPr>
              <a:t>pi_approx</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("Accuracy for </a:t>
            </a:r>
            <a:r>
              <a:rPr lang="en-US" sz="1400" dirty="0">
                <a:solidFill>
                  <a:srgbClr val="CC00CC"/>
                </a:solidFill>
                <a:latin typeface="Consolas" panose="020B0609020204030204" pitchFamily="49" charset="0"/>
              </a:rPr>
              <a:t>%d </a:t>
            </a:r>
            <a:r>
              <a:rPr lang="en-US" sz="1400" dirty="0">
                <a:latin typeface="Consolas" panose="020B0609020204030204" pitchFamily="49" charset="0"/>
              </a:rPr>
              <a:t>\titers is :: </a:t>
            </a:r>
            <a:r>
              <a:rPr lang="en-US" sz="1400" dirty="0">
                <a:solidFill>
                  <a:srgbClr val="CC00CC"/>
                </a:solidFill>
                <a:latin typeface="Consolas" panose="020B0609020204030204" pitchFamily="49" charset="0"/>
              </a:rPr>
              <a:t>%10.7f </a:t>
            </a:r>
            <a:r>
              <a:rPr lang="en-US" sz="1400" dirty="0">
                <a:latin typeface="Consolas" panose="020B0609020204030204" pitchFamily="49" charset="0"/>
              </a:rPr>
              <a:t>% \n", NITERS, </a:t>
            </a:r>
            <a:r>
              <a:rPr lang="en-US" sz="1400" dirty="0" err="1">
                <a:latin typeface="Consolas" panose="020B0609020204030204" pitchFamily="49" charset="0"/>
              </a:rPr>
              <a:t>pi_approx</a:t>
            </a:r>
            <a:r>
              <a:rPr lang="en-US" sz="1400" dirty="0">
                <a:latin typeface="Consolas" panose="020B0609020204030204" pitchFamily="49" charset="0"/>
              </a:rPr>
              <a:t>/M_PI*100);</a:t>
            </a: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("runtime is: </a:t>
            </a:r>
            <a:r>
              <a:rPr lang="en-US" sz="1400" dirty="0">
                <a:solidFill>
                  <a:srgbClr val="CC00CC"/>
                </a:solidFill>
                <a:latin typeface="Consolas" panose="020B0609020204030204" pitchFamily="49" charset="0"/>
              </a:rPr>
              <a:t>%</a:t>
            </a:r>
            <a:r>
              <a:rPr lang="en-US" sz="1400" dirty="0" err="1">
                <a:solidFill>
                  <a:srgbClr val="CC00CC"/>
                </a:solidFill>
                <a:latin typeface="Consolas" panose="020B0609020204030204" pitchFamily="49" charset="0"/>
              </a:rPr>
              <a:t>lf</a:t>
            </a:r>
            <a:r>
              <a:rPr lang="en-US" sz="1400" dirty="0">
                <a:latin typeface="Consolas" panose="020B0609020204030204" pitchFamily="49" charset="0"/>
              </a:rPr>
              <a:t>\n", </a:t>
            </a:r>
            <a:r>
              <a:rPr lang="en-US" sz="1400" dirty="0" err="1">
                <a:latin typeface="Consolas" panose="020B0609020204030204" pitchFamily="49" charset="0"/>
              </a:rPr>
              <a:t>omp_get_wtime</a:t>
            </a:r>
            <a:r>
              <a:rPr lang="en-US" sz="1400" dirty="0">
                <a:latin typeface="Consolas" panose="020B0609020204030204" pitchFamily="49" charset="0"/>
              </a:rPr>
              <a:t>()-</a:t>
            </a:r>
            <a:r>
              <a:rPr lang="en-US" sz="1400" dirty="0" err="1">
                <a:latin typeface="Consolas" panose="020B0609020204030204" pitchFamily="49" charset="0"/>
              </a:rPr>
              <a:t>tstart</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("\n");</a:t>
            </a:r>
          </a:p>
          <a:p>
            <a:pPr marL="0" indent="0">
              <a:lnSpc>
                <a:spcPct val="100000"/>
              </a:lnSpc>
              <a:spcBef>
                <a:spcPts val="0"/>
              </a:spcBef>
              <a:buNone/>
            </a:pPr>
            <a:r>
              <a:rPr lang="en-US" sz="1400" dirty="0">
                <a:latin typeface="Consolas" panose="020B0609020204030204" pitchFamily="49" charset="0"/>
              </a:rPr>
              <a:t>    </a:t>
            </a:r>
            <a:r>
              <a:rPr lang="en-US" sz="1400" dirty="0">
                <a:solidFill>
                  <a:srgbClr val="CC00CC"/>
                </a:solidFill>
                <a:latin typeface="Consolas" panose="020B0609020204030204" pitchFamily="49" charset="0"/>
              </a:rPr>
              <a:t>return</a:t>
            </a:r>
            <a:r>
              <a:rPr lang="en-US" sz="1400" dirty="0">
                <a:latin typeface="Consolas" panose="020B0609020204030204" pitchFamily="49" charset="0"/>
              </a:rPr>
              <a:t> 0;</a:t>
            </a:r>
          </a:p>
          <a:p>
            <a:pPr marL="0" indent="0">
              <a:lnSpc>
                <a:spcPct val="100000"/>
              </a:lnSpc>
              <a:spcBef>
                <a:spcPts val="0"/>
              </a:spcBef>
              <a:buNone/>
            </a:pPr>
            <a:r>
              <a:rPr lang="en-US" sz="1400" dirty="0">
                <a:latin typeface="Consolas" panose="020B0609020204030204" pitchFamily="49" charset="0"/>
              </a:rPr>
              <a:t>}</a:t>
            </a:r>
          </a:p>
        </p:txBody>
      </p:sp>
    </p:spTree>
    <p:extLst>
      <p:ext uri="{BB962C8B-B14F-4D97-AF65-F5344CB8AC3E}">
        <p14:creationId xmlns:p14="http://schemas.microsoft.com/office/powerpoint/2010/main" val="2072278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FEBA2E-3D38-4F8F-83CA-CC8EC4CF3FF2}"/>
              </a:ext>
            </a:extLst>
          </p:cNvPr>
          <p:cNvSpPr>
            <a:spLocks noGrp="1"/>
          </p:cNvSpPr>
          <p:nvPr>
            <p:ph type="title"/>
          </p:nvPr>
        </p:nvSpPr>
        <p:spPr/>
        <p:txBody>
          <a:bodyPr/>
          <a:lstStyle/>
          <a:p>
            <a:r>
              <a:rPr lang="en-US" dirty="0"/>
              <a:t>Assignment: Compute pi with OpenMP tasks</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xmlns="" id="{9B649F61-024B-4871-A501-DAB5F379083E}"/>
                  </a:ext>
                </a:extLst>
              </p:cNvPr>
              <p:cNvSpPr txBox="1"/>
              <p:nvPr/>
            </p:nvSpPr>
            <p:spPr>
              <a:xfrm>
                <a:off x="7996947" y="1952728"/>
                <a:ext cx="3200400" cy="12598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charset="0"/>
                            </a:rPr>
                          </m:ctrlPr>
                        </m:fPr>
                        <m:num>
                          <m:func>
                            <m:funcPr>
                              <m:ctrlPr>
                                <a:rPr lang="en-US" b="0" i="1" smtClean="0">
                                  <a:latin typeface="Cambria Math" charset="0"/>
                                </a:rPr>
                              </m:ctrlPr>
                            </m:funcPr>
                            <m:fName>
                              <m:limLow>
                                <m:limLowPr>
                                  <m:ctrlPr>
                                    <a:rPr lang="en-US" b="0" i="1" smtClean="0">
                                      <a:latin typeface="Cambria Math"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rPr>
                                    <m:t>→∞</m:t>
                                  </m:r>
                                </m:lim>
                              </m:limLow>
                            </m:fName>
                            <m:e>
                              <m:nary>
                                <m:naryPr>
                                  <m:chr m:val="∑"/>
                                  <m:supHide m:val="on"/>
                                  <m:ctrlPr>
                                    <a:rPr lang="en-US" b="0" i="1" smtClean="0">
                                      <a:latin typeface="Cambria Math" charset="0"/>
                                    </a:rPr>
                                  </m:ctrlPr>
                                </m:naryPr>
                                <m:sub>
                                  <m:r>
                                    <a:rPr lang="en-US" b="0" i="1" smtClean="0">
                                      <a:latin typeface="Cambria Math" panose="02040503050406030204" pitchFamily="18" charset="0"/>
                                    </a:rPr>
                                    <m:t>𝑛</m:t>
                                  </m:r>
                                </m:sub>
                                <m:sup/>
                                <m:e>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𝑑𝑥</m:t>
                                  </m:r>
                                </m:e>
                              </m:nary>
                            </m:e>
                          </m:func>
                        </m:num>
                        <m:den>
                          <m:sSup>
                            <m:sSupPr>
                              <m:ctrlPr>
                                <a:rPr lang="en-US" b="0" i="1" smtClean="0">
                                  <a:latin typeface="Cambria Math"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𝜋</m:t>
                      </m:r>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charset="0"/>
                            </a:rPr>
                          </m:ctrlPr>
                        </m:sSupPr>
                        <m:e>
                          <m:d>
                            <m:dPr>
                              <m:ctrlPr>
                                <a:rPr lang="en-US" b="0" i="1" smtClean="0">
                                  <a:latin typeface="Cambria Math" charset="0"/>
                                </a:rPr>
                              </m:ctrlPr>
                            </m:dPr>
                            <m:e>
                              <m:sSup>
                                <m:sSupPr>
                                  <m:ctrlPr>
                                    <a:rPr lang="en-US" b="0" i="1" smtClean="0">
                                      <a:latin typeface="Cambria Math"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sSup>
                                <m:sSupPr>
                                  <m:ctrlPr>
                                    <a:rPr lang="en-US" b="0" i="1" smtClean="0">
                                      <a:latin typeface="Cambria Math" charset="0"/>
                                    </a:rPr>
                                  </m:ctrlPr>
                                </m:sSupPr>
                                <m:e>
                                  <m:d>
                                    <m:dPr>
                                      <m:begChr m:val="["/>
                                      <m:endChr m:val="]"/>
                                      <m:ctrlPr>
                                        <a:rPr lang="en-US" b="0" i="1" smtClean="0">
                                          <a:latin typeface="Cambria Math" charset="0"/>
                                        </a:rPr>
                                      </m:ctrlPr>
                                    </m:dPr>
                                    <m:e>
                                      <m:r>
                                        <a:rPr lang="en-US" b="0" i="1" smtClean="0">
                                          <a:latin typeface="Cambria Math" panose="02040503050406030204" pitchFamily="18" charset="0"/>
                                        </a:rPr>
                                        <m:t>𝑛</m:t>
                                      </m:r>
                                    </m:e>
                                  </m:d>
                                </m:e>
                                <m:sup>
                                  <m:r>
                                    <a:rPr lang="en-US" b="0" i="1" smtClean="0">
                                      <a:latin typeface="Cambria Math" panose="02040503050406030204" pitchFamily="18" charset="0"/>
                                    </a:rPr>
                                    <m:t>2</m:t>
                                  </m:r>
                                </m:sup>
                              </m:sSup>
                            </m:e>
                          </m:d>
                        </m:e>
                        <m:sup>
                          <m:r>
                            <a:rPr lang="en-US" b="0" i="1" smtClean="0">
                              <a:latin typeface="Cambria Math" panose="02040503050406030204" pitchFamily="18" charset="0"/>
                            </a:rPr>
                            <m:t>1/2</m:t>
                          </m:r>
                        </m:sup>
                      </m:sSup>
                    </m:oMath>
                  </m:oMathPara>
                </a14:m>
                <a:endParaRPr lang="en-US" dirty="0"/>
              </a:p>
            </p:txBody>
          </p:sp>
        </mc:Choice>
        <mc:Fallback xmlns="">
          <p:sp>
            <p:nvSpPr>
              <p:cNvPr id="60" name="TextBox 59">
                <a:extLst>
                  <a:ext uri="{FF2B5EF4-FFF2-40B4-BE49-F238E27FC236}">
                    <a16:creationId xmlns:a16="http://schemas.microsoft.com/office/drawing/2014/main" id="{9B649F61-024B-4871-A501-DAB5F379083E}"/>
                  </a:ext>
                </a:extLst>
              </p:cNvPr>
              <p:cNvSpPr txBox="1">
                <a:spLocks noRot="1" noChangeAspect="1" noMove="1" noResize="1" noEditPoints="1" noAdjustHandles="1" noChangeArrowheads="1" noChangeShapeType="1" noTextEdit="1"/>
              </p:cNvSpPr>
              <p:nvPr/>
            </p:nvSpPr>
            <p:spPr>
              <a:xfrm>
                <a:off x="7996947" y="1952728"/>
                <a:ext cx="3200400" cy="1259897"/>
              </a:xfrm>
              <a:prstGeom prst="rect">
                <a:avLst/>
              </a:prstGeom>
              <a:blipFill>
                <a:blip r:embed="rId2"/>
                <a:stretch>
                  <a:fillRect b="-3865"/>
                </a:stretch>
              </a:blipFill>
            </p:spPr>
            <p:txBody>
              <a:bodyPr/>
              <a:lstStyle/>
              <a:p>
                <a:r>
                  <a:rPr lang="en-US">
                    <a:noFill/>
                  </a:rPr>
                  <a:t> </a:t>
                </a:r>
              </a:p>
            </p:txBody>
          </p:sp>
        </mc:Fallback>
      </mc:AlternateContent>
      <p:grpSp>
        <p:nvGrpSpPr>
          <p:cNvPr id="132" name="Group 131">
            <a:extLst>
              <a:ext uri="{FF2B5EF4-FFF2-40B4-BE49-F238E27FC236}">
                <a16:creationId xmlns:a16="http://schemas.microsoft.com/office/drawing/2014/main" xmlns="" id="{21342704-971B-4C73-A0BC-30236C833EEB}"/>
              </a:ext>
            </a:extLst>
          </p:cNvPr>
          <p:cNvGrpSpPr>
            <a:grpSpLocks noChangeAspect="1"/>
          </p:cNvGrpSpPr>
          <p:nvPr/>
        </p:nvGrpSpPr>
        <p:grpSpPr>
          <a:xfrm>
            <a:off x="7283040" y="3439654"/>
            <a:ext cx="4908960" cy="4024503"/>
            <a:chOff x="8685990" y="4592297"/>
            <a:chExt cx="3169275" cy="2598261"/>
          </a:xfrm>
        </p:grpSpPr>
        <p:grpSp>
          <p:nvGrpSpPr>
            <p:cNvPr id="133" name="Group 132">
              <a:extLst>
                <a:ext uri="{FF2B5EF4-FFF2-40B4-BE49-F238E27FC236}">
                  <a16:creationId xmlns:a16="http://schemas.microsoft.com/office/drawing/2014/main" xmlns="" id="{4EA0E803-2FB0-4DA0-809F-3DA8DAB79A43}"/>
                </a:ext>
              </a:extLst>
            </p:cNvPr>
            <p:cNvGrpSpPr>
              <a:grpSpLocks noChangeAspect="1"/>
            </p:cNvGrpSpPr>
            <p:nvPr/>
          </p:nvGrpSpPr>
          <p:grpSpPr>
            <a:xfrm>
              <a:off x="8685990" y="4592297"/>
              <a:ext cx="3169275" cy="2598261"/>
              <a:chOff x="7112000" y="3739634"/>
              <a:chExt cx="4866174" cy="3989427"/>
            </a:xfrm>
          </p:grpSpPr>
          <p:cxnSp>
            <p:nvCxnSpPr>
              <p:cNvPr id="139" name="Straight Arrow Connector 138">
                <a:extLst>
                  <a:ext uri="{FF2B5EF4-FFF2-40B4-BE49-F238E27FC236}">
                    <a16:creationId xmlns:a16="http://schemas.microsoft.com/office/drawing/2014/main" xmlns="" id="{5397082D-4EDA-44D9-BF55-A8543EEF6E6B}"/>
                  </a:ext>
                </a:extLst>
              </p:cNvPr>
              <p:cNvCxnSpPr>
                <a:cxnSpLocks/>
              </p:cNvCxnSpPr>
              <p:nvPr/>
            </p:nvCxnSpPr>
            <p:spPr>
              <a:xfrm>
                <a:off x="7112000" y="6036226"/>
                <a:ext cx="4616450" cy="2128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xmlns="" id="{CBD7485C-D61F-4E4B-A5D4-A3AC73BBBD9E}"/>
                  </a:ext>
                </a:extLst>
              </p:cNvPr>
              <p:cNvGrpSpPr>
                <a:grpSpLocks noChangeAspect="1"/>
              </p:cNvGrpSpPr>
              <p:nvPr/>
            </p:nvGrpSpPr>
            <p:grpSpPr>
              <a:xfrm>
                <a:off x="7600950" y="4343413"/>
                <a:ext cx="3609975" cy="3385648"/>
                <a:chOff x="9143999" y="5062557"/>
                <a:chExt cx="2376487" cy="2228810"/>
              </a:xfrm>
            </p:grpSpPr>
            <p:sp>
              <p:nvSpPr>
                <p:cNvPr id="146" name="Partial Circle 145">
                  <a:extLst>
                    <a:ext uri="{FF2B5EF4-FFF2-40B4-BE49-F238E27FC236}">
                      <a16:creationId xmlns:a16="http://schemas.microsoft.com/office/drawing/2014/main" xmlns="" id="{49F24904-AD78-4074-9847-C54CCBA7B3A7}"/>
                    </a:ext>
                  </a:extLst>
                </p:cNvPr>
                <p:cNvSpPr/>
                <p:nvPr/>
              </p:nvSpPr>
              <p:spPr>
                <a:xfrm rot="5400000">
                  <a:off x="9217840" y="4988720"/>
                  <a:ext cx="2228806" cy="2376487"/>
                </a:xfrm>
                <a:prstGeom prst="pie">
                  <a:avLst>
                    <a:gd name="adj1" fmla="val 5415499"/>
                    <a:gd name="adj2" fmla="val 16200000"/>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 name="Rectangle 146">
                  <a:extLst>
                    <a:ext uri="{FF2B5EF4-FFF2-40B4-BE49-F238E27FC236}">
                      <a16:creationId xmlns:a16="http://schemas.microsoft.com/office/drawing/2014/main" xmlns="" id="{2A039066-4D53-4C01-AF48-1001A2A778AA}"/>
                    </a:ext>
                  </a:extLst>
                </p:cNvPr>
                <p:cNvSpPr/>
                <p:nvPr/>
              </p:nvSpPr>
              <p:spPr>
                <a:xfrm>
                  <a:off x="11350520" y="5981075"/>
                  <a:ext cx="154362" cy="1958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xmlns="" id="{410530A6-AFC7-4E5D-9F21-531F8968D00F}"/>
                    </a:ext>
                  </a:extLst>
                </p:cNvPr>
                <p:cNvSpPr/>
                <p:nvPr/>
              </p:nvSpPr>
              <p:spPr>
                <a:xfrm>
                  <a:off x="10425646" y="5086928"/>
                  <a:ext cx="154362" cy="1090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xmlns="" id="{9DCA666D-8F7F-442A-A808-846508B1F1BD}"/>
                    </a:ext>
                  </a:extLst>
                </p:cNvPr>
                <p:cNvSpPr/>
                <p:nvPr/>
              </p:nvSpPr>
              <p:spPr>
                <a:xfrm>
                  <a:off x="10273110" y="5062557"/>
                  <a:ext cx="154362" cy="11144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xmlns="" id="{C7964545-7BB7-4484-A48E-BA8D0AE30043}"/>
                    </a:ext>
                  </a:extLst>
                </p:cNvPr>
                <p:cNvSpPr/>
                <p:nvPr/>
              </p:nvSpPr>
              <p:spPr>
                <a:xfrm>
                  <a:off x="10116609" y="5062560"/>
                  <a:ext cx="154362" cy="11144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xmlns="" id="{68D692AF-7047-4178-B135-60296F033A06}"/>
                    </a:ext>
                  </a:extLst>
                </p:cNvPr>
                <p:cNvSpPr/>
                <p:nvPr/>
              </p:nvSpPr>
              <p:spPr>
                <a:xfrm>
                  <a:off x="9965022" y="5062560"/>
                  <a:ext cx="154362" cy="11144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xmlns="" id="{62CBF62C-D348-4516-85E7-C1B9515F3B62}"/>
                    </a:ext>
                  </a:extLst>
                </p:cNvPr>
                <p:cNvSpPr/>
                <p:nvPr/>
              </p:nvSpPr>
              <p:spPr>
                <a:xfrm>
                  <a:off x="9808521" y="5119141"/>
                  <a:ext cx="154362" cy="10578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xmlns="" id="{82A49D32-F82F-4910-BD59-53E0E27641DD}"/>
                    </a:ext>
                  </a:extLst>
                </p:cNvPr>
                <p:cNvSpPr/>
                <p:nvPr/>
              </p:nvSpPr>
              <p:spPr>
                <a:xfrm>
                  <a:off x="9651024" y="5181600"/>
                  <a:ext cx="154362" cy="9953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xmlns="" id="{5B3837CD-9070-4843-A6E2-0617D11981C6}"/>
                    </a:ext>
                  </a:extLst>
                </p:cNvPr>
                <p:cNvSpPr/>
                <p:nvPr/>
              </p:nvSpPr>
              <p:spPr>
                <a:xfrm>
                  <a:off x="9494523" y="5282112"/>
                  <a:ext cx="154362" cy="8948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xmlns="" id="{25E70BE8-0B33-4735-9B76-CFA7A24084DB}"/>
                    </a:ext>
                  </a:extLst>
                </p:cNvPr>
                <p:cNvSpPr/>
                <p:nvPr/>
              </p:nvSpPr>
              <p:spPr>
                <a:xfrm>
                  <a:off x="9342936" y="5408979"/>
                  <a:ext cx="154362" cy="7679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xmlns="" id="{8A895C3F-BF1C-45EF-B133-37E10C6E8D37}"/>
                    </a:ext>
                  </a:extLst>
                </p:cNvPr>
                <p:cNvSpPr/>
                <p:nvPr/>
              </p:nvSpPr>
              <p:spPr>
                <a:xfrm>
                  <a:off x="9186435" y="5598826"/>
                  <a:ext cx="154362" cy="5781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xmlns="" id="{77F81C30-5F37-4131-B678-284AB3A79184}"/>
                    </a:ext>
                  </a:extLst>
                </p:cNvPr>
                <p:cNvSpPr/>
                <p:nvPr/>
              </p:nvSpPr>
              <p:spPr>
                <a:xfrm>
                  <a:off x="11194392" y="5598826"/>
                  <a:ext cx="154362" cy="5781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xmlns="" id="{E8025CBF-C562-4D4C-BB65-0036737E9B4A}"/>
                    </a:ext>
                  </a:extLst>
                </p:cNvPr>
                <p:cNvSpPr/>
                <p:nvPr/>
              </p:nvSpPr>
              <p:spPr>
                <a:xfrm>
                  <a:off x="11035640" y="5408979"/>
                  <a:ext cx="154362" cy="7679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xmlns="" id="{2387B4B1-2D29-45B0-A314-FA66E8ED088C}"/>
                    </a:ext>
                  </a:extLst>
                </p:cNvPr>
                <p:cNvSpPr/>
                <p:nvPr/>
              </p:nvSpPr>
              <p:spPr>
                <a:xfrm>
                  <a:off x="10885355" y="5282111"/>
                  <a:ext cx="154362" cy="8948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xmlns="" id="{744160F2-D2E9-4AC3-AE72-ADE180FA3C93}"/>
                    </a:ext>
                  </a:extLst>
                </p:cNvPr>
                <p:cNvSpPr txBox="1"/>
                <p:nvPr/>
              </p:nvSpPr>
              <p:spPr>
                <a:xfrm>
                  <a:off x="10564867" y="5453783"/>
                  <a:ext cx="365571" cy="421779"/>
                </a:xfrm>
                <a:prstGeom prst="rect">
                  <a:avLst/>
                </a:prstGeom>
                <a:noFill/>
              </p:spPr>
              <p:txBody>
                <a:bodyPr wrap="square" rtlCol="0">
                  <a:spAutoFit/>
                </a:bodyPr>
                <a:lstStyle/>
                <a:p>
                  <a:r>
                    <a:rPr lang="en-US" sz="3600" dirty="0"/>
                    <a:t>…</a:t>
                  </a:r>
                </a:p>
              </p:txBody>
            </p:sp>
          </p:grpSp>
          <p:cxnSp>
            <p:nvCxnSpPr>
              <p:cNvPr id="137" name="Straight Arrow Connector 136">
                <a:extLst>
                  <a:ext uri="{FF2B5EF4-FFF2-40B4-BE49-F238E27FC236}">
                    <a16:creationId xmlns:a16="http://schemas.microsoft.com/office/drawing/2014/main" xmlns="" id="{3D3CAC38-A3C0-459D-8A93-54A7DEF5F1F0}"/>
                  </a:ext>
                </a:extLst>
              </p:cNvPr>
              <p:cNvCxnSpPr>
                <a:cxnSpLocks/>
              </p:cNvCxnSpPr>
              <p:nvPr/>
            </p:nvCxnSpPr>
            <p:spPr>
              <a:xfrm flipV="1">
                <a:off x="9433354" y="3924300"/>
                <a:ext cx="0" cy="213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xmlns="" id="{C8868152-91DF-4A16-9431-81C1A6F0CD9B}"/>
                      </a:ext>
                    </a:extLst>
                  </p:cNvPr>
                  <p:cNvSpPr txBox="1"/>
                  <p:nvPr/>
                </p:nvSpPr>
                <p:spPr>
                  <a:xfrm>
                    <a:off x="8995454" y="3739634"/>
                    <a:ext cx="5523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38" name="TextBox 137">
                    <a:extLst>
                      <a:ext uri="{FF2B5EF4-FFF2-40B4-BE49-F238E27FC236}">
                        <a16:creationId xmlns:a16="http://schemas.microsoft.com/office/drawing/2014/main" id="{C8868152-91DF-4A16-9431-81C1A6F0CD9B}"/>
                      </a:ext>
                    </a:extLst>
                  </p:cNvPr>
                  <p:cNvSpPr txBox="1">
                    <a:spLocks noRot="1" noChangeAspect="1" noMove="1" noResize="1" noEditPoints="1" noAdjustHandles="1" noChangeArrowheads="1" noChangeShapeType="1" noTextEdit="1"/>
                  </p:cNvSpPr>
                  <p:nvPr/>
                </p:nvSpPr>
                <p:spPr>
                  <a:xfrm>
                    <a:off x="8995454" y="3739634"/>
                    <a:ext cx="552367" cy="369332"/>
                  </a:xfrm>
                  <a:prstGeom prst="rect">
                    <a:avLst/>
                  </a:prstGeom>
                  <a:blipFill>
                    <a:blip r:embed="rId3"/>
                    <a:stretch>
                      <a:fillRect b="-6557"/>
                    </a:stretch>
                  </a:blipFill>
                </p:spPr>
                <p:txBody>
                  <a:bodyPr/>
                  <a:lstStyle/>
                  <a:p>
                    <a:r>
                      <a:rPr lang="en-US">
                        <a:noFill/>
                      </a:rPr>
                      <a:t> </a:t>
                    </a:r>
                  </a:p>
                </p:txBody>
              </p:sp>
            </mc:Fallback>
          </mc:AlternateContent>
          <p:cxnSp>
            <p:nvCxnSpPr>
              <p:cNvPr id="140" name="Straight Connector 139">
                <a:extLst>
                  <a:ext uri="{FF2B5EF4-FFF2-40B4-BE49-F238E27FC236}">
                    <a16:creationId xmlns:a16="http://schemas.microsoft.com/office/drawing/2014/main" xmlns="" id="{DB2350A5-E91A-470F-870D-54FBF28548BB}"/>
                  </a:ext>
                </a:extLst>
              </p:cNvPr>
              <p:cNvCxnSpPr>
                <a:cxnSpLocks/>
              </p:cNvCxnSpPr>
              <p:nvPr/>
            </p:nvCxnSpPr>
            <p:spPr>
              <a:xfrm>
                <a:off x="10244592" y="5882517"/>
                <a:ext cx="4025" cy="38816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4DE5995D-AB70-4451-B5F4-EB97FAA11A6A}"/>
                  </a:ext>
                </a:extLst>
              </p:cNvPr>
              <p:cNvCxnSpPr>
                <a:cxnSpLocks/>
              </p:cNvCxnSpPr>
              <p:nvPr/>
            </p:nvCxnSpPr>
            <p:spPr>
              <a:xfrm>
                <a:off x="10480619" y="5879286"/>
                <a:ext cx="0" cy="38340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xmlns="" id="{CDFDEED5-5718-4A27-A9FD-98A2895FDD5F}"/>
                  </a:ext>
                </a:extLst>
              </p:cNvPr>
              <p:cNvCxnSpPr>
                <a:cxnSpLocks/>
              </p:cNvCxnSpPr>
              <p:nvPr/>
            </p:nvCxnSpPr>
            <p:spPr>
              <a:xfrm>
                <a:off x="9433354" y="6722342"/>
                <a:ext cx="1753869"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xmlns="" id="{0182D87F-9FEC-4BD9-9A97-38A6A2DCAEA8}"/>
                      </a:ext>
                    </a:extLst>
                  </p:cNvPr>
                  <p:cNvSpPr txBox="1"/>
                  <p:nvPr/>
                </p:nvSpPr>
                <p:spPr>
                  <a:xfrm>
                    <a:off x="10035868" y="6170008"/>
                    <a:ext cx="669696" cy="567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oMath>
                      </m:oMathPara>
                    </a14:m>
                    <a:endParaRPr lang="en-US" dirty="0"/>
                  </a:p>
                </p:txBody>
              </p:sp>
            </mc:Choice>
            <mc:Fallback xmlns="">
              <p:sp>
                <p:nvSpPr>
                  <p:cNvPr id="143" name="TextBox 142">
                    <a:extLst>
                      <a:ext uri="{FF2B5EF4-FFF2-40B4-BE49-F238E27FC236}">
                        <a16:creationId xmlns:a16="http://schemas.microsoft.com/office/drawing/2014/main" id="{0182D87F-9FEC-4BD9-9A97-38A6A2DCAEA8}"/>
                      </a:ext>
                    </a:extLst>
                  </p:cNvPr>
                  <p:cNvSpPr txBox="1">
                    <a:spLocks noRot="1" noChangeAspect="1" noMove="1" noResize="1" noEditPoints="1" noAdjustHandles="1" noChangeArrowheads="1" noChangeShapeType="1" noTextEdit="1"/>
                  </p:cNvSpPr>
                  <p:nvPr/>
                </p:nvSpPr>
                <p:spPr>
                  <a:xfrm>
                    <a:off x="10035868" y="6170008"/>
                    <a:ext cx="669696" cy="5670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xmlns="" id="{2D9A96D4-3F54-499E-853E-37A135DE5315}"/>
                      </a:ext>
                    </a:extLst>
                  </p:cNvPr>
                  <p:cNvSpPr txBox="1"/>
                  <p:nvPr/>
                </p:nvSpPr>
                <p:spPr>
                  <a:xfrm>
                    <a:off x="11425807" y="5992297"/>
                    <a:ext cx="5523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44" name="TextBox 143">
                    <a:extLst>
                      <a:ext uri="{FF2B5EF4-FFF2-40B4-BE49-F238E27FC236}">
                        <a16:creationId xmlns:a16="http://schemas.microsoft.com/office/drawing/2014/main" id="{2D9A96D4-3F54-499E-853E-37A135DE5315}"/>
                      </a:ext>
                    </a:extLst>
                  </p:cNvPr>
                  <p:cNvSpPr txBox="1">
                    <a:spLocks noRot="1" noChangeAspect="1" noMove="1" noResize="1" noEditPoints="1" noAdjustHandles="1" noChangeArrowheads="1" noChangeShapeType="1" noTextEdit="1"/>
                  </p:cNvSpPr>
                  <p:nvPr/>
                </p:nvSpPr>
                <p:spPr>
                  <a:xfrm>
                    <a:off x="11425807" y="5992297"/>
                    <a:ext cx="55236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xmlns="" id="{D106E80B-7841-4BD5-B20C-BEDB0E51C61F}"/>
                      </a:ext>
                    </a:extLst>
                  </p:cNvPr>
                  <p:cNvSpPr txBox="1"/>
                  <p:nvPr/>
                </p:nvSpPr>
                <p:spPr>
                  <a:xfrm>
                    <a:off x="10008822" y="6636670"/>
                    <a:ext cx="5523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145" name="TextBox 144">
                    <a:extLst>
                      <a:ext uri="{FF2B5EF4-FFF2-40B4-BE49-F238E27FC236}">
                        <a16:creationId xmlns:a16="http://schemas.microsoft.com/office/drawing/2014/main" id="{D106E80B-7841-4BD5-B20C-BEDB0E51C61F}"/>
                      </a:ext>
                    </a:extLst>
                  </p:cNvPr>
                  <p:cNvSpPr txBox="1">
                    <a:spLocks noRot="1" noChangeAspect="1" noMove="1" noResize="1" noEditPoints="1" noAdjustHandles="1" noChangeArrowheads="1" noChangeShapeType="1" noTextEdit="1"/>
                  </p:cNvSpPr>
                  <p:nvPr/>
                </p:nvSpPr>
                <p:spPr>
                  <a:xfrm>
                    <a:off x="10008822" y="6636670"/>
                    <a:ext cx="552366" cy="369332"/>
                  </a:xfrm>
                  <a:prstGeom prst="rect">
                    <a:avLst/>
                  </a:prstGeom>
                  <a:blipFill>
                    <a:blip r:embed="rId6"/>
                    <a:stretch>
                      <a:fillRect/>
                    </a:stretch>
                  </a:blipFill>
                </p:spPr>
                <p:txBody>
                  <a:bodyPr/>
                  <a:lstStyle/>
                  <a:p>
                    <a:r>
                      <a:rPr lang="en-US">
                        <a:noFill/>
                      </a:rPr>
                      <a:t> </a:t>
                    </a:r>
                  </a:p>
                </p:txBody>
              </p:sp>
            </mc:Fallback>
          </mc:AlternateContent>
        </p:grpSp>
        <p:cxnSp>
          <p:nvCxnSpPr>
            <p:cNvPr id="134" name="Straight Connector 133">
              <a:extLst>
                <a:ext uri="{FF2B5EF4-FFF2-40B4-BE49-F238E27FC236}">
                  <a16:creationId xmlns:a16="http://schemas.microsoft.com/office/drawing/2014/main" xmlns="" id="{4A09BAE5-060A-48F3-9DD8-A6880C2DC9EE}"/>
                </a:ext>
              </a:extLst>
            </p:cNvPr>
            <p:cNvCxnSpPr>
              <a:cxnSpLocks/>
            </p:cNvCxnSpPr>
            <p:nvPr/>
          </p:nvCxnSpPr>
          <p:spPr>
            <a:xfrm>
              <a:off x="10202347" y="6072311"/>
              <a:ext cx="0" cy="54518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DEE8E417-5D64-4E71-87C3-B24FA76847AF}"/>
                </a:ext>
              </a:extLst>
            </p:cNvPr>
            <p:cNvCxnSpPr>
              <a:cxnSpLocks/>
            </p:cNvCxnSpPr>
            <p:nvPr/>
          </p:nvCxnSpPr>
          <p:spPr>
            <a:xfrm flipH="1">
              <a:off x="11340129" y="6088037"/>
              <a:ext cx="13671" cy="54612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xmlns="" id="{D3E029B0-1BA1-4109-8315-DE68BBEB44BD}"/>
              </a:ext>
            </a:extLst>
          </p:cNvPr>
          <p:cNvSpPr txBox="1"/>
          <p:nvPr/>
        </p:nvSpPr>
        <p:spPr>
          <a:xfrm>
            <a:off x="838200" y="1889090"/>
            <a:ext cx="6551647" cy="3416320"/>
          </a:xfrm>
          <a:prstGeom prst="rect">
            <a:avLst/>
          </a:prstGeom>
          <a:noFill/>
        </p:spPr>
        <p:txBody>
          <a:bodyPr wrap="square" rtlCol="0">
            <a:spAutoFit/>
          </a:bodyPr>
          <a:lstStyle/>
          <a:p>
            <a:pPr marL="342900" indent="-342900">
              <a:buFont typeface="+mj-lt"/>
              <a:buAutoNum type="arabicPeriod"/>
            </a:pPr>
            <a:r>
              <a:rPr lang="en-US" dirty="0"/>
              <a:t>Parallelize the compute pi code with </a:t>
            </a:r>
            <a:r>
              <a:rPr lang="en-US" dirty="0" err="1"/>
              <a:t>openMP</a:t>
            </a:r>
            <a:endParaRPr lang="en-US" dirty="0"/>
          </a:p>
          <a:p>
            <a:pPr marL="342900" indent="-342900">
              <a:buFont typeface="+mj-lt"/>
              <a:buAutoNum type="arabicPeriod"/>
            </a:pPr>
            <a:r>
              <a:rPr lang="en-US" dirty="0"/>
              <a:t>Use </a:t>
            </a:r>
            <a:r>
              <a:rPr lang="en-US" dirty="0" err="1"/>
              <a:t>openMP</a:t>
            </a:r>
            <a:r>
              <a:rPr lang="en-US" dirty="0"/>
              <a:t> tasks on the recursive function </a:t>
            </a:r>
            <a:r>
              <a:rPr lang="en-US" dirty="0" err="1"/>
              <a:t>pi_r</a:t>
            </a:r>
            <a:endParaRPr lang="en-US" dirty="0"/>
          </a:p>
          <a:p>
            <a:pPr marL="342900" indent="-342900">
              <a:buFont typeface="+mj-lt"/>
              <a:buAutoNum type="arabicPeriod"/>
            </a:pPr>
            <a:r>
              <a:rPr lang="en-US" dirty="0"/>
              <a:t>Once the code has been parallelized, perform the following:</a:t>
            </a:r>
          </a:p>
          <a:p>
            <a:pPr marL="800100" lvl="1" indent="-342900">
              <a:buFont typeface="+mj-lt"/>
              <a:buAutoNum type="alphaLcParenR"/>
            </a:pPr>
            <a:r>
              <a:rPr lang="en-US" dirty="0"/>
              <a:t>Compute pi with [100,500,1000,5000,10000,1000000,100000000] numbers of rectangles for both the serial and parallelized code with 2 and 4 threads. Note the runtime and accuracy of the approximation in each. </a:t>
            </a:r>
          </a:p>
          <a:p>
            <a:pPr marL="800100" lvl="1" indent="-342900">
              <a:buFont typeface="+mj-lt"/>
              <a:buAutoNum type="alphaLcParenR"/>
            </a:pPr>
            <a:r>
              <a:rPr lang="en-US" dirty="0"/>
              <a:t>Comment on trends you see with the runtime when increasing the number of rectangles and the number of threads. </a:t>
            </a:r>
          </a:p>
          <a:p>
            <a:pPr marL="800100" lvl="1" indent="-342900">
              <a:buFont typeface="+mj-lt"/>
              <a:buAutoNum type="alphaLcParenR"/>
            </a:pPr>
            <a:endParaRPr lang="en-US" dirty="0"/>
          </a:p>
        </p:txBody>
      </p:sp>
    </p:spTree>
    <p:extLst>
      <p:ext uri="{BB962C8B-B14F-4D97-AF65-F5344CB8AC3E}">
        <p14:creationId xmlns:p14="http://schemas.microsoft.com/office/powerpoint/2010/main" val="680410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9C5E1-EB0A-496D-9C1C-E098D5A754DE}"/>
              </a:ext>
            </a:extLst>
          </p:cNvPr>
          <p:cNvSpPr>
            <a:spLocks noGrp="1"/>
          </p:cNvSpPr>
          <p:nvPr>
            <p:ph type="title"/>
          </p:nvPr>
        </p:nvSpPr>
        <p:spPr/>
        <p:txBody>
          <a:bodyPr/>
          <a:lstStyle/>
          <a:p>
            <a:r>
              <a:rPr lang="en-US" dirty="0"/>
              <a:t>References and Additional resources:</a:t>
            </a:r>
          </a:p>
        </p:txBody>
      </p:sp>
      <p:sp>
        <p:nvSpPr>
          <p:cNvPr id="3" name="Content Placeholder 2">
            <a:extLst>
              <a:ext uri="{FF2B5EF4-FFF2-40B4-BE49-F238E27FC236}">
                <a16:creationId xmlns:a16="http://schemas.microsoft.com/office/drawing/2014/main" xmlns="" id="{ED6062B3-9AAB-47FD-B6C8-E8B5698B1E7D}"/>
              </a:ext>
            </a:extLst>
          </p:cNvPr>
          <p:cNvSpPr>
            <a:spLocks noGrp="1"/>
          </p:cNvSpPr>
          <p:nvPr>
            <p:ph idx="1"/>
          </p:nvPr>
        </p:nvSpPr>
        <p:spPr>
          <a:xfrm>
            <a:off x="838200" y="1825625"/>
            <a:ext cx="11163300" cy="4667250"/>
          </a:xfrm>
        </p:spPr>
        <p:txBody>
          <a:bodyPr>
            <a:normAutofit fontScale="62500" lnSpcReduction="20000"/>
          </a:bodyPr>
          <a:lstStyle/>
          <a:p>
            <a:pPr marL="0" indent="0">
              <a:buNone/>
            </a:pPr>
            <a:r>
              <a:rPr lang="en-US" dirty="0">
                <a:latin typeface="Source Sans Pro" panose="020B0503030403020204" pitchFamily="34" charset="0"/>
                <a:ea typeface="Source Sans Pro" panose="020B0503030403020204" pitchFamily="34" charset="0"/>
              </a:rPr>
              <a:t>OpenMP Tasking :</a:t>
            </a:r>
          </a:p>
          <a:p>
            <a:pPr lvl="1"/>
            <a:r>
              <a:rPr lang="en-US" dirty="0">
                <a:latin typeface="Source Sans Pro" panose="020B0503030403020204" pitchFamily="34" charset="0"/>
                <a:ea typeface="Source Sans Pro" panose="020B0503030403020204" pitchFamily="34" charset="0"/>
                <a:hlinkClick r:id="rId2"/>
              </a:rPr>
              <a:t>https://openmp.org/wp-content/uploads/sc13.tasking.ruud.pdf</a:t>
            </a:r>
            <a:endParaRPr lang="en-US" dirty="0">
              <a:latin typeface="Source Sans Pro" panose="020B0503030403020204" pitchFamily="34" charset="0"/>
              <a:ea typeface="Source Sans Pro" panose="020B0503030403020204" pitchFamily="34" charset="0"/>
            </a:endParaRPr>
          </a:p>
          <a:p>
            <a:pPr lvl="1"/>
            <a:r>
              <a:rPr lang="en-US" dirty="0">
                <a:hlinkClick r:id="rId3" invalidUrl="http://icl.cs.utk.edu/classes/cosc462/2017/pdf/W43 - OpenMP Tasking.pdf"/>
              </a:rPr>
              <a:t>http://icl.cs.utk.edu/classes/cosc462/2017/pdf/W43%20-%20OpenMP%20Tasking.pdf</a:t>
            </a:r>
            <a:endParaRPr lang="en-US" dirty="0"/>
          </a:p>
          <a:p>
            <a:pPr lvl="1"/>
            <a:r>
              <a:rPr lang="en-US" dirty="0">
                <a:latin typeface="Source Sans Pro" panose="020B0503030403020204" pitchFamily="34" charset="0"/>
                <a:ea typeface="Source Sans Pro" panose="020B0503030403020204" pitchFamily="34" charset="0"/>
                <a:hlinkClick r:id="rId4"/>
              </a:rPr>
              <a:t>https://en.wikibooks.org/wiki/OpenMP/Tasks</a:t>
            </a:r>
            <a:endParaRPr lang="en-US" dirty="0">
              <a:latin typeface="Source Sans Pro" panose="020B0503030403020204" pitchFamily="34" charset="0"/>
              <a:ea typeface="Source Sans Pro" panose="020B0503030403020204" pitchFamily="34" charset="0"/>
            </a:endParaRPr>
          </a:p>
          <a:p>
            <a:pPr marL="0" indent="0">
              <a:buNone/>
            </a:pPr>
            <a:r>
              <a:rPr lang="en-US" dirty="0">
                <a:latin typeface="Source Sans Pro" panose="020B0503030403020204" pitchFamily="34" charset="0"/>
                <a:ea typeface="Source Sans Pro" panose="020B0503030403020204" pitchFamily="34" charset="0"/>
              </a:rPr>
              <a:t>OpenMP tasking model (advanced):</a:t>
            </a:r>
          </a:p>
          <a:p>
            <a:pPr lvl="1"/>
            <a:r>
              <a:rPr lang="en-US" dirty="0">
                <a:hlinkClick r:id="rId5"/>
              </a:rPr>
              <a:t>https://www.slideshare.net/InformaticaUCM/openmp-tasking-model-from-the-standard-to-the-classroom?from_action=save</a:t>
            </a:r>
            <a:endParaRPr lang="en-US" dirty="0"/>
          </a:p>
          <a:p>
            <a:pPr marL="0" indent="0">
              <a:buNone/>
            </a:pPr>
            <a:r>
              <a:rPr lang="en-US" dirty="0"/>
              <a:t>A nice book on OpenMP in general, many </a:t>
            </a:r>
            <a:r>
              <a:rPr lang="en-US" dirty="0" err="1"/>
              <a:t>many</a:t>
            </a:r>
            <a:r>
              <a:rPr lang="en-US" dirty="0"/>
              <a:t> examples:</a:t>
            </a:r>
          </a:p>
          <a:p>
            <a:pPr lvl="1"/>
            <a:r>
              <a:rPr lang="en-US" dirty="0">
                <a:hlinkClick r:id="rId6"/>
              </a:rPr>
              <a:t>https://www.openmp.org/wp-content/uploads/OpenMP4.0.0.Examples.pdf </a:t>
            </a:r>
            <a:endParaRPr lang="en-US" dirty="0"/>
          </a:p>
          <a:p>
            <a:pPr marL="0" indent="0">
              <a:buNone/>
            </a:pPr>
            <a:r>
              <a:rPr lang="en-US" dirty="0"/>
              <a:t>OpenMP API User’s Guide: </a:t>
            </a:r>
          </a:p>
          <a:p>
            <a:pPr lvl="1"/>
            <a:r>
              <a:rPr lang="en-US" dirty="0">
                <a:hlinkClick r:id="rId7"/>
              </a:rPr>
              <a:t>https://docs.oracle.com/cd/E77782_01/html/E77801/gljyr.html#scrolltoc</a:t>
            </a:r>
            <a:r>
              <a:rPr lang="en-US" dirty="0"/>
              <a:t>           (2017 documentation)</a:t>
            </a:r>
          </a:p>
          <a:p>
            <a:pPr lvl="1"/>
            <a:r>
              <a:rPr lang="en-US" dirty="0">
                <a:hlinkClick r:id="rId8"/>
              </a:rPr>
              <a:t>https://docs.oracle.com/cd/E19205-01/820-7883/auto15/index.html</a:t>
            </a:r>
            <a:r>
              <a:rPr lang="en-US" dirty="0"/>
              <a:t>                   (2010 documentation)</a:t>
            </a:r>
          </a:p>
          <a:p>
            <a:pPr marL="0" indent="0">
              <a:buNone/>
            </a:pPr>
            <a:r>
              <a:rPr lang="en-US" dirty="0">
                <a:latin typeface="Source Sans Pro" panose="020B0503030403020204" pitchFamily="34" charset="0"/>
                <a:ea typeface="Source Sans Pro" panose="020B0503030403020204" pitchFamily="34" charset="0"/>
              </a:rPr>
              <a:t>OpenMP directives:</a:t>
            </a:r>
          </a:p>
          <a:p>
            <a:pPr lvl="1"/>
            <a:r>
              <a:rPr lang="en-US" dirty="0">
                <a:hlinkClick r:id="rId9"/>
              </a:rPr>
              <a:t>https://docs.microsoft.com/en-us/cpp/parallel/openmp/reference/openmp-directives?view=vs-2019</a:t>
            </a:r>
            <a:endParaRPr lang="en-US" dirty="0"/>
          </a:p>
          <a:p>
            <a:pPr marL="0" indent="0">
              <a:buNone/>
            </a:pPr>
            <a:r>
              <a:rPr lang="en-US" dirty="0">
                <a:latin typeface="Source Sans Pro" panose="020B0503030403020204" pitchFamily="34" charset="0"/>
                <a:ea typeface="Source Sans Pro" panose="020B0503030403020204" pitchFamily="34" charset="0"/>
              </a:rPr>
              <a:t>Basics of recursion</a:t>
            </a:r>
          </a:p>
          <a:p>
            <a:pPr lvl="1"/>
            <a:r>
              <a:rPr lang="en-US" dirty="0">
                <a:latin typeface="Source Sans Pro" panose="020B0503030403020204" pitchFamily="34" charset="0"/>
                <a:ea typeface="Source Sans Pro" panose="020B0503030403020204" pitchFamily="34" charset="0"/>
                <a:hlinkClick r:id="rId10"/>
              </a:rPr>
              <a:t>https://www.programiz.com/c-programming/c-recursion</a:t>
            </a:r>
            <a:r>
              <a:rPr lang="en-US" dirty="0">
                <a:latin typeface="Source Sans Pro" panose="020B0503030403020204" pitchFamily="34" charset="0"/>
                <a:ea typeface="Source Sans Pro" panose="020B0503030403020204" pitchFamily="34" charset="0"/>
              </a:rPr>
              <a:t> </a:t>
            </a:r>
          </a:p>
          <a:p>
            <a:pPr lvl="1"/>
            <a:r>
              <a:rPr lang="en-US" dirty="0">
                <a:hlinkClick r:id="rId11"/>
              </a:rPr>
              <a:t>https://www.cs.utah.edu/~germain/PPS/Topics/recursion.html</a:t>
            </a:r>
            <a:endParaRPr lang="en-US" b="1" dirty="0">
              <a:latin typeface="Source Sans Pro" panose="020B0503030403020204" pitchFamily="34" charset="0"/>
              <a:ea typeface="Source Sans Pro" panose="020B0503030403020204" pitchFamily="34" charset="0"/>
            </a:endParaRPr>
          </a:p>
          <a:p>
            <a:pPr marL="0" indent="0">
              <a:buNone/>
            </a:pPr>
            <a:r>
              <a:rPr lang="en-US" b="0" i="0" dirty="0">
                <a:solidFill>
                  <a:srgbClr val="333333"/>
                </a:solidFill>
                <a:effectLst/>
                <a:latin typeface="Source Sans Pro" panose="020B0503030403020204" pitchFamily="34" charset="0"/>
                <a:ea typeface="Source Sans Pro" panose="020B0503030403020204" pitchFamily="34" charset="0"/>
              </a:rPr>
              <a:t>Runtime Determinacy Race Detection for OpenMP Tasks:</a:t>
            </a:r>
            <a:endParaRPr lang="en-US" dirty="0">
              <a:latin typeface="Source Sans Pro" panose="020B0503030403020204" pitchFamily="34" charset="0"/>
              <a:ea typeface="Source Sans Pro" panose="020B0503030403020204" pitchFamily="34" charset="0"/>
            </a:endParaRPr>
          </a:p>
          <a:p>
            <a:pPr lvl="1"/>
            <a:r>
              <a:rPr lang="en-US" dirty="0">
                <a:latin typeface="Source Sans Pro" panose="020B0503030403020204" pitchFamily="34" charset="0"/>
                <a:ea typeface="Source Sans Pro" panose="020B0503030403020204" pitchFamily="34" charset="0"/>
                <a:hlinkClick r:id="rId12"/>
              </a:rPr>
              <a:t>https://link.springer.com/chapter/10.1007/978-3-319-96983-1_3</a:t>
            </a:r>
            <a:endParaRPr lang="en-US" dirty="0">
              <a:latin typeface="Source Sans Pro" panose="020B0503030403020204" pitchFamily="34" charset="0"/>
              <a:ea typeface="Source Sans Pro" panose="020B0503030403020204" pitchFamily="34" charset="0"/>
            </a:endParaRPr>
          </a:p>
          <a:p>
            <a:pPr lvl="1"/>
            <a:endParaRPr lang="en-US"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1585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786FC-9AA5-45F6-970C-E4F06DD30E85}"/>
              </a:ext>
            </a:extLst>
          </p:cNvPr>
          <p:cNvSpPr>
            <a:spLocks noGrp="1"/>
          </p:cNvSpPr>
          <p:nvPr>
            <p:ph type="title"/>
          </p:nvPr>
        </p:nvSpPr>
        <p:spPr/>
        <p:txBody>
          <a:bodyPr/>
          <a:lstStyle/>
          <a:p>
            <a:r>
              <a:rPr lang="en-US" dirty="0"/>
              <a:t>Outline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BD951C70-4CCB-4130-BDC9-6596C6A2D1B1}"/>
                  </a:ext>
                </a:extLst>
              </p:cNvPr>
              <p:cNvSpPr>
                <a:spLocks noGrp="1"/>
              </p:cNvSpPr>
              <p:nvPr>
                <p:ph idx="1"/>
              </p:nvPr>
            </p:nvSpPr>
            <p:spPr/>
            <p:txBody>
              <a:bodyPr>
                <a:normAutofit lnSpcReduction="10000"/>
              </a:bodyPr>
              <a:lstStyle/>
              <a:p>
                <a:r>
                  <a:rPr lang="en-US" dirty="0">
                    <a:latin typeface="Source Sans Pro" panose="020B0503030403020204" pitchFamily="34" charset="0"/>
                    <a:ea typeface="Source Sans Pro" panose="020B0503030403020204" pitchFamily="34" charset="0"/>
                  </a:rPr>
                  <a:t>What are OpenMP tasks?</a:t>
                </a:r>
              </a:p>
              <a:p>
                <a:pPr lvl="1"/>
                <a:r>
                  <a:rPr lang="en-US" dirty="0">
                    <a:latin typeface="Source Sans Pro" panose="020B0503030403020204" pitchFamily="34" charset="0"/>
                    <a:ea typeface="Source Sans Pro" panose="020B0503030403020204" pitchFamily="34" charset="0"/>
                  </a:rPr>
                  <a:t>task constructs</a:t>
                </a:r>
              </a:p>
              <a:p>
                <a:pPr lvl="1"/>
                <a:r>
                  <a:rPr lang="en-US" dirty="0">
                    <a:latin typeface="Source Sans Pro" panose="020B0503030403020204" pitchFamily="34" charset="0"/>
                    <a:ea typeface="Source Sans Pro" panose="020B0503030403020204" pitchFamily="34" charset="0"/>
                  </a:rPr>
                  <a:t>directives</a:t>
                </a:r>
              </a:p>
              <a:p>
                <a:pPr lvl="1"/>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How to implement in Code</a:t>
                </a:r>
              </a:p>
              <a:p>
                <a:pPr lvl="1"/>
                <a:r>
                  <a:rPr lang="en-US" dirty="0">
                    <a:latin typeface="Source Sans Pro" panose="020B0503030403020204" pitchFamily="34" charset="0"/>
                    <a:ea typeface="Source Sans Pro" panose="020B0503030403020204" pitchFamily="34" charset="0"/>
                  </a:rPr>
                  <a:t>“A race car”</a:t>
                </a:r>
                <a:r>
                  <a:rPr lang="en-US" dirty="0">
                    <a:latin typeface="Source Sans Pro" panose="020B0503030403020204" pitchFamily="34" charset="0"/>
                    <a:ea typeface="Source Sans Pro" panose="020B0503030403020204" pitchFamily="34" charset="0"/>
                    <a:sym typeface="Wingdings" panose="05000000000000000000" pitchFamily="2" charset="2"/>
                  </a:rPr>
                  <a:t></a:t>
                </a:r>
                <a:r>
                  <a:rPr lang="en-US" dirty="0">
                    <a:latin typeface="Source Sans Pro" panose="020B0503030403020204" pitchFamily="34" charset="0"/>
                    <a:ea typeface="Source Sans Pro" panose="020B0503030403020204" pitchFamily="34" charset="0"/>
                  </a:rPr>
                  <a:t> a hello-world to OpenMP tasking</a:t>
                </a:r>
              </a:p>
              <a:p>
                <a:pPr lvl="1"/>
                <a:r>
                  <a:rPr lang="en-US" dirty="0">
                    <a:latin typeface="Source Sans Pro" panose="020B0503030403020204" pitchFamily="34" charset="0"/>
                    <a:ea typeface="Source Sans Pro" panose="020B0503030403020204" pitchFamily="34" charset="0"/>
                  </a:rPr>
                  <a:t>OpenMP </a:t>
                </a:r>
                <a:r>
                  <a:rPr lang="en-US" u="sng" dirty="0">
                    <a:latin typeface="Source Sans Pro" panose="020B0503030403020204" pitchFamily="34" charset="0"/>
                    <a:ea typeface="Source Sans Pro" panose="020B0503030403020204" pitchFamily="34" charset="0"/>
                  </a:rPr>
                  <a:t>barrier</a:t>
                </a:r>
                <a:r>
                  <a:rPr lang="en-US" dirty="0">
                    <a:latin typeface="Source Sans Pro" panose="020B0503030403020204" pitchFamily="34" charset="0"/>
                    <a:ea typeface="Source Sans Pro" panose="020B0503030403020204" pitchFamily="34" charset="0"/>
                  </a:rPr>
                  <a:t> and </a:t>
                </a:r>
                <a:r>
                  <a:rPr lang="en-US" u="sng" dirty="0" err="1">
                    <a:latin typeface="Source Sans Pro" panose="020B0503030403020204" pitchFamily="34" charset="0"/>
                    <a:ea typeface="Source Sans Pro" panose="020B0503030403020204" pitchFamily="34" charset="0"/>
                  </a:rPr>
                  <a:t>taskwait</a:t>
                </a:r>
                <a:endParaRPr lang="en-US" u="sng" dirty="0">
                  <a:latin typeface="Source Sans Pro" panose="020B0503030403020204" pitchFamily="34" charset="0"/>
                  <a:ea typeface="Source Sans Pro" panose="020B0503030403020204" pitchFamily="34" charset="0"/>
                </a:endParaRPr>
              </a:p>
              <a:p>
                <a:pPr lvl="1"/>
                <a:r>
                  <a:rPr lang="en-US" dirty="0">
                    <a:latin typeface="Source Sans Pro" panose="020B0503030403020204" pitchFamily="34" charset="0"/>
                    <a:ea typeface="Source Sans Pro" panose="020B0503030403020204" pitchFamily="34" charset="0"/>
                  </a:rPr>
                  <a:t>Fibonacci recursive example</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Source Sans Pro" panose="020B0503030403020204" pitchFamily="34" charset="0"/>
                        </a:rPr>
                        <m:t>1,2,3,5,8,13…</m:t>
                      </m:r>
                    </m:oMath>
                  </m:oMathPara>
                </a14:m>
                <a:endParaRPr lang="en-US" dirty="0">
                  <a:latin typeface="Consolas" panose="020B0609020204030204" pitchFamily="49" charset="0"/>
                  <a:ea typeface="Source Sans Pro" panose="020B0503030403020204" pitchFamily="34" charset="0"/>
                </a:endParaRPr>
              </a:p>
              <a:p>
                <a:pPr>
                  <a:spcBef>
                    <a:spcPts val="1800"/>
                  </a:spcBef>
                </a:pPr>
                <a:r>
                  <a:rPr lang="en-US" dirty="0">
                    <a:latin typeface="Source Sans Pro" panose="020B0503030403020204" pitchFamily="34" charset="0"/>
                    <a:ea typeface="Source Sans Pro" panose="020B0503030403020204" pitchFamily="34" charset="0"/>
                  </a:rPr>
                  <a:t>Assignment using recursion</a:t>
                </a:r>
              </a:p>
              <a:p>
                <a:pPr lvl="1"/>
                <a:r>
                  <a:rPr lang="en-US" dirty="0">
                    <a:latin typeface="Source Sans Pro" panose="020B0503030403020204" pitchFamily="34" charset="0"/>
                    <a:ea typeface="Source Sans Pro" panose="020B0503030403020204" pitchFamily="34" charset="0"/>
                  </a:rPr>
                  <a:t>Compute pi recursion: implement </a:t>
                </a:r>
                <a:r>
                  <a:rPr lang="en-US" dirty="0" err="1">
                    <a:latin typeface="Source Sans Pro" panose="020B0503030403020204" pitchFamily="34" charset="0"/>
                    <a:ea typeface="Source Sans Pro" panose="020B0503030403020204" pitchFamily="34" charset="0"/>
                  </a:rPr>
                  <a:t>omp</a:t>
                </a:r>
                <a:r>
                  <a:rPr lang="en-US" dirty="0">
                    <a:latin typeface="Source Sans Pro" panose="020B0503030403020204" pitchFamily="34" charset="0"/>
                    <a:ea typeface="Source Sans Pro" panose="020B0503030403020204" pitchFamily="34" charset="0"/>
                  </a:rPr>
                  <a:t> task directives</a:t>
                </a:r>
              </a:p>
            </p:txBody>
          </p:sp>
        </mc:Choice>
        <mc:Fallback xmlns="">
          <p:sp>
            <p:nvSpPr>
              <p:cNvPr id="3" name="Content Placeholder 2">
                <a:extLst>
                  <a:ext uri="{FF2B5EF4-FFF2-40B4-BE49-F238E27FC236}">
                    <a16:creationId xmlns:a16="http://schemas.microsoft.com/office/drawing/2014/main" id="{BD951C70-4CCB-4130-BDC9-6596C6A2D1B1}"/>
                  </a:ext>
                </a:extLst>
              </p:cNvPr>
              <p:cNvSpPr>
                <a:spLocks noGrp="1" noRot="1" noChangeAspect="1" noMove="1" noResize="1" noEditPoints="1" noAdjustHandles="1" noChangeArrowheads="1" noChangeShapeType="1" noTextEdit="1"/>
              </p:cNvSpPr>
              <p:nvPr>
                <p:ph idx="1"/>
              </p:nvPr>
            </p:nvSpPr>
            <p:spPr>
              <a:blipFill>
                <a:blip r:embed="rId2"/>
                <a:stretch>
                  <a:fillRect l="-1043" t="-3221" b="-1961"/>
                </a:stretch>
              </a:blipFill>
            </p:spPr>
            <p:txBody>
              <a:bodyPr/>
              <a:lstStyle/>
              <a:p>
                <a:r>
                  <a:rPr lang="en-US">
                    <a:noFill/>
                  </a:rPr>
                  <a:t> </a:t>
                </a:r>
              </a:p>
            </p:txBody>
          </p:sp>
        </mc:Fallback>
      </mc:AlternateContent>
      <p:grpSp>
        <p:nvGrpSpPr>
          <p:cNvPr id="123" name="Group 122">
            <a:extLst>
              <a:ext uri="{FF2B5EF4-FFF2-40B4-BE49-F238E27FC236}">
                <a16:creationId xmlns:a16="http://schemas.microsoft.com/office/drawing/2014/main" xmlns="" id="{79008BFF-E31E-4D10-8DA7-CF3CA248EF89}"/>
              </a:ext>
            </a:extLst>
          </p:cNvPr>
          <p:cNvGrpSpPr>
            <a:grpSpLocks noChangeAspect="1"/>
          </p:cNvGrpSpPr>
          <p:nvPr/>
        </p:nvGrpSpPr>
        <p:grpSpPr>
          <a:xfrm>
            <a:off x="8454099" y="3767026"/>
            <a:ext cx="3576576" cy="2932177"/>
            <a:chOff x="8685990" y="4592297"/>
            <a:chExt cx="3169275" cy="2598261"/>
          </a:xfrm>
        </p:grpSpPr>
        <p:grpSp>
          <p:nvGrpSpPr>
            <p:cNvPr id="124" name="Group 123">
              <a:extLst>
                <a:ext uri="{FF2B5EF4-FFF2-40B4-BE49-F238E27FC236}">
                  <a16:creationId xmlns:a16="http://schemas.microsoft.com/office/drawing/2014/main" xmlns="" id="{10B3B45B-9400-4F9C-A52C-6A780A52028E}"/>
                </a:ext>
              </a:extLst>
            </p:cNvPr>
            <p:cNvGrpSpPr>
              <a:grpSpLocks noChangeAspect="1"/>
            </p:cNvGrpSpPr>
            <p:nvPr/>
          </p:nvGrpSpPr>
          <p:grpSpPr>
            <a:xfrm>
              <a:off x="8685990" y="4592297"/>
              <a:ext cx="3169275" cy="2598261"/>
              <a:chOff x="7112000" y="3739634"/>
              <a:chExt cx="4866174" cy="3989427"/>
            </a:xfrm>
          </p:grpSpPr>
          <p:cxnSp>
            <p:nvCxnSpPr>
              <p:cNvPr id="127" name="Straight Arrow Connector 126">
                <a:extLst>
                  <a:ext uri="{FF2B5EF4-FFF2-40B4-BE49-F238E27FC236}">
                    <a16:creationId xmlns:a16="http://schemas.microsoft.com/office/drawing/2014/main" xmlns="" id="{CF02B5C5-F5A2-431B-A75C-6B4749434D85}"/>
                  </a:ext>
                </a:extLst>
              </p:cNvPr>
              <p:cNvCxnSpPr>
                <a:cxnSpLocks/>
              </p:cNvCxnSpPr>
              <p:nvPr/>
            </p:nvCxnSpPr>
            <p:spPr>
              <a:xfrm>
                <a:off x="7112000" y="6036226"/>
                <a:ext cx="4616450" cy="2128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xmlns="" id="{C56EAE16-522F-4D27-8B12-83F4EBEC8019}"/>
                  </a:ext>
                </a:extLst>
              </p:cNvPr>
              <p:cNvGrpSpPr>
                <a:grpSpLocks noChangeAspect="1"/>
              </p:cNvGrpSpPr>
              <p:nvPr/>
            </p:nvGrpSpPr>
            <p:grpSpPr>
              <a:xfrm>
                <a:off x="7600950" y="4343413"/>
                <a:ext cx="3609975" cy="3385648"/>
                <a:chOff x="9143999" y="5062557"/>
                <a:chExt cx="2376487" cy="2228810"/>
              </a:xfrm>
            </p:grpSpPr>
            <p:sp>
              <p:nvSpPr>
                <p:cNvPr id="137" name="Partial Circle 136">
                  <a:extLst>
                    <a:ext uri="{FF2B5EF4-FFF2-40B4-BE49-F238E27FC236}">
                      <a16:creationId xmlns:a16="http://schemas.microsoft.com/office/drawing/2014/main" xmlns="" id="{3ACE63D4-06A6-4B01-BB0F-872620D544C3}"/>
                    </a:ext>
                  </a:extLst>
                </p:cNvPr>
                <p:cNvSpPr/>
                <p:nvPr/>
              </p:nvSpPr>
              <p:spPr>
                <a:xfrm rot="5400000">
                  <a:off x="9217840" y="4988720"/>
                  <a:ext cx="2228806" cy="2376487"/>
                </a:xfrm>
                <a:prstGeom prst="pie">
                  <a:avLst>
                    <a:gd name="adj1" fmla="val 5415499"/>
                    <a:gd name="adj2" fmla="val 16200000"/>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Rectangle 137">
                  <a:extLst>
                    <a:ext uri="{FF2B5EF4-FFF2-40B4-BE49-F238E27FC236}">
                      <a16:creationId xmlns:a16="http://schemas.microsoft.com/office/drawing/2014/main" xmlns="" id="{A2773AE0-7C71-4051-B922-7FE5AD166504}"/>
                    </a:ext>
                  </a:extLst>
                </p:cNvPr>
                <p:cNvSpPr/>
                <p:nvPr/>
              </p:nvSpPr>
              <p:spPr>
                <a:xfrm>
                  <a:off x="11350520" y="5981075"/>
                  <a:ext cx="154362" cy="1958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xmlns="" id="{79895834-EC3A-4045-A073-0D12CC42BDED}"/>
                    </a:ext>
                  </a:extLst>
                </p:cNvPr>
                <p:cNvSpPr/>
                <p:nvPr/>
              </p:nvSpPr>
              <p:spPr>
                <a:xfrm>
                  <a:off x="10425646" y="5086928"/>
                  <a:ext cx="154362" cy="1090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xmlns="" id="{B3F54DB8-0409-4D6E-AA69-E1FB517C9143}"/>
                    </a:ext>
                  </a:extLst>
                </p:cNvPr>
                <p:cNvSpPr/>
                <p:nvPr/>
              </p:nvSpPr>
              <p:spPr>
                <a:xfrm>
                  <a:off x="10273110" y="5062557"/>
                  <a:ext cx="154362" cy="11144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xmlns="" id="{6B326416-EC48-4DB8-B52D-005991F04D35}"/>
                    </a:ext>
                  </a:extLst>
                </p:cNvPr>
                <p:cNvSpPr/>
                <p:nvPr/>
              </p:nvSpPr>
              <p:spPr>
                <a:xfrm>
                  <a:off x="10116609" y="5062560"/>
                  <a:ext cx="154362" cy="11144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xmlns="" id="{6DC7147D-7FDD-4F90-BEE7-1E1FE167BC45}"/>
                    </a:ext>
                  </a:extLst>
                </p:cNvPr>
                <p:cNvSpPr/>
                <p:nvPr/>
              </p:nvSpPr>
              <p:spPr>
                <a:xfrm>
                  <a:off x="9965022" y="5062560"/>
                  <a:ext cx="154362" cy="11144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xmlns="" id="{58C749EB-E380-4771-803D-1B46B3C9FB29}"/>
                    </a:ext>
                  </a:extLst>
                </p:cNvPr>
                <p:cNvSpPr/>
                <p:nvPr/>
              </p:nvSpPr>
              <p:spPr>
                <a:xfrm>
                  <a:off x="9808521" y="5119141"/>
                  <a:ext cx="154362" cy="10578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xmlns="" id="{F6D9E936-19E1-4593-9292-07F1174A795A}"/>
                    </a:ext>
                  </a:extLst>
                </p:cNvPr>
                <p:cNvSpPr/>
                <p:nvPr/>
              </p:nvSpPr>
              <p:spPr>
                <a:xfrm>
                  <a:off x="9651024" y="5181600"/>
                  <a:ext cx="154362" cy="9953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xmlns="" id="{2B2128A6-0E9C-4125-B146-C787D12423EE}"/>
                    </a:ext>
                  </a:extLst>
                </p:cNvPr>
                <p:cNvSpPr/>
                <p:nvPr/>
              </p:nvSpPr>
              <p:spPr>
                <a:xfrm>
                  <a:off x="9494523" y="5282112"/>
                  <a:ext cx="154362" cy="8948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xmlns="" id="{6C626036-7D1E-4C6F-9E90-6E4967BE0921}"/>
                    </a:ext>
                  </a:extLst>
                </p:cNvPr>
                <p:cNvSpPr/>
                <p:nvPr/>
              </p:nvSpPr>
              <p:spPr>
                <a:xfrm>
                  <a:off x="9342936" y="5408979"/>
                  <a:ext cx="154362" cy="7679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xmlns="" id="{53BD216C-62BB-4589-A47A-042DACBA113D}"/>
                    </a:ext>
                  </a:extLst>
                </p:cNvPr>
                <p:cNvSpPr/>
                <p:nvPr/>
              </p:nvSpPr>
              <p:spPr>
                <a:xfrm>
                  <a:off x="9186435" y="5598826"/>
                  <a:ext cx="154362" cy="5781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xmlns="" id="{257A27BD-9B91-43C3-BD21-AF4C094B27A1}"/>
                    </a:ext>
                  </a:extLst>
                </p:cNvPr>
                <p:cNvSpPr/>
                <p:nvPr/>
              </p:nvSpPr>
              <p:spPr>
                <a:xfrm>
                  <a:off x="11194392" y="5598826"/>
                  <a:ext cx="154362" cy="5781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xmlns="" id="{C0A2964C-49E7-427A-91BA-72D2A5AA2765}"/>
                    </a:ext>
                  </a:extLst>
                </p:cNvPr>
                <p:cNvSpPr/>
                <p:nvPr/>
              </p:nvSpPr>
              <p:spPr>
                <a:xfrm>
                  <a:off x="11035640" y="5408979"/>
                  <a:ext cx="154362" cy="7679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xmlns="" id="{4B582360-4996-42BA-ACB2-81FC441B7AF3}"/>
                    </a:ext>
                  </a:extLst>
                </p:cNvPr>
                <p:cNvSpPr/>
                <p:nvPr/>
              </p:nvSpPr>
              <p:spPr>
                <a:xfrm>
                  <a:off x="10885355" y="5282111"/>
                  <a:ext cx="154362" cy="8948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xmlns="" id="{3EE25D54-2966-47E9-A323-C91EB6191F26}"/>
                    </a:ext>
                  </a:extLst>
                </p:cNvPr>
                <p:cNvSpPr txBox="1"/>
                <p:nvPr/>
              </p:nvSpPr>
              <p:spPr>
                <a:xfrm>
                  <a:off x="10519656" y="5353652"/>
                  <a:ext cx="365571" cy="421779"/>
                </a:xfrm>
                <a:prstGeom prst="rect">
                  <a:avLst/>
                </a:prstGeom>
                <a:noFill/>
              </p:spPr>
              <p:txBody>
                <a:bodyPr wrap="square" rtlCol="0">
                  <a:spAutoFit/>
                </a:bodyPr>
                <a:lstStyle/>
                <a:p>
                  <a:r>
                    <a:rPr lang="en-US" sz="3600" dirty="0"/>
                    <a:t>…</a:t>
                  </a:r>
                </a:p>
              </p:txBody>
            </p:sp>
          </p:grpSp>
          <p:cxnSp>
            <p:nvCxnSpPr>
              <p:cNvPr id="129" name="Straight Arrow Connector 128">
                <a:extLst>
                  <a:ext uri="{FF2B5EF4-FFF2-40B4-BE49-F238E27FC236}">
                    <a16:creationId xmlns:a16="http://schemas.microsoft.com/office/drawing/2014/main" xmlns="" id="{D6190FC8-6790-4B4D-805D-68D6A766235C}"/>
                  </a:ext>
                </a:extLst>
              </p:cNvPr>
              <p:cNvCxnSpPr>
                <a:cxnSpLocks/>
              </p:cNvCxnSpPr>
              <p:nvPr/>
            </p:nvCxnSpPr>
            <p:spPr>
              <a:xfrm flipV="1">
                <a:off x="9433354" y="3924300"/>
                <a:ext cx="0" cy="213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xmlns="" id="{E3A24EDF-4158-4D22-8B6D-D05CCEEF19E3}"/>
                      </a:ext>
                    </a:extLst>
                  </p:cNvPr>
                  <p:cNvSpPr txBox="1"/>
                  <p:nvPr/>
                </p:nvSpPr>
                <p:spPr>
                  <a:xfrm>
                    <a:off x="8995454" y="3739634"/>
                    <a:ext cx="5523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30" name="TextBox 129">
                    <a:extLst>
                      <a:ext uri="{FF2B5EF4-FFF2-40B4-BE49-F238E27FC236}">
                        <a16:creationId xmlns:a16="http://schemas.microsoft.com/office/drawing/2014/main" id="{E3A24EDF-4158-4D22-8B6D-D05CCEEF19E3}"/>
                      </a:ext>
                    </a:extLst>
                  </p:cNvPr>
                  <p:cNvSpPr txBox="1">
                    <a:spLocks noRot="1" noChangeAspect="1" noMove="1" noResize="1" noEditPoints="1" noAdjustHandles="1" noChangeArrowheads="1" noChangeShapeType="1" noTextEdit="1"/>
                  </p:cNvSpPr>
                  <p:nvPr/>
                </p:nvSpPr>
                <p:spPr>
                  <a:xfrm>
                    <a:off x="8995454" y="3739634"/>
                    <a:ext cx="552367" cy="369332"/>
                  </a:xfrm>
                  <a:prstGeom prst="rect">
                    <a:avLst/>
                  </a:prstGeom>
                  <a:blipFill>
                    <a:blip r:embed="rId3"/>
                    <a:stretch>
                      <a:fillRect b="-45455"/>
                    </a:stretch>
                  </a:blipFill>
                </p:spPr>
                <p:txBody>
                  <a:bodyPr/>
                  <a:lstStyle/>
                  <a:p>
                    <a:r>
                      <a:rPr lang="en-US">
                        <a:noFill/>
                      </a:rPr>
                      <a:t> </a:t>
                    </a:r>
                  </a:p>
                </p:txBody>
              </p:sp>
            </mc:Fallback>
          </mc:AlternateContent>
          <p:cxnSp>
            <p:nvCxnSpPr>
              <p:cNvPr id="131" name="Straight Connector 130">
                <a:extLst>
                  <a:ext uri="{FF2B5EF4-FFF2-40B4-BE49-F238E27FC236}">
                    <a16:creationId xmlns:a16="http://schemas.microsoft.com/office/drawing/2014/main" xmlns="" id="{4452524C-C1CD-4E69-8AF3-78066DEC4222}"/>
                  </a:ext>
                </a:extLst>
              </p:cNvPr>
              <p:cNvCxnSpPr>
                <a:cxnSpLocks/>
              </p:cNvCxnSpPr>
              <p:nvPr/>
            </p:nvCxnSpPr>
            <p:spPr>
              <a:xfrm>
                <a:off x="10244592" y="5882517"/>
                <a:ext cx="4025" cy="38816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246EB1EF-1080-44B7-AE0D-C7335723CF39}"/>
                  </a:ext>
                </a:extLst>
              </p:cNvPr>
              <p:cNvCxnSpPr>
                <a:cxnSpLocks/>
              </p:cNvCxnSpPr>
              <p:nvPr/>
            </p:nvCxnSpPr>
            <p:spPr>
              <a:xfrm>
                <a:off x="10480619" y="5879286"/>
                <a:ext cx="0" cy="38340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xmlns="" id="{B746C042-29C2-483C-8997-598A5EDD73BE}"/>
                  </a:ext>
                </a:extLst>
              </p:cNvPr>
              <p:cNvCxnSpPr>
                <a:cxnSpLocks/>
              </p:cNvCxnSpPr>
              <p:nvPr/>
            </p:nvCxnSpPr>
            <p:spPr>
              <a:xfrm>
                <a:off x="9433354" y="6722342"/>
                <a:ext cx="1753869"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xmlns="" id="{545D3309-C506-41D6-A263-571B373935B2}"/>
                      </a:ext>
                    </a:extLst>
                  </p:cNvPr>
                  <p:cNvSpPr txBox="1"/>
                  <p:nvPr/>
                </p:nvSpPr>
                <p:spPr>
                  <a:xfrm>
                    <a:off x="10035868" y="6170008"/>
                    <a:ext cx="669696" cy="567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oMath>
                      </m:oMathPara>
                    </a14:m>
                    <a:endParaRPr lang="en-US" dirty="0"/>
                  </a:p>
                </p:txBody>
              </p:sp>
            </mc:Choice>
            <mc:Fallback xmlns="">
              <p:sp>
                <p:nvSpPr>
                  <p:cNvPr id="134" name="TextBox 133">
                    <a:extLst>
                      <a:ext uri="{FF2B5EF4-FFF2-40B4-BE49-F238E27FC236}">
                        <a16:creationId xmlns:a16="http://schemas.microsoft.com/office/drawing/2014/main" id="{545D3309-C506-41D6-A263-571B373935B2}"/>
                      </a:ext>
                    </a:extLst>
                  </p:cNvPr>
                  <p:cNvSpPr txBox="1">
                    <a:spLocks noRot="1" noChangeAspect="1" noMove="1" noResize="1" noEditPoints="1" noAdjustHandles="1" noChangeArrowheads="1" noChangeShapeType="1" noTextEdit="1"/>
                  </p:cNvSpPr>
                  <p:nvPr/>
                </p:nvSpPr>
                <p:spPr>
                  <a:xfrm>
                    <a:off x="10035868" y="6170008"/>
                    <a:ext cx="669696" cy="5670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xmlns="" id="{2780A7F5-55D4-4B5D-A893-F0438EA3FDBC}"/>
                      </a:ext>
                    </a:extLst>
                  </p:cNvPr>
                  <p:cNvSpPr txBox="1"/>
                  <p:nvPr/>
                </p:nvSpPr>
                <p:spPr>
                  <a:xfrm>
                    <a:off x="11425807" y="5992297"/>
                    <a:ext cx="5523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35" name="TextBox 134">
                    <a:extLst>
                      <a:ext uri="{FF2B5EF4-FFF2-40B4-BE49-F238E27FC236}">
                        <a16:creationId xmlns:a16="http://schemas.microsoft.com/office/drawing/2014/main" id="{2780A7F5-55D4-4B5D-A893-F0438EA3FDBC}"/>
                      </a:ext>
                    </a:extLst>
                  </p:cNvPr>
                  <p:cNvSpPr txBox="1">
                    <a:spLocks noRot="1" noChangeAspect="1" noMove="1" noResize="1" noEditPoints="1" noAdjustHandles="1" noChangeArrowheads="1" noChangeShapeType="1" noTextEdit="1"/>
                  </p:cNvSpPr>
                  <p:nvPr/>
                </p:nvSpPr>
                <p:spPr>
                  <a:xfrm>
                    <a:off x="11425807" y="5992297"/>
                    <a:ext cx="552367" cy="369332"/>
                  </a:xfrm>
                  <a:prstGeom prst="rect">
                    <a:avLst/>
                  </a:prstGeom>
                  <a:blipFill>
                    <a:blip r:embed="rId5"/>
                    <a:stretch>
                      <a:fillRect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xmlns="" id="{AC494038-939E-400E-9C81-AF89CB1F711A}"/>
                      </a:ext>
                    </a:extLst>
                  </p:cNvPr>
                  <p:cNvSpPr txBox="1"/>
                  <p:nvPr/>
                </p:nvSpPr>
                <p:spPr>
                  <a:xfrm>
                    <a:off x="10008822" y="6636670"/>
                    <a:ext cx="5523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136" name="TextBox 135">
                    <a:extLst>
                      <a:ext uri="{FF2B5EF4-FFF2-40B4-BE49-F238E27FC236}">
                        <a16:creationId xmlns:a16="http://schemas.microsoft.com/office/drawing/2014/main" id="{AC494038-939E-400E-9C81-AF89CB1F711A}"/>
                      </a:ext>
                    </a:extLst>
                  </p:cNvPr>
                  <p:cNvSpPr txBox="1">
                    <a:spLocks noRot="1" noChangeAspect="1" noMove="1" noResize="1" noEditPoints="1" noAdjustHandles="1" noChangeArrowheads="1" noChangeShapeType="1" noTextEdit="1"/>
                  </p:cNvSpPr>
                  <p:nvPr/>
                </p:nvSpPr>
                <p:spPr>
                  <a:xfrm>
                    <a:off x="10008822" y="6636670"/>
                    <a:ext cx="552366" cy="369332"/>
                  </a:xfrm>
                  <a:prstGeom prst="rect">
                    <a:avLst/>
                  </a:prstGeom>
                  <a:blipFill>
                    <a:blip r:embed="rId6"/>
                    <a:stretch>
                      <a:fillRect b="-17778"/>
                    </a:stretch>
                  </a:blipFill>
                </p:spPr>
                <p:txBody>
                  <a:bodyPr/>
                  <a:lstStyle/>
                  <a:p>
                    <a:r>
                      <a:rPr lang="en-US">
                        <a:noFill/>
                      </a:rPr>
                      <a:t> </a:t>
                    </a:r>
                  </a:p>
                </p:txBody>
              </p:sp>
            </mc:Fallback>
          </mc:AlternateContent>
        </p:grpSp>
        <p:cxnSp>
          <p:nvCxnSpPr>
            <p:cNvPr id="125" name="Straight Connector 124">
              <a:extLst>
                <a:ext uri="{FF2B5EF4-FFF2-40B4-BE49-F238E27FC236}">
                  <a16:creationId xmlns:a16="http://schemas.microsoft.com/office/drawing/2014/main" xmlns="" id="{2561F1F9-A97F-47EF-90B4-6E0301F55185}"/>
                </a:ext>
              </a:extLst>
            </p:cNvPr>
            <p:cNvCxnSpPr>
              <a:cxnSpLocks/>
            </p:cNvCxnSpPr>
            <p:nvPr/>
          </p:nvCxnSpPr>
          <p:spPr>
            <a:xfrm>
              <a:off x="10202347" y="6072311"/>
              <a:ext cx="0" cy="54518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FEC56812-4B54-4B48-B731-ABC4BAB67405}"/>
                </a:ext>
              </a:extLst>
            </p:cNvPr>
            <p:cNvCxnSpPr>
              <a:cxnSpLocks/>
            </p:cNvCxnSpPr>
            <p:nvPr/>
          </p:nvCxnSpPr>
          <p:spPr>
            <a:xfrm flipH="1">
              <a:off x="11340129" y="6088037"/>
              <a:ext cx="13671" cy="54612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pic>
        <p:nvPicPr>
          <p:cNvPr id="152" name="Picture 151">
            <a:extLst>
              <a:ext uri="{FF2B5EF4-FFF2-40B4-BE49-F238E27FC236}">
                <a16:creationId xmlns:a16="http://schemas.microsoft.com/office/drawing/2014/main" xmlns="" id="{5D7B643D-EA4D-4FE3-8970-CCFC7473BAC8}"/>
              </a:ext>
            </a:extLst>
          </p:cNvPr>
          <p:cNvPicPr>
            <a:picLocks noChangeAspect="1"/>
          </p:cNvPicPr>
          <p:nvPr/>
        </p:nvPicPr>
        <p:blipFill>
          <a:blip r:embed="rId7"/>
          <a:stretch>
            <a:fillRect/>
          </a:stretch>
        </p:blipFill>
        <p:spPr>
          <a:xfrm>
            <a:off x="5248275" y="1160919"/>
            <a:ext cx="3262722" cy="2064312"/>
          </a:xfrm>
          <a:prstGeom prst="rect">
            <a:avLst/>
          </a:prstGeom>
        </p:spPr>
      </p:pic>
      <p:pic>
        <p:nvPicPr>
          <p:cNvPr id="154" name="Picture 153">
            <a:extLst>
              <a:ext uri="{FF2B5EF4-FFF2-40B4-BE49-F238E27FC236}">
                <a16:creationId xmlns:a16="http://schemas.microsoft.com/office/drawing/2014/main" xmlns="" id="{9C9C439A-AED2-45DB-BD79-C400F3F525ED}"/>
              </a:ext>
            </a:extLst>
          </p:cNvPr>
          <p:cNvPicPr>
            <a:picLocks noChangeAspect="1"/>
          </p:cNvPicPr>
          <p:nvPr/>
        </p:nvPicPr>
        <p:blipFill>
          <a:blip r:embed="rId8"/>
          <a:stretch>
            <a:fillRect/>
          </a:stretch>
        </p:blipFill>
        <p:spPr>
          <a:xfrm>
            <a:off x="8947020" y="618157"/>
            <a:ext cx="3107128" cy="2683058"/>
          </a:xfrm>
          <a:prstGeom prst="rect">
            <a:avLst/>
          </a:prstGeom>
        </p:spPr>
      </p:pic>
    </p:spTree>
    <p:extLst>
      <p:ext uri="{BB962C8B-B14F-4D97-AF65-F5344CB8AC3E}">
        <p14:creationId xmlns:p14="http://schemas.microsoft.com/office/powerpoint/2010/main" val="314062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18DB13-B5C2-46E8-9E14-5EA119DAA40B}"/>
              </a:ext>
            </a:extLst>
          </p:cNvPr>
          <p:cNvSpPr>
            <a:spLocks noGrp="1"/>
          </p:cNvSpPr>
          <p:nvPr>
            <p:ph type="title"/>
          </p:nvPr>
        </p:nvSpPr>
        <p:spPr/>
        <p:txBody>
          <a:bodyPr/>
          <a:lstStyle/>
          <a:p>
            <a:r>
              <a:rPr lang="en-US" dirty="0"/>
              <a:t>OpenMP Tasking Model </a:t>
            </a:r>
          </a:p>
        </p:txBody>
      </p:sp>
      <p:sp>
        <p:nvSpPr>
          <p:cNvPr id="32" name="TextBox 31">
            <a:extLst>
              <a:ext uri="{FF2B5EF4-FFF2-40B4-BE49-F238E27FC236}">
                <a16:creationId xmlns:a16="http://schemas.microsoft.com/office/drawing/2014/main" xmlns="" id="{31B8073B-B5C4-47D1-B578-3D7F57D9CA95}"/>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Image 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70" name="TextBox 69">
            <a:extLst>
              <a:ext uri="{FF2B5EF4-FFF2-40B4-BE49-F238E27FC236}">
                <a16:creationId xmlns:a16="http://schemas.microsoft.com/office/drawing/2014/main" xmlns="" id="{DAD027C8-0DBF-4ADF-B3DA-CDB577C97985}"/>
              </a:ext>
            </a:extLst>
          </p:cNvPr>
          <p:cNvSpPr txBox="1"/>
          <p:nvPr/>
        </p:nvSpPr>
        <p:spPr>
          <a:xfrm>
            <a:off x="799409" y="1724779"/>
            <a:ext cx="4526812" cy="1477328"/>
          </a:xfrm>
          <a:prstGeom prst="rect">
            <a:avLst/>
          </a:prstGeom>
          <a:noFill/>
        </p:spPr>
        <p:txBody>
          <a:bodyPr wrap="square">
            <a:spAutoFit/>
          </a:bodyPr>
          <a:lstStyle/>
          <a:p>
            <a:pPr algn="just"/>
            <a:r>
              <a:rPr lang="en-US" b="0" i="1" dirty="0">
                <a:solidFill>
                  <a:srgbClr val="000000"/>
                </a:solidFill>
                <a:effectLst/>
                <a:latin typeface="Source Sans Pro" panose="020B0503030403020204" pitchFamily="34" charset="0"/>
                <a:ea typeface="Source Sans Pro" panose="020B0503030403020204" pitchFamily="34" charset="0"/>
              </a:rPr>
              <a:t>Tasking facilitates the parallelization of applications where units of work are generated </a:t>
            </a:r>
            <a:r>
              <a:rPr lang="en-US" b="0" i="1" u="sng" dirty="0">
                <a:solidFill>
                  <a:srgbClr val="000000"/>
                </a:solidFill>
                <a:effectLst/>
                <a:latin typeface="Source Sans Pro" panose="020B0503030403020204" pitchFamily="34" charset="0"/>
                <a:ea typeface="Source Sans Pro" panose="020B0503030403020204" pitchFamily="34" charset="0"/>
              </a:rPr>
              <a:t>dynamically</a:t>
            </a:r>
            <a:r>
              <a:rPr lang="en-US" b="0" i="1" dirty="0">
                <a:solidFill>
                  <a:srgbClr val="000000"/>
                </a:solidFill>
                <a:effectLst/>
                <a:latin typeface="Source Sans Pro" panose="020B0503030403020204" pitchFamily="34" charset="0"/>
                <a:ea typeface="Source Sans Pro" panose="020B0503030403020204" pitchFamily="34" charset="0"/>
              </a:rPr>
              <a:t>, as in </a:t>
            </a:r>
            <a:r>
              <a:rPr lang="en-US" b="1" i="1" dirty="0">
                <a:solidFill>
                  <a:srgbClr val="000000"/>
                </a:solidFill>
                <a:effectLst/>
                <a:latin typeface="Source Sans Pro" panose="020B0503030403020204" pitchFamily="34" charset="0"/>
                <a:ea typeface="Source Sans Pro" panose="020B0503030403020204" pitchFamily="34" charset="0"/>
              </a:rPr>
              <a:t>recursive</a:t>
            </a:r>
            <a:r>
              <a:rPr lang="en-US" b="0" i="1" dirty="0">
                <a:solidFill>
                  <a:srgbClr val="000000"/>
                </a:solidFill>
                <a:effectLst/>
                <a:latin typeface="Source Sans Pro" panose="020B0503030403020204" pitchFamily="34" charset="0"/>
                <a:ea typeface="Source Sans Pro" panose="020B0503030403020204" pitchFamily="34" charset="0"/>
              </a:rPr>
              <a:t> structures or </a:t>
            </a:r>
            <a:r>
              <a:rPr lang="en-US" b="1" i="1" dirty="0">
                <a:solidFill>
                  <a:srgbClr val="000000"/>
                </a:solidFill>
                <a:effectLst/>
                <a:latin typeface="Source Sans Pro" panose="020B0503030403020204" pitchFamily="34" charset="0"/>
                <a:ea typeface="Source Sans Pro" panose="020B0503030403020204" pitchFamily="34" charset="0"/>
              </a:rPr>
              <a:t>while</a:t>
            </a:r>
            <a:r>
              <a:rPr lang="en-US" b="0" i="1" dirty="0">
                <a:solidFill>
                  <a:srgbClr val="000000"/>
                </a:solidFill>
                <a:effectLst/>
                <a:latin typeface="Source Sans Pro" panose="020B0503030403020204" pitchFamily="34" charset="0"/>
                <a:ea typeface="Source Sans Pro" panose="020B0503030403020204" pitchFamily="34" charset="0"/>
              </a:rPr>
              <a:t> loops. </a:t>
            </a:r>
          </a:p>
          <a:p>
            <a:pPr algn="just"/>
            <a:r>
              <a:rPr lang="en-US" b="0" i="1" dirty="0">
                <a:solidFill>
                  <a:srgbClr val="000000"/>
                </a:solidFill>
                <a:effectLst/>
                <a:latin typeface="Source Sans Pro" panose="020B0503030403020204" pitchFamily="34" charset="0"/>
                <a:ea typeface="Source Sans Pro" panose="020B0503030403020204" pitchFamily="34" charset="0"/>
              </a:rPr>
              <a:t>[</a:t>
            </a:r>
            <a:r>
              <a:rPr lang="en-US" b="0" i="1" dirty="0">
                <a:solidFill>
                  <a:srgbClr val="000000"/>
                </a:solidFill>
                <a:effectLst/>
                <a:latin typeface="Source Sans Pro" panose="020B0503030403020204" pitchFamily="34" charset="0"/>
                <a:ea typeface="Source Sans Pro" panose="020B0503030403020204" pitchFamily="34" charset="0"/>
                <a:hlinkClick r:id="rId2"/>
              </a:rPr>
              <a:t>API User’s Guide</a:t>
            </a:r>
            <a:r>
              <a:rPr lang="en-US" b="0" i="1" dirty="0">
                <a:solidFill>
                  <a:srgbClr val="000000"/>
                </a:solidFill>
                <a:effectLst/>
                <a:latin typeface="Source Sans Pro" panose="020B0503030403020204" pitchFamily="34" charset="0"/>
                <a:ea typeface="Source Sans Pro" panose="020B0503030403020204" pitchFamily="34" charset="0"/>
              </a:rPr>
              <a:t>]</a:t>
            </a:r>
            <a:endParaRPr lang="en-US" i="1" dirty="0">
              <a:latin typeface="Source Sans Pro" panose="020B0503030403020204" pitchFamily="34" charset="0"/>
              <a:ea typeface="Source Sans Pro" panose="020B0503030403020204" pitchFamily="34" charset="0"/>
            </a:endParaRPr>
          </a:p>
        </p:txBody>
      </p:sp>
      <p:grpSp>
        <p:nvGrpSpPr>
          <p:cNvPr id="74" name="Group 73">
            <a:extLst>
              <a:ext uri="{FF2B5EF4-FFF2-40B4-BE49-F238E27FC236}">
                <a16:creationId xmlns:a16="http://schemas.microsoft.com/office/drawing/2014/main" xmlns="" id="{B0248E27-C652-4FA2-BA9B-3EEF784DEC30}"/>
              </a:ext>
            </a:extLst>
          </p:cNvPr>
          <p:cNvGrpSpPr/>
          <p:nvPr/>
        </p:nvGrpSpPr>
        <p:grpSpPr>
          <a:xfrm>
            <a:off x="2100447" y="1096751"/>
            <a:ext cx="9755635" cy="5588310"/>
            <a:chOff x="1624197" y="1142096"/>
            <a:chExt cx="9755635" cy="5588310"/>
          </a:xfrm>
        </p:grpSpPr>
        <p:grpSp>
          <p:nvGrpSpPr>
            <p:cNvPr id="73" name="Group 72">
              <a:extLst>
                <a:ext uri="{FF2B5EF4-FFF2-40B4-BE49-F238E27FC236}">
                  <a16:creationId xmlns:a16="http://schemas.microsoft.com/office/drawing/2014/main" xmlns="" id="{734C8A18-35C7-4E6D-B4D4-30AB881E4FCE}"/>
                </a:ext>
              </a:extLst>
            </p:cNvPr>
            <p:cNvGrpSpPr/>
            <p:nvPr/>
          </p:nvGrpSpPr>
          <p:grpSpPr>
            <a:xfrm>
              <a:off x="1624197" y="1142096"/>
              <a:ext cx="9755635" cy="5588310"/>
              <a:chOff x="1624197" y="1142096"/>
              <a:chExt cx="9755635" cy="5588310"/>
            </a:xfrm>
          </p:grpSpPr>
          <p:grpSp>
            <p:nvGrpSpPr>
              <p:cNvPr id="47" name="Group 46">
                <a:extLst>
                  <a:ext uri="{FF2B5EF4-FFF2-40B4-BE49-F238E27FC236}">
                    <a16:creationId xmlns:a16="http://schemas.microsoft.com/office/drawing/2014/main" xmlns="" id="{803B207F-9227-4C7D-B6CA-2592196A9D47}"/>
                  </a:ext>
                </a:extLst>
              </p:cNvPr>
              <p:cNvGrpSpPr/>
              <p:nvPr/>
            </p:nvGrpSpPr>
            <p:grpSpPr>
              <a:xfrm>
                <a:off x="1624197" y="1142096"/>
                <a:ext cx="9293439" cy="5588310"/>
                <a:chOff x="1773281" y="672454"/>
                <a:chExt cx="9293439" cy="5588310"/>
              </a:xfrm>
            </p:grpSpPr>
            <p:sp>
              <p:nvSpPr>
                <p:cNvPr id="4" name="Oval 3">
                  <a:extLst>
                    <a:ext uri="{FF2B5EF4-FFF2-40B4-BE49-F238E27FC236}">
                      <a16:creationId xmlns:a16="http://schemas.microsoft.com/office/drawing/2014/main" xmlns="" id="{D3E7D312-B432-4692-ACCB-133AC4962466}"/>
                    </a:ext>
                  </a:extLst>
                </p:cNvPr>
                <p:cNvSpPr/>
                <p:nvPr/>
              </p:nvSpPr>
              <p:spPr>
                <a:xfrm>
                  <a:off x="1773281" y="3044894"/>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sp>
              <p:nvSpPr>
                <p:cNvPr id="5" name="Oval 4">
                  <a:extLst>
                    <a:ext uri="{FF2B5EF4-FFF2-40B4-BE49-F238E27FC236}">
                      <a16:creationId xmlns:a16="http://schemas.microsoft.com/office/drawing/2014/main" xmlns="" id="{95E68356-0692-4AB2-A78E-DBA0CFA1798B}"/>
                    </a:ext>
                  </a:extLst>
                </p:cNvPr>
                <p:cNvSpPr/>
                <p:nvPr/>
              </p:nvSpPr>
              <p:spPr>
                <a:xfrm>
                  <a:off x="9254090" y="672454"/>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sp>
              <p:nvSpPr>
                <p:cNvPr id="6" name="Oval 5">
                  <a:extLst>
                    <a:ext uri="{FF2B5EF4-FFF2-40B4-BE49-F238E27FC236}">
                      <a16:creationId xmlns:a16="http://schemas.microsoft.com/office/drawing/2014/main" xmlns="" id="{759302E7-B665-428F-B9BE-C1BFEE54D443}"/>
                    </a:ext>
                  </a:extLst>
                </p:cNvPr>
                <p:cNvSpPr/>
                <p:nvPr/>
              </p:nvSpPr>
              <p:spPr>
                <a:xfrm>
                  <a:off x="9305108" y="2108110"/>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sp>
              <p:nvSpPr>
                <p:cNvPr id="7" name="Oval 6">
                  <a:extLst>
                    <a:ext uri="{FF2B5EF4-FFF2-40B4-BE49-F238E27FC236}">
                      <a16:creationId xmlns:a16="http://schemas.microsoft.com/office/drawing/2014/main" xmlns="" id="{4BD0AE82-2937-409B-91C8-048C1253D5E6}"/>
                    </a:ext>
                  </a:extLst>
                </p:cNvPr>
                <p:cNvSpPr/>
                <p:nvPr/>
              </p:nvSpPr>
              <p:spPr>
                <a:xfrm>
                  <a:off x="9305108" y="4040953"/>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sp>
              <p:nvSpPr>
                <p:cNvPr id="8" name="Oval 7">
                  <a:extLst>
                    <a:ext uri="{FF2B5EF4-FFF2-40B4-BE49-F238E27FC236}">
                      <a16:creationId xmlns:a16="http://schemas.microsoft.com/office/drawing/2014/main" xmlns="" id="{65E572A7-A8BE-4FE9-AC49-0927195BF166}"/>
                    </a:ext>
                  </a:extLst>
                </p:cNvPr>
                <p:cNvSpPr/>
                <p:nvPr/>
              </p:nvSpPr>
              <p:spPr>
                <a:xfrm>
                  <a:off x="9305108" y="5263020"/>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grpSp>
              <p:nvGrpSpPr>
                <p:cNvPr id="9" name="Group 8">
                  <a:extLst>
                    <a:ext uri="{FF2B5EF4-FFF2-40B4-BE49-F238E27FC236}">
                      <a16:creationId xmlns:a16="http://schemas.microsoft.com/office/drawing/2014/main" xmlns="" id="{C8C114CA-F1CD-4EF2-A7AF-8C8E3EAED852}"/>
                    </a:ext>
                  </a:extLst>
                </p:cNvPr>
                <p:cNvGrpSpPr/>
                <p:nvPr/>
              </p:nvGrpSpPr>
              <p:grpSpPr>
                <a:xfrm>
                  <a:off x="4464638" y="2108110"/>
                  <a:ext cx="3424919" cy="3775191"/>
                  <a:chOff x="3842656" y="2305050"/>
                  <a:chExt cx="3424919" cy="3775191"/>
                </a:xfrm>
              </p:grpSpPr>
              <p:sp>
                <p:nvSpPr>
                  <p:cNvPr id="10" name="Thought Bubble: Cloud 9">
                    <a:extLst>
                      <a:ext uri="{FF2B5EF4-FFF2-40B4-BE49-F238E27FC236}">
                        <a16:creationId xmlns:a16="http://schemas.microsoft.com/office/drawing/2014/main" xmlns="" id="{C86190B0-352B-418E-8F75-E131579278F9}"/>
                      </a:ext>
                    </a:extLst>
                  </p:cNvPr>
                  <p:cNvSpPr/>
                  <p:nvPr/>
                </p:nvSpPr>
                <p:spPr>
                  <a:xfrm>
                    <a:off x="3842656" y="2305050"/>
                    <a:ext cx="3424919" cy="2684056"/>
                  </a:xfrm>
                  <a:prstGeom prst="cloudCallout">
                    <a:avLst>
                      <a:gd name="adj1" fmla="val -34097"/>
                      <a:gd name="adj2" fmla="val 86894"/>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2DEDBE5-284D-43AE-9E05-0DE7BB5C6939}"/>
                      </a:ext>
                    </a:extLst>
                  </p:cNvPr>
                  <p:cNvSpPr/>
                  <p:nvPr/>
                </p:nvSpPr>
                <p:spPr>
                  <a:xfrm>
                    <a:off x="4153444" y="4989106"/>
                    <a:ext cx="1104900" cy="1091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11">
                  <a:extLst>
                    <a:ext uri="{FF2B5EF4-FFF2-40B4-BE49-F238E27FC236}">
                      <a16:creationId xmlns:a16="http://schemas.microsoft.com/office/drawing/2014/main" xmlns="" id="{AA44B671-A656-4018-A85D-813B637437B7}"/>
                    </a:ext>
                  </a:extLst>
                </p:cNvPr>
                <p:cNvSpPr/>
                <p:nvPr/>
              </p:nvSpPr>
              <p:spPr>
                <a:xfrm>
                  <a:off x="5219700" y="2886075"/>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xmlns="" id="{E97AA307-8738-41A0-A762-E736829F60AB}"/>
                    </a:ext>
                  </a:extLst>
                </p:cNvPr>
                <p:cNvSpPr/>
                <p:nvPr/>
              </p:nvSpPr>
              <p:spPr>
                <a:xfrm>
                  <a:off x="5191125" y="3314701"/>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F5C404E6-EC1B-493D-A9A0-755AE1E82367}"/>
                    </a:ext>
                  </a:extLst>
                </p:cNvPr>
                <p:cNvSpPr/>
                <p:nvPr/>
              </p:nvSpPr>
              <p:spPr>
                <a:xfrm>
                  <a:off x="5594576" y="3063945"/>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F3336DF1-236D-41AF-B9A6-78488F11FDCC}"/>
                    </a:ext>
                  </a:extLst>
                </p:cNvPr>
                <p:cNvSpPr/>
                <p:nvPr/>
              </p:nvSpPr>
              <p:spPr>
                <a:xfrm>
                  <a:off x="5893252" y="3535872"/>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258879CB-6852-4C97-95DB-0B1485955E99}"/>
                    </a:ext>
                  </a:extLst>
                </p:cNvPr>
                <p:cNvSpPr/>
                <p:nvPr/>
              </p:nvSpPr>
              <p:spPr>
                <a:xfrm>
                  <a:off x="5864677" y="3964498"/>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4068F9CC-E36B-418A-B024-4C8AC161F8E8}"/>
                    </a:ext>
                  </a:extLst>
                </p:cNvPr>
                <p:cNvSpPr/>
                <p:nvPr/>
              </p:nvSpPr>
              <p:spPr>
                <a:xfrm>
                  <a:off x="6268128" y="3713742"/>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xmlns="" id="{22A530D3-AB08-4E88-808C-8ED42DB76C06}"/>
                    </a:ext>
                  </a:extLst>
                </p:cNvPr>
                <p:cNvSpPr/>
                <p:nvPr/>
              </p:nvSpPr>
              <p:spPr>
                <a:xfrm>
                  <a:off x="6606676" y="2759145"/>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xmlns="" id="{688168A2-486A-4695-9228-816D80B75555}"/>
                    </a:ext>
                  </a:extLst>
                </p:cNvPr>
                <p:cNvSpPr/>
                <p:nvPr/>
              </p:nvSpPr>
              <p:spPr>
                <a:xfrm>
                  <a:off x="6578101" y="3187771"/>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EFB68FAA-0026-44B9-AB82-88AC7871B020}"/>
                    </a:ext>
                  </a:extLst>
                </p:cNvPr>
                <p:cNvSpPr/>
                <p:nvPr/>
              </p:nvSpPr>
              <p:spPr>
                <a:xfrm>
                  <a:off x="6235743" y="2940118"/>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7CDD712D-10B2-4C49-9666-369A73CE4E7C}"/>
                    </a:ext>
                  </a:extLst>
                </p:cNvPr>
                <p:cNvSpPr/>
                <p:nvPr/>
              </p:nvSpPr>
              <p:spPr>
                <a:xfrm>
                  <a:off x="6754313" y="3655765"/>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xmlns="" id="{4A50923E-7BCF-4540-9DB0-2450BDA5C65D}"/>
                    </a:ext>
                  </a:extLst>
                </p:cNvPr>
                <p:cNvSpPr/>
                <p:nvPr/>
              </p:nvSpPr>
              <p:spPr>
                <a:xfrm>
                  <a:off x="3276057" y="3347988"/>
                  <a:ext cx="968737" cy="307777"/>
                </a:xfrm>
                <a:prstGeom prs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Left-Right 35">
                  <a:extLst>
                    <a:ext uri="{FF2B5EF4-FFF2-40B4-BE49-F238E27FC236}">
                      <a16:creationId xmlns:a16="http://schemas.microsoft.com/office/drawing/2014/main" xmlns="" id="{E1E63A5A-C227-4B35-B36C-A23366DD684A}"/>
                    </a:ext>
                  </a:extLst>
                </p:cNvPr>
                <p:cNvSpPr/>
                <p:nvPr/>
              </p:nvSpPr>
              <p:spPr>
                <a:xfrm rot="19559281">
                  <a:off x="7743220" y="1881459"/>
                  <a:ext cx="1593624" cy="373931"/>
                </a:xfrm>
                <a:prstGeom prst="lef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Right 39">
                  <a:extLst>
                    <a:ext uri="{FF2B5EF4-FFF2-40B4-BE49-F238E27FC236}">
                      <a16:creationId xmlns:a16="http://schemas.microsoft.com/office/drawing/2014/main" xmlns="" id="{AB821C92-1877-4CA4-9535-6E41527E5CC6}"/>
                    </a:ext>
                  </a:extLst>
                </p:cNvPr>
                <p:cNvSpPr/>
                <p:nvPr/>
              </p:nvSpPr>
              <p:spPr>
                <a:xfrm rot="20775739">
                  <a:off x="7966724" y="2762629"/>
                  <a:ext cx="1291585" cy="373931"/>
                </a:xfrm>
                <a:prstGeom prst="lef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Left-Right 41">
                  <a:extLst>
                    <a:ext uri="{FF2B5EF4-FFF2-40B4-BE49-F238E27FC236}">
                      <a16:creationId xmlns:a16="http://schemas.microsoft.com/office/drawing/2014/main" xmlns="" id="{D484D3FB-7258-4D80-ABE9-94F83AFC30E1}"/>
                    </a:ext>
                  </a:extLst>
                </p:cNvPr>
                <p:cNvSpPr/>
                <p:nvPr/>
              </p:nvSpPr>
              <p:spPr>
                <a:xfrm rot="1444592">
                  <a:off x="7783470" y="4033046"/>
                  <a:ext cx="1516687" cy="373931"/>
                </a:xfrm>
                <a:prstGeom prst="lef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Left-Right 43">
                  <a:extLst>
                    <a:ext uri="{FF2B5EF4-FFF2-40B4-BE49-F238E27FC236}">
                      <a16:creationId xmlns:a16="http://schemas.microsoft.com/office/drawing/2014/main" xmlns="" id="{07A05D89-80A8-47C1-B52B-0B987B0E0F28}"/>
                    </a:ext>
                  </a:extLst>
                </p:cNvPr>
                <p:cNvSpPr/>
                <p:nvPr/>
              </p:nvSpPr>
              <p:spPr>
                <a:xfrm rot="1419014">
                  <a:off x="6812143" y="4972748"/>
                  <a:ext cx="2400668" cy="373931"/>
                </a:xfrm>
                <a:prstGeom prst="lef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xmlns="" id="{57A2A43D-758D-4FA8-B3D3-E40337C23868}"/>
                    </a:ext>
                  </a:extLst>
                </p:cNvPr>
                <p:cNvSpPr txBox="1"/>
                <p:nvPr/>
              </p:nvSpPr>
              <p:spPr>
                <a:xfrm rot="5400000">
                  <a:off x="9743441" y="2822784"/>
                  <a:ext cx="1076897" cy="1569660"/>
                </a:xfrm>
                <a:prstGeom prst="rect">
                  <a:avLst/>
                </a:prstGeom>
                <a:noFill/>
              </p:spPr>
              <p:txBody>
                <a:bodyPr wrap="square" rtlCol="0">
                  <a:spAutoFit/>
                </a:bodyPr>
                <a:lstStyle/>
                <a:p>
                  <a:r>
                    <a:rPr lang="en-US" sz="9600" dirty="0"/>
                    <a:t>…</a:t>
                  </a:r>
                </a:p>
              </p:txBody>
            </p:sp>
          </p:grpSp>
          <p:sp>
            <p:nvSpPr>
              <p:cNvPr id="50" name="TextBox 49">
                <a:extLst>
                  <a:ext uri="{FF2B5EF4-FFF2-40B4-BE49-F238E27FC236}">
                    <a16:creationId xmlns:a16="http://schemas.microsoft.com/office/drawing/2014/main" xmlns="" id="{AB899BD3-9827-4720-A88F-A50F78FDD5AD}"/>
                  </a:ext>
                </a:extLst>
              </p:cNvPr>
              <p:cNvSpPr txBox="1"/>
              <p:nvPr/>
            </p:nvSpPr>
            <p:spPr>
              <a:xfrm>
                <a:off x="2833913" y="4422016"/>
                <a:ext cx="2123894" cy="830997"/>
              </a:xfrm>
              <a:prstGeom prst="rect">
                <a:avLst/>
              </a:prstGeom>
              <a:noFill/>
            </p:spPr>
            <p:txBody>
              <a:bodyPr wrap="square" rtlCol="0">
                <a:spAutoFit/>
              </a:bodyPr>
              <a:lstStyle/>
              <a:p>
                <a:r>
                  <a:rPr lang="en-US" sz="2400" dirty="0"/>
                  <a:t>Generate </a:t>
                </a:r>
              </a:p>
              <a:p>
                <a:r>
                  <a:rPr lang="en-US" sz="2400" dirty="0"/>
                  <a:t>Tasks</a:t>
                </a:r>
              </a:p>
            </p:txBody>
          </p:sp>
          <p:sp>
            <p:nvSpPr>
              <p:cNvPr id="52" name="TextBox 51">
                <a:extLst>
                  <a:ext uri="{FF2B5EF4-FFF2-40B4-BE49-F238E27FC236}">
                    <a16:creationId xmlns:a16="http://schemas.microsoft.com/office/drawing/2014/main" xmlns="" id="{B9AE7EDD-B5C8-4827-A10F-DE7CA0BFB5DF}"/>
                  </a:ext>
                </a:extLst>
              </p:cNvPr>
              <p:cNvSpPr txBox="1"/>
              <p:nvPr/>
            </p:nvSpPr>
            <p:spPr>
              <a:xfrm>
                <a:off x="5363168" y="1904399"/>
                <a:ext cx="1046511" cy="492443"/>
              </a:xfrm>
              <a:prstGeom prst="rect">
                <a:avLst/>
              </a:prstGeom>
              <a:noFill/>
            </p:spPr>
            <p:txBody>
              <a:bodyPr wrap="square">
                <a:spAutoFit/>
              </a:bodyPr>
              <a:lstStyle/>
              <a:p>
                <a:r>
                  <a:rPr lang="en-US" sz="2600" dirty="0"/>
                  <a:t>Tasks</a:t>
                </a:r>
              </a:p>
            </p:txBody>
          </p:sp>
          <p:cxnSp>
            <p:nvCxnSpPr>
              <p:cNvPr id="54" name="Straight Connector 53">
                <a:extLst>
                  <a:ext uri="{FF2B5EF4-FFF2-40B4-BE49-F238E27FC236}">
                    <a16:creationId xmlns:a16="http://schemas.microsoft.com/office/drawing/2014/main" xmlns="" id="{25F8EA4A-8921-4FA5-A613-2345E78D567C}"/>
                  </a:ext>
                </a:extLst>
              </p:cNvPr>
              <p:cNvCxnSpPr>
                <a:cxnSpLocks/>
              </p:cNvCxnSpPr>
              <p:nvPr/>
            </p:nvCxnSpPr>
            <p:spPr>
              <a:xfrm flipH="1">
                <a:off x="5213998" y="2325913"/>
                <a:ext cx="300174" cy="11969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88863101-6562-4949-BC02-44CF87529655}"/>
                  </a:ext>
                </a:extLst>
              </p:cNvPr>
              <p:cNvCxnSpPr>
                <a:cxnSpLocks/>
              </p:cNvCxnSpPr>
              <p:nvPr/>
            </p:nvCxnSpPr>
            <p:spPr>
              <a:xfrm>
                <a:off x="5835784" y="2327611"/>
                <a:ext cx="56021" cy="18265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292D9F9-D093-415A-AA5B-13C3D08F2A0A}"/>
                  </a:ext>
                </a:extLst>
              </p:cNvPr>
              <p:cNvCxnSpPr>
                <a:cxnSpLocks/>
              </p:cNvCxnSpPr>
              <p:nvPr/>
            </p:nvCxnSpPr>
            <p:spPr>
              <a:xfrm>
                <a:off x="6160172" y="2315504"/>
                <a:ext cx="436654" cy="1065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xmlns="" id="{4A65F50F-C61E-46B1-AD64-C72D6C3068D9}"/>
                  </a:ext>
                </a:extLst>
              </p:cNvPr>
              <p:cNvSpPr txBox="1"/>
              <p:nvPr/>
            </p:nvSpPr>
            <p:spPr>
              <a:xfrm rot="16200000">
                <a:off x="10087053" y="3483728"/>
                <a:ext cx="2123894" cy="461665"/>
              </a:xfrm>
              <a:prstGeom prst="rect">
                <a:avLst/>
              </a:prstGeom>
              <a:noFill/>
            </p:spPr>
            <p:txBody>
              <a:bodyPr wrap="square" rtlCol="0">
                <a:spAutoFit/>
              </a:bodyPr>
              <a:lstStyle/>
              <a:p>
                <a:r>
                  <a:rPr lang="en-US" sz="2400" dirty="0"/>
                  <a:t>Execute Tasks</a:t>
                </a:r>
              </a:p>
            </p:txBody>
          </p:sp>
        </p:grpSp>
        <p:sp>
          <p:nvSpPr>
            <p:cNvPr id="72" name="TextBox 71">
              <a:extLst>
                <a:ext uri="{FF2B5EF4-FFF2-40B4-BE49-F238E27FC236}">
                  <a16:creationId xmlns:a16="http://schemas.microsoft.com/office/drawing/2014/main" xmlns="" id="{8A7B4442-4664-4822-981A-C3EF36B0A164}"/>
                </a:ext>
              </a:extLst>
            </p:cNvPr>
            <p:cNvSpPr txBox="1"/>
            <p:nvPr/>
          </p:nvSpPr>
          <p:spPr>
            <a:xfrm>
              <a:off x="5206368" y="5136912"/>
              <a:ext cx="1760581" cy="492443"/>
            </a:xfrm>
            <a:prstGeom prst="rect">
              <a:avLst/>
            </a:prstGeom>
            <a:noFill/>
          </p:spPr>
          <p:txBody>
            <a:bodyPr wrap="square">
              <a:spAutoFit/>
            </a:bodyPr>
            <a:lstStyle/>
            <a:p>
              <a:r>
                <a:rPr lang="en-US" sz="2600" dirty="0"/>
                <a:t>Task pool</a:t>
              </a:r>
            </a:p>
          </p:txBody>
        </p:sp>
      </p:grpSp>
    </p:spTree>
    <p:extLst>
      <p:ext uri="{BB962C8B-B14F-4D97-AF65-F5344CB8AC3E}">
        <p14:creationId xmlns:p14="http://schemas.microsoft.com/office/powerpoint/2010/main" val="178396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A7EA56-32C9-43EF-9DB6-F553FD6690DC}"/>
              </a:ext>
            </a:extLst>
          </p:cNvPr>
          <p:cNvSpPr>
            <a:spLocks noGrp="1"/>
          </p:cNvSpPr>
          <p:nvPr>
            <p:ph type="title"/>
          </p:nvPr>
        </p:nvSpPr>
        <p:spPr/>
        <p:txBody>
          <a:bodyPr/>
          <a:lstStyle/>
          <a:p>
            <a:r>
              <a:rPr lang="en-US" dirty="0"/>
              <a:t>A more detailed example…</a:t>
            </a:r>
          </a:p>
        </p:txBody>
      </p:sp>
      <p:pic>
        <p:nvPicPr>
          <p:cNvPr id="5" name="Picture 4">
            <a:extLst>
              <a:ext uri="{FF2B5EF4-FFF2-40B4-BE49-F238E27FC236}">
                <a16:creationId xmlns:a16="http://schemas.microsoft.com/office/drawing/2014/main" xmlns="" id="{E6977823-47CA-4045-AED7-49481F31C128}"/>
              </a:ext>
            </a:extLst>
          </p:cNvPr>
          <p:cNvPicPr>
            <a:picLocks noChangeAspect="1"/>
          </p:cNvPicPr>
          <p:nvPr/>
        </p:nvPicPr>
        <p:blipFill>
          <a:blip r:embed="rId2"/>
          <a:stretch>
            <a:fillRect/>
          </a:stretch>
        </p:blipFill>
        <p:spPr>
          <a:xfrm>
            <a:off x="262359" y="2150623"/>
            <a:ext cx="11667281" cy="4087361"/>
          </a:xfrm>
          <a:prstGeom prst="rect">
            <a:avLst/>
          </a:prstGeom>
        </p:spPr>
      </p:pic>
      <p:sp>
        <p:nvSpPr>
          <p:cNvPr id="9" name="TextBox 8">
            <a:extLst>
              <a:ext uri="{FF2B5EF4-FFF2-40B4-BE49-F238E27FC236}">
                <a16:creationId xmlns:a16="http://schemas.microsoft.com/office/drawing/2014/main" xmlns="" id="{A7E3692B-A3CC-4E2D-87CC-597D6D25B12A}"/>
              </a:ext>
            </a:extLst>
          </p:cNvPr>
          <p:cNvSpPr txBox="1"/>
          <p:nvPr/>
        </p:nvSpPr>
        <p:spPr>
          <a:xfrm>
            <a:off x="1162050" y="1608100"/>
            <a:ext cx="9553575" cy="369332"/>
          </a:xfrm>
          <a:prstGeom prst="rect">
            <a:avLst/>
          </a:prstGeom>
          <a:noFill/>
        </p:spPr>
        <p:txBody>
          <a:bodyPr wrap="square">
            <a:spAutoFit/>
          </a:bodyPr>
          <a:lstStyle/>
          <a:p>
            <a:r>
              <a:rPr lang="en-US" b="0" i="0" u="none" strike="noStrike" baseline="0" dirty="0">
                <a:latin typeface="Source Sans Pro" panose="020B0503030403020204" pitchFamily="34" charset="0"/>
                <a:ea typeface="Source Sans Pro" panose="020B0503030403020204" pitchFamily="34" charset="0"/>
              </a:rPr>
              <a:t>Parallel model implemented for the simulator based on </a:t>
            </a:r>
            <a:r>
              <a:rPr lang="en-US" b="0" i="0" u="none" strike="noStrike" baseline="0" dirty="0" err="1">
                <a:latin typeface="Source Sans Pro" panose="020B0503030403020204" pitchFamily="34" charset="0"/>
                <a:ea typeface="Source Sans Pro" panose="020B0503030403020204" pitchFamily="34" charset="0"/>
              </a:rPr>
              <a:t>MPI+OpenMP</a:t>
            </a:r>
            <a:r>
              <a:rPr lang="en-US" b="0" i="0" u="none" strike="noStrike" baseline="0" dirty="0">
                <a:latin typeface="Source Sans Pro" panose="020B0503030403020204" pitchFamily="34" charset="0"/>
                <a:ea typeface="Source Sans Pro" panose="020B0503030403020204" pitchFamily="34" charset="0"/>
              </a:rPr>
              <a:t> tasking.</a:t>
            </a:r>
            <a:endParaRPr lang="en-US" dirty="0">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xmlns="" id="{B11EB525-0EC1-4CB6-87F3-C4309BD251EF}"/>
              </a:ext>
            </a:extLst>
          </p:cNvPr>
          <p:cNvSpPr txBox="1"/>
          <p:nvPr/>
        </p:nvSpPr>
        <p:spPr>
          <a:xfrm>
            <a:off x="0" y="6524728"/>
            <a:ext cx="12026900" cy="276999"/>
          </a:xfrm>
          <a:prstGeom prst="rect">
            <a:avLst/>
          </a:prstGeom>
          <a:noFill/>
        </p:spPr>
        <p:txBody>
          <a:bodyPr wrap="square">
            <a:spAutoFit/>
          </a:bodyPr>
          <a:lstStyle/>
          <a:p>
            <a:pPr fontAlgn="ctr"/>
            <a:r>
              <a:rPr lang="en-US" sz="1200" dirty="0">
                <a:latin typeface="Source Sans Pro" panose="020B0503030403020204" pitchFamily="34" charset="0"/>
                <a:ea typeface="Source Sans Pro" panose="020B0503030403020204" pitchFamily="34" charset="0"/>
              </a:rPr>
              <a:t>Image source: “</a:t>
            </a:r>
            <a:r>
              <a:rPr lang="en-US" sz="1200" dirty="0" err="1">
                <a:latin typeface="Source Sans Pro" panose="020B0503030403020204" pitchFamily="34" charset="0"/>
                <a:ea typeface="Source Sans Pro" panose="020B0503030403020204" pitchFamily="34" charset="0"/>
              </a:rPr>
              <a:t>MPI+OpenMP</a:t>
            </a:r>
            <a:r>
              <a:rPr lang="en-US" sz="1200" dirty="0">
                <a:latin typeface="Source Sans Pro" panose="020B0503030403020204" pitchFamily="34" charset="0"/>
                <a:ea typeface="Source Sans Pro" panose="020B0503030403020204" pitchFamily="34" charset="0"/>
              </a:rPr>
              <a:t> tasking scalability for multi-morphology simulations of the human brain”, Parallel Computing, Volume 84</a:t>
            </a:r>
            <a:r>
              <a:rPr lang="en-US" sz="1200" b="0" i="0" dirty="0">
                <a:effectLst/>
                <a:latin typeface="Source Sans Pro" panose="020B0503030403020204" pitchFamily="34" charset="0"/>
                <a:ea typeface="Source Sans Pro" panose="020B0503030403020204" pitchFamily="34" charset="0"/>
              </a:rPr>
              <a:t>, May 2019, Pages 50-61</a:t>
            </a:r>
            <a:endParaRPr lang="en-US" sz="1200" dirty="0"/>
          </a:p>
        </p:txBody>
      </p:sp>
      <p:sp>
        <p:nvSpPr>
          <p:cNvPr id="11" name="TextBox 10">
            <a:extLst>
              <a:ext uri="{FF2B5EF4-FFF2-40B4-BE49-F238E27FC236}">
                <a16:creationId xmlns:a16="http://schemas.microsoft.com/office/drawing/2014/main" xmlns="" id="{9A2157B7-E7E8-47A0-8F37-6C567EF77237}"/>
              </a:ext>
            </a:extLst>
          </p:cNvPr>
          <p:cNvSpPr txBox="1"/>
          <p:nvPr/>
        </p:nvSpPr>
        <p:spPr>
          <a:xfrm>
            <a:off x="7696200" y="50697"/>
            <a:ext cx="4495800" cy="369332"/>
          </a:xfrm>
          <a:prstGeom prst="rect">
            <a:avLst/>
          </a:prstGeom>
          <a:noFill/>
        </p:spPr>
        <p:txBody>
          <a:bodyPr wrap="square">
            <a:spAutoFit/>
          </a:bodyPr>
          <a:lstStyle/>
          <a:p>
            <a:r>
              <a:rPr lang="en-US" b="0" i="0" u="none" strike="noStrike" baseline="0" dirty="0">
                <a:solidFill>
                  <a:srgbClr val="C00000"/>
                </a:solidFill>
                <a:latin typeface="Source Sans Pro" panose="020B0503030403020204" pitchFamily="34" charset="0"/>
                <a:ea typeface="Source Sans Pro" panose="020B0503030403020204" pitchFamily="34" charset="0"/>
              </a:rPr>
              <a:t>…revisit after MPI and Hybrid (</a:t>
            </a:r>
            <a:r>
              <a:rPr lang="en-US" b="0" i="0" u="none" strike="noStrike" baseline="0" dirty="0" err="1">
                <a:solidFill>
                  <a:srgbClr val="C00000"/>
                </a:solidFill>
                <a:latin typeface="Source Sans Pro" panose="020B0503030403020204" pitchFamily="34" charset="0"/>
                <a:ea typeface="Source Sans Pro" panose="020B0503030403020204" pitchFamily="34" charset="0"/>
              </a:rPr>
              <a:t>MPI+OpenMP</a:t>
            </a:r>
            <a:r>
              <a:rPr lang="en-US" b="0" i="0" u="none" strike="noStrike" baseline="0" dirty="0">
                <a:solidFill>
                  <a:srgbClr val="C00000"/>
                </a:solidFill>
                <a:latin typeface="Source Sans Pro" panose="020B0503030403020204" pitchFamily="34" charset="0"/>
                <a:ea typeface="Source Sans Pro" panose="020B0503030403020204" pitchFamily="34" charset="0"/>
              </a:rPr>
              <a:t>)</a:t>
            </a:r>
            <a:endParaRPr lang="en-US" dirty="0">
              <a:solidFill>
                <a:srgbClr val="C00000"/>
              </a:solidFill>
              <a:latin typeface="Source Sans Pro" panose="020B0503030403020204" pitchFamily="34" charset="0"/>
              <a:ea typeface="Source Sans Pro" panose="020B0503030403020204" pitchFamily="34" charset="0"/>
            </a:endParaRPr>
          </a:p>
        </p:txBody>
      </p:sp>
      <p:sp>
        <p:nvSpPr>
          <p:cNvPr id="13" name="Rectangle 12">
            <a:extLst>
              <a:ext uri="{FF2B5EF4-FFF2-40B4-BE49-F238E27FC236}">
                <a16:creationId xmlns:a16="http://schemas.microsoft.com/office/drawing/2014/main" xmlns="" id="{9CA4E2B0-1993-4B16-8D80-9AEBF2B71CA9}"/>
              </a:ext>
            </a:extLst>
          </p:cNvPr>
          <p:cNvSpPr/>
          <p:nvPr/>
        </p:nvSpPr>
        <p:spPr>
          <a:xfrm>
            <a:off x="262359" y="3190875"/>
            <a:ext cx="4262016" cy="214312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58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76E18E-4E8C-4EDB-ADD6-DB66A8666968}"/>
              </a:ext>
            </a:extLst>
          </p:cNvPr>
          <p:cNvSpPr>
            <a:spLocks noGrp="1"/>
          </p:cNvSpPr>
          <p:nvPr>
            <p:ph type="title"/>
          </p:nvPr>
        </p:nvSpPr>
        <p:spPr/>
        <p:txBody>
          <a:bodyPr/>
          <a:lstStyle/>
          <a:p>
            <a:r>
              <a:rPr lang="en-US" dirty="0"/>
              <a:t>Why use tasking…?</a:t>
            </a:r>
          </a:p>
        </p:txBody>
      </p:sp>
      <p:sp>
        <p:nvSpPr>
          <p:cNvPr id="3" name="Content Placeholder 2">
            <a:extLst>
              <a:ext uri="{FF2B5EF4-FFF2-40B4-BE49-F238E27FC236}">
                <a16:creationId xmlns:a16="http://schemas.microsoft.com/office/drawing/2014/main" xmlns="" id="{BA9B5572-9A24-4E04-826D-C1E499125FEE}"/>
              </a:ext>
            </a:extLst>
          </p:cNvPr>
          <p:cNvSpPr>
            <a:spLocks noGrp="1"/>
          </p:cNvSpPr>
          <p:nvPr>
            <p:ph idx="1"/>
          </p:nvPr>
        </p:nvSpPr>
        <p:spPr/>
        <p:txBody>
          <a:bodyPr>
            <a:normAutofit lnSpcReduction="10000"/>
          </a:bodyPr>
          <a:lstStyle/>
          <a:p>
            <a:r>
              <a:rPr lang="en-US" dirty="0">
                <a:latin typeface="Source Sans Pro" panose="020B0503030403020204" pitchFamily="34" charset="0"/>
                <a:ea typeface="Source Sans Pro" panose="020B0503030403020204" pitchFamily="34" charset="0"/>
              </a:rPr>
              <a:t>Up until OpenMP 3.0, certain types of parallelism was not feasible</a:t>
            </a:r>
          </a:p>
          <a:p>
            <a:pPr lvl="1"/>
            <a:r>
              <a:rPr lang="en-US" dirty="0">
                <a:latin typeface="Source Sans Pro" panose="020B0503030403020204" pitchFamily="34" charset="0"/>
                <a:ea typeface="Source Sans Pro" panose="020B0503030403020204" pitchFamily="34" charset="0"/>
              </a:rPr>
              <a:t>This required messy workarounds at best </a:t>
            </a:r>
          </a:p>
          <a:p>
            <a:pPr lvl="1"/>
            <a:endParaRPr lang="en-US" dirty="0">
              <a:latin typeface="Source Sans Pro" panose="020B0503030403020204" pitchFamily="34" charset="0"/>
              <a:ea typeface="Source Sans Pro" panose="020B0503030403020204" pitchFamily="34" charset="0"/>
            </a:endParaRPr>
          </a:p>
          <a:p>
            <a:r>
              <a:rPr lang="en-US" dirty="0"/>
              <a:t>Threads all run the same code. Tasks allow us to assign different blocks of code that are independent to different threads. </a:t>
            </a: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enable irregular parallelism</a:t>
            </a:r>
          </a:p>
          <a:p>
            <a:endParaRPr lang="en-US" dirty="0">
              <a:latin typeface="Source Sans Pro" panose="020B0503030403020204" pitchFamily="34" charset="0"/>
              <a:ea typeface="Source Sans Pro" panose="020B0503030403020204" pitchFamily="34" charset="0"/>
            </a:endParaRPr>
          </a:p>
          <a:p>
            <a:r>
              <a:rPr lang="en-US" dirty="0"/>
              <a:t>Allowed specific code blocks to be run simultaneously and independently of other task blocks. </a:t>
            </a:r>
          </a:p>
          <a:p>
            <a:pPr lvl="1"/>
            <a:endParaRPr lang="en-US" dirty="0"/>
          </a:p>
          <a:p>
            <a:endParaRPr lang="en-US" dirty="0"/>
          </a:p>
        </p:txBody>
      </p:sp>
    </p:spTree>
    <p:extLst>
      <p:ext uri="{BB962C8B-B14F-4D97-AF65-F5344CB8AC3E}">
        <p14:creationId xmlns:p14="http://schemas.microsoft.com/office/powerpoint/2010/main" val="2878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CEB496-78CB-4BD5-9B77-82C68C2B80BA}"/>
              </a:ext>
            </a:extLst>
          </p:cNvPr>
          <p:cNvSpPr>
            <a:spLocks noGrp="1"/>
          </p:cNvSpPr>
          <p:nvPr>
            <p:ph type="title"/>
          </p:nvPr>
        </p:nvSpPr>
        <p:spPr/>
        <p:txBody>
          <a:bodyPr/>
          <a:lstStyle/>
          <a:p>
            <a:r>
              <a:rPr lang="en-US" dirty="0"/>
              <a:t>Task Execution</a:t>
            </a:r>
          </a:p>
        </p:txBody>
      </p:sp>
      <p:sp>
        <p:nvSpPr>
          <p:cNvPr id="3" name="Content Placeholder 2">
            <a:extLst>
              <a:ext uri="{FF2B5EF4-FFF2-40B4-BE49-F238E27FC236}">
                <a16:creationId xmlns:a16="http://schemas.microsoft.com/office/drawing/2014/main" xmlns="" id="{BF23DAF3-3FFD-4836-ABC8-286E2B87A313}"/>
              </a:ext>
            </a:extLst>
          </p:cNvPr>
          <p:cNvSpPr>
            <a:spLocks noGrp="1"/>
          </p:cNvSpPr>
          <p:nvPr>
            <p:ph idx="1"/>
          </p:nvPr>
        </p:nvSpPr>
        <p:spPr>
          <a:xfrm>
            <a:off x="838200" y="1597025"/>
            <a:ext cx="10515600" cy="4815064"/>
          </a:xfrm>
        </p:spPr>
        <p:txBody>
          <a:bodyPr>
            <a:normAutofit/>
          </a:bodyPr>
          <a:lstStyle/>
          <a:p>
            <a:r>
              <a:rPr lang="en-US" dirty="0">
                <a:latin typeface="Source Sans Pro" panose="020B0503030403020204" pitchFamily="34" charset="0"/>
                <a:ea typeface="Source Sans Pro" panose="020B0503030403020204" pitchFamily="34" charset="0"/>
              </a:rPr>
              <a:t>Tasks are generated by specifying the </a:t>
            </a:r>
            <a:r>
              <a:rPr lang="en-US" dirty="0">
                <a:latin typeface="Consolas" panose="020B0609020204030204" pitchFamily="49" charset="0"/>
                <a:ea typeface="Source Sans Pro" panose="020B0503030403020204" pitchFamily="34" charset="0"/>
              </a:rPr>
              <a:t>task</a:t>
            </a:r>
            <a:r>
              <a:rPr lang="en-US" dirty="0">
                <a:latin typeface="Source Sans Pro" panose="020B0503030403020204" pitchFamily="34" charset="0"/>
                <a:ea typeface="Source Sans Pro" panose="020B0503030403020204" pitchFamily="34" charset="0"/>
              </a:rPr>
              <a:t> construct. </a:t>
            </a: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Tasks can be generated anywhere in the code. </a:t>
            </a:r>
            <a:endParaRPr lang="en-US" b="1"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A task is composed of:</a:t>
            </a:r>
          </a:p>
          <a:p>
            <a:pPr lvl="1"/>
            <a:r>
              <a:rPr lang="en-US" dirty="0">
                <a:latin typeface="Source Sans Pro" panose="020B0503030403020204" pitchFamily="34" charset="0"/>
                <a:ea typeface="Source Sans Pro" panose="020B0503030403020204" pitchFamily="34" charset="0"/>
              </a:rPr>
              <a:t>Code to be executed  </a:t>
            </a:r>
          </a:p>
          <a:p>
            <a:pPr lvl="1"/>
            <a:r>
              <a:rPr lang="en-US" dirty="0">
                <a:latin typeface="Source Sans Pro" panose="020B0503030403020204" pitchFamily="34" charset="0"/>
                <a:ea typeface="Source Sans Pro" panose="020B0503030403020204" pitchFamily="34" charset="0"/>
              </a:rPr>
              <a:t>Data environment (inputs to be used and outputs to be generated) </a:t>
            </a:r>
          </a:p>
          <a:p>
            <a:pPr lvl="1"/>
            <a:r>
              <a:rPr lang="en-US" dirty="0">
                <a:latin typeface="Source Sans Pro" panose="020B0503030403020204" pitchFamily="34" charset="0"/>
                <a:ea typeface="Source Sans Pro" panose="020B0503030403020204" pitchFamily="34" charset="0"/>
              </a:rPr>
              <a:t>A location where the task will be executed (a thread)</a:t>
            </a: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p:txBody>
      </p:sp>
      <p:sp>
        <p:nvSpPr>
          <p:cNvPr id="5" name="TextBox 4">
            <a:extLst>
              <a:ext uri="{FF2B5EF4-FFF2-40B4-BE49-F238E27FC236}">
                <a16:creationId xmlns:a16="http://schemas.microsoft.com/office/drawing/2014/main" xmlns="" id="{8A1F2693-211D-4499-BD27-534857167DA4}"/>
              </a:ext>
            </a:extLst>
          </p:cNvPr>
          <p:cNvSpPr txBox="1"/>
          <p:nvPr/>
        </p:nvSpPr>
        <p:spPr>
          <a:xfrm>
            <a:off x="0" y="6492875"/>
            <a:ext cx="9677400" cy="369332"/>
          </a:xfrm>
          <a:prstGeom prst="rect">
            <a:avLst/>
          </a:prstGeom>
          <a:noFill/>
        </p:spPr>
        <p:txBody>
          <a:bodyPr wrap="square">
            <a:spAutoFit/>
          </a:bodyPr>
          <a:lstStyle/>
          <a:p>
            <a:r>
              <a:rPr lang="en-US" dirty="0">
                <a:hlinkClick r:id="rId2" invalidUrl="http://icl.cs.utk.edu/classes/cosc462/2017/pdf/W43 - OpenMP Tasking.pdf"/>
              </a:rPr>
              <a:t>http://icl.cs.utk.edu/classes/cosc462/2017/pdf/W43%20-%20OpenMP%20Tasking.pdf</a:t>
            </a:r>
            <a:endParaRPr lang="en-US" dirty="0"/>
          </a:p>
        </p:txBody>
      </p:sp>
    </p:spTree>
    <p:extLst>
      <p:ext uri="{BB962C8B-B14F-4D97-AF65-F5344CB8AC3E}">
        <p14:creationId xmlns:p14="http://schemas.microsoft.com/office/powerpoint/2010/main" val="296446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1D34F-44FC-48DD-A910-7C21DA3ED0C6}"/>
              </a:ext>
            </a:extLst>
          </p:cNvPr>
          <p:cNvSpPr>
            <a:spLocks noGrp="1"/>
          </p:cNvSpPr>
          <p:nvPr>
            <p:ph type="title"/>
          </p:nvPr>
        </p:nvSpPr>
        <p:spPr/>
        <p:txBody>
          <a:bodyPr/>
          <a:lstStyle/>
          <a:p>
            <a:r>
              <a:rPr lang="en-US" dirty="0"/>
              <a:t>Task Types</a:t>
            </a:r>
          </a:p>
        </p:txBody>
      </p:sp>
      <p:sp>
        <p:nvSpPr>
          <p:cNvPr id="3" name="Content Placeholder 2">
            <a:extLst>
              <a:ext uri="{FF2B5EF4-FFF2-40B4-BE49-F238E27FC236}">
                <a16:creationId xmlns:a16="http://schemas.microsoft.com/office/drawing/2014/main" xmlns="" id="{586076D6-3B9C-4D27-A11B-14984490997D}"/>
              </a:ext>
            </a:extLst>
          </p:cNvPr>
          <p:cNvSpPr>
            <a:spLocks noGrp="1"/>
          </p:cNvSpPr>
          <p:nvPr>
            <p:ph idx="1"/>
          </p:nvPr>
        </p:nvSpPr>
        <p:spPr/>
        <p:txBody>
          <a:bodyPr/>
          <a:lstStyle/>
          <a:p>
            <a:r>
              <a:rPr lang="en-US" b="1" dirty="0"/>
              <a:t>explicit</a:t>
            </a:r>
            <a:r>
              <a:rPr lang="en-US" dirty="0"/>
              <a:t> tasks are generated using the task directive</a:t>
            </a: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r>
              <a:rPr lang="en-US" b="1" dirty="0"/>
              <a:t>implicit </a:t>
            </a:r>
            <a:r>
              <a:rPr lang="en-US" dirty="0"/>
              <a:t>tasks are inherent to parallel constructs and function similarly to explicit tasks</a:t>
            </a:r>
            <a:endParaRPr lang="en-US" b="1" dirty="0"/>
          </a:p>
        </p:txBody>
      </p:sp>
      <p:sp>
        <p:nvSpPr>
          <p:cNvPr id="7" name="TextBox 6">
            <a:extLst>
              <a:ext uri="{FF2B5EF4-FFF2-40B4-BE49-F238E27FC236}">
                <a16:creationId xmlns:a16="http://schemas.microsoft.com/office/drawing/2014/main" xmlns="" id="{ED59FCA5-F888-410C-8125-244F05ABF6C3}"/>
              </a:ext>
            </a:extLst>
          </p:cNvPr>
          <p:cNvSpPr txBox="1"/>
          <p:nvPr/>
        </p:nvSpPr>
        <p:spPr>
          <a:xfrm>
            <a:off x="3286739" y="2274838"/>
            <a:ext cx="5009941" cy="2308324"/>
          </a:xfrm>
          <a:prstGeom prst="rect">
            <a:avLst/>
          </a:prstGeom>
          <a:solidFill>
            <a:schemeClr val="accent4">
              <a:lumMod val="40000"/>
              <a:lumOff val="60000"/>
            </a:schemeClr>
          </a:solidFill>
        </p:spPr>
        <p:txBody>
          <a:bodyPr wrap="square">
            <a:spAutoFit/>
          </a:bodyPr>
          <a:lstStyle/>
          <a:p>
            <a:pPr lvl="1"/>
            <a:r>
              <a:rPr lang="en-US" sz="2400" dirty="0">
                <a:latin typeface="Consolas" panose="020B0609020204030204" pitchFamily="49" charset="0"/>
              </a:rPr>
              <a:t># pragma </a:t>
            </a:r>
            <a:r>
              <a:rPr lang="en-US" sz="2400" dirty="0" err="1">
                <a:latin typeface="Consolas" panose="020B0609020204030204" pitchFamily="49" charset="0"/>
              </a:rPr>
              <a:t>omp</a:t>
            </a:r>
            <a:r>
              <a:rPr lang="en-US" sz="2400" dirty="0">
                <a:latin typeface="Consolas" panose="020B0609020204030204" pitchFamily="49" charset="0"/>
              </a:rPr>
              <a:t> task </a:t>
            </a:r>
            <a:r>
              <a:rPr lang="en-US" sz="2400" b="1" i="1" dirty="0">
                <a:latin typeface="Consolas" panose="020B0609020204030204" pitchFamily="49" charset="0"/>
                <a:ea typeface="Yu Gothic" panose="020B0400000000000000" pitchFamily="34" charset="-128"/>
              </a:rPr>
              <a:t>clause</a:t>
            </a:r>
            <a:endParaRPr lang="en-US" sz="2400" b="1" i="1" dirty="0">
              <a:latin typeface="Consolas" panose="020B0609020204030204" pitchFamily="49" charset="0"/>
            </a:endParaRPr>
          </a:p>
          <a:p>
            <a:pPr marL="0" indent="0">
              <a:buNone/>
            </a:pPr>
            <a:r>
              <a:rPr lang="en-US" sz="2400" dirty="0">
                <a:latin typeface="Consolas" panose="020B0609020204030204" pitchFamily="49" charset="0"/>
              </a:rPr>
              <a:t>   {</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block of code ...</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p>
        </p:txBody>
      </p:sp>
    </p:spTree>
    <p:extLst>
      <p:ext uri="{BB962C8B-B14F-4D97-AF65-F5344CB8AC3E}">
        <p14:creationId xmlns:p14="http://schemas.microsoft.com/office/powerpoint/2010/main" val="269948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2BD87F-D52D-4C96-B43A-0E0B3BFEA521}"/>
              </a:ext>
            </a:extLst>
          </p:cNvPr>
          <p:cNvSpPr>
            <a:spLocks noGrp="1"/>
          </p:cNvSpPr>
          <p:nvPr>
            <p:ph type="title"/>
          </p:nvPr>
        </p:nvSpPr>
        <p:spPr/>
        <p:txBody>
          <a:bodyPr/>
          <a:lstStyle/>
          <a:p>
            <a:r>
              <a:rPr lang="en-US" dirty="0"/>
              <a:t>Data environment</a:t>
            </a:r>
          </a:p>
        </p:txBody>
      </p:sp>
      <p:sp>
        <p:nvSpPr>
          <p:cNvPr id="3" name="Content Placeholder 2">
            <a:extLst>
              <a:ext uri="{FF2B5EF4-FFF2-40B4-BE49-F238E27FC236}">
                <a16:creationId xmlns:a16="http://schemas.microsoft.com/office/drawing/2014/main" xmlns="" id="{C628EA94-82E0-4930-9F27-D7A7FBAFA050}"/>
              </a:ext>
            </a:extLst>
          </p:cNvPr>
          <p:cNvSpPr>
            <a:spLocks noGrp="1"/>
          </p:cNvSpPr>
          <p:nvPr>
            <p:ph idx="1"/>
          </p:nvPr>
        </p:nvSpPr>
        <p:spPr>
          <a:xfrm>
            <a:off x="312149" y="5143010"/>
            <a:ext cx="11759540" cy="4351338"/>
          </a:xfrm>
        </p:spPr>
        <p:txBody>
          <a:bodyPr/>
          <a:lstStyle/>
          <a:p>
            <a:r>
              <a:rPr lang="en-US" sz="2400" dirty="0"/>
              <a:t>inputs to be used and outputs to be generated</a:t>
            </a:r>
          </a:p>
          <a:p>
            <a:r>
              <a:rPr lang="en-US" sz="2400" dirty="0"/>
              <a:t>The </a:t>
            </a:r>
            <a:r>
              <a:rPr lang="en-US" sz="2400" dirty="0">
                <a:latin typeface="Consolas" panose="020B0609020204030204" pitchFamily="49" charset="0"/>
                <a:ea typeface="Yu Gothic" panose="020B0400000000000000" pitchFamily="34" charset="-128"/>
              </a:rPr>
              <a:t>task</a:t>
            </a:r>
            <a:r>
              <a:rPr lang="en-US" sz="2400" dirty="0"/>
              <a:t> directive takes the following data-sharing attribute clauses that define the data environment of the task.</a:t>
            </a:r>
          </a:p>
          <a:p>
            <a:endParaRPr lang="en-US" dirty="0"/>
          </a:p>
        </p:txBody>
      </p:sp>
      <p:sp>
        <p:nvSpPr>
          <p:cNvPr id="5" name="TextBox 4">
            <a:extLst>
              <a:ext uri="{FF2B5EF4-FFF2-40B4-BE49-F238E27FC236}">
                <a16:creationId xmlns:a16="http://schemas.microsoft.com/office/drawing/2014/main" xmlns="" id="{055ADDF3-FA0C-4B31-8C25-788B16515B14}"/>
              </a:ext>
            </a:extLst>
          </p:cNvPr>
          <p:cNvSpPr txBox="1"/>
          <p:nvPr/>
        </p:nvSpPr>
        <p:spPr>
          <a:xfrm>
            <a:off x="6743133" y="600616"/>
            <a:ext cx="5009941" cy="2308324"/>
          </a:xfrm>
          <a:prstGeom prst="rect">
            <a:avLst/>
          </a:prstGeom>
          <a:solidFill>
            <a:schemeClr val="accent4">
              <a:lumMod val="40000"/>
              <a:lumOff val="60000"/>
            </a:schemeClr>
          </a:solidFill>
        </p:spPr>
        <p:txBody>
          <a:bodyPr wrap="square">
            <a:spAutoFit/>
          </a:bodyPr>
          <a:lstStyle/>
          <a:p>
            <a:pPr lvl="1"/>
            <a:r>
              <a:rPr lang="en-US" sz="2400" dirty="0">
                <a:latin typeface="Consolas" panose="020B0609020204030204" pitchFamily="49" charset="0"/>
              </a:rPr>
              <a:t># pragma </a:t>
            </a:r>
            <a:r>
              <a:rPr lang="en-US" sz="2400" dirty="0" err="1">
                <a:latin typeface="Consolas" panose="020B0609020204030204" pitchFamily="49" charset="0"/>
              </a:rPr>
              <a:t>omp</a:t>
            </a:r>
            <a:r>
              <a:rPr lang="en-US" sz="2400" dirty="0">
                <a:latin typeface="Consolas" panose="020B0609020204030204" pitchFamily="49" charset="0"/>
              </a:rPr>
              <a:t> task </a:t>
            </a:r>
            <a:r>
              <a:rPr lang="en-US" sz="2400" b="1" i="1" dirty="0">
                <a:latin typeface="Consolas" panose="020B0609020204030204" pitchFamily="49" charset="0"/>
                <a:ea typeface="Yu Gothic" panose="020B0400000000000000" pitchFamily="34" charset="-128"/>
              </a:rPr>
              <a:t>clause</a:t>
            </a:r>
            <a:endParaRPr lang="en-US" sz="2400" b="1" i="1" dirty="0">
              <a:latin typeface="Consolas" panose="020B0609020204030204" pitchFamily="49" charset="0"/>
            </a:endParaRPr>
          </a:p>
          <a:p>
            <a:pPr marL="0" indent="0">
              <a:buNone/>
            </a:pPr>
            <a:r>
              <a:rPr lang="en-US" sz="2400" dirty="0">
                <a:latin typeface="Consolas" panose="020B0609020204030204" pitchFamily="49" charset="0"/>
              </a:rPr>
              <a:t>   {</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block of code ...</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p>
        </p:txBody>
      </p:sp>
      <p:sp>
        <p:nvSpPr>
          <p:cNvPr id="7" name="TextBox 6">
            <a:extLst>
              <a:ext uri="{FF2B5EF4-FFF2-40B4-BE49-F238E27FC236}">
                <a16:creationId xmlns:a16="http://schemas.microsoft.com/office/drawing/2014/main" xmlns="" id="{C4944946-6B63-47A9-BC0C-03BA26242CE1}"/>
              </a:ext>
            </a:extLst>
          </p:cNvPr>
          <p:cNvSpPr txBox="1"/>
          <p:nvPr/>
        </p:nvSpPr>
        <p:spPr>
          <a:xfrm>
            <a:off x="359045" y="1828562"/>
            <a:ext cx="5926666" cy="3200876"/>
          </a:xfrm>
          <a:prstGeom prst="rect">
            <a:avLst/>
          </a:prstGeom>
          <a:noFill/>
        </p:spPr>
        <p:txBody>
          <a:bodyPr wrap="square">
            <a:spAutoFit/>
          </a:bodyPr>
          <a:lstStyle/>
          <a:p>
            <a:r>
              <a:rPr lang="en-US" sz="2200" i="1" dirty="0">
                <a:ea typeface="Yu Gothic" panose="020B0400000000000000" pitchFamily="34" charset="-128"/>
              </a:rPr>
              <a:t>clause </a:t>
            </a:r>
            <a:r>
              <a:rPr lang="en-US" sz="2200" dirty="0">
                <a:ea typeface="Yu Gothic" panose="020B0400000000000000" pitchFamily="34" charset="-128"/>
              </a:rPr>
              <a:t>can be:</a:t>
            </a:r>
            <a:endParaRPr lang="en-US" sz="2200" i="1" dirty="0">
              <a:ea typeface="Yu Gothic" panose="020B0400000000000000" pitchFamily="34" charset="-128"/>
            </a:endParaRPr>
          </a:p>
          <a:p>
            <a:pPr marL="742950" lvl="1" indent="-285750">
              <a:buFont typeface="Arial" panose="020B0604020202020204" pitchFamily="34" charset="0"/>
              <a:buChar char="•"/>
            </a:pPr>
            <a:r>
              <a:rPr lang="en-US" b="1" dirty="0">
                <a:ea typeface="Yu Gothic" panose="020B0400000000000000" pitchFamily="34" charset="-128"/>
              </a:rPr>
              <a:t>depend (</a:t>
            </a:r>
            <a:r>
              <a:rPr lang="en-US" b="1" i="1" dirty="0">
                <a:ea typeface="Yu Gothic" panose="020B0400000000000000" pitchFamily="34" charset="-128"/>
              </a:rPr>
              <a:t>list)</a:t>
            </a:r>
          </a:p>
          <a:p>
            <a:pPr marL="742950" lvl="1" indent="-285750">
              <a:buFont typeface="Arial" panose="020B0604020202020204" pitchFamily="34" charset="0"/>
              <a:buChar char="•"/>
            </a:pPr>
            <a:r>
              <a:rPr lang="en-US" b="1" dirty="0">
                <a:ea typeface="Yu Gothic" panose="020B0400000000000000" pitchFamily="34" charset="-128"/>
              </a:rPr>
              <a:t>if (expression)</a:t>
            </a:r>
          </a:p>
          <a:p>
            <a:pPr marL="742950" lvl="1" indent="-285750">
              <a:buFont typeface="Arial" panose="020B0604020202020204" pitchFamily="34" charset="0"/>
              <a:buChar char="•"/>
            </a:pPr>
            <a:r>
              <a:rPr lang="en-US" b="1" dirty="0">
                <a:ea typeface="Yu Gothic" panose="020B0400000000000000" pitchFamily="34" charset="-128"/>
              </a:rPr>
              <a:t>final (expression)</a:t>
            </a:r>
          </a:p>
          <a:p>
            <a:pPr marL="742950" lvl="1" indent="-285750">
              <a:buFont typeface="Arial" panose="020B0604020202020204" pitchFamily="34" charset="0"/>
              <a:buChar char="•"/>
            </a:pPr>
            <a:r>
              <a:rPr lang="en-US" dirty="0">
                <a:ea typeface="Yu Gothic" panose="020B0400000000000000" pitchFamily="34" charset="-128"/>
              </a:rPr>
              <a:t>untied </a:t>
            </a:r>
          </a:p>
          <a:p>
            <a:pPr marL="742950" lvl="1" indent="-285750">
              <a:buFont typeface="Arial" panose="020B0604020202020204" pitchFamily="34" charset="0"/>
              <a:buChar char="•"/>
            </a:pPr>
            <a:r>
              <a:rPr lang="en-US" dirty="0">
                <a:ea typeface="Yu Gothic" panose="020B0400000000000000" pitchFamily="34" charset="-128"/>
              </a:rPr>
              <a:t>mergeable</a:t>
            </a:r>
          </a:p>
          <a:p>
            <a:pPr marL="742950" lvl="1" indent="-285750">
              <a:buFont typeface="Arial" panose="020B0604020202020204" pitchFamily="34" charset="0"/>
              <a:buChar char="•"/>
            </a:pPr>
            <a:r>
              <a:rPr lang="en-US" b="1" dirty="0">
                <a:ea typeface="Yu Gothic" panose="020B0400000000000000" pitchFamily="34" charset="-128"/>
              </a:rPr>
              <a:t>default (shared | </a:t>
            </a:r>
            <a:r>
              <a:rPr lang="en-US" b="1" dirty="0" err="1">
                <a:ea typeface="Yu Gothic" panose="020B0400000000000000" pitchFamily="34" charset="-128"/>
              </a:rPr>
              <a:t>firstprivate</a:t>
            </a:r>
            <a:r>
              <a:rPr lang="en-US" b="1" dirty="0">
                <a:ea typeface="Yu Gothic" panose="020B0400000000000000" pitchFamily="34" charset="-128"/>
              </a:rPr>
              <a:t> | none)</a:t>
            </a:r>
          </a:p>
          <a:p>
            <a:pPr marL="742950" lvl="1" indent="-285750">
              <a:buFont typeface="Arial" panose="020B0604020202020204" pitchFamily="34" charset="0"/>
              <a:buChar char="•"/>
            </a:pPr>
            <a:r>
              <a:rPr lang="en-US" b="1" dirty="0">
                <a:ea typeface="Yu Gothic" panose="020B0400000000000000" pitchFamily="34" charset="-128"/>
              </a:rPr>
              <a:t>private (</a:t>
            </a:r>
            <a:r>
              <a:rPr lang="en-US" b="1" i="1" dirty="0">
                <a:ea typeface="Yu Gothic" panose="020B0400000000000000" pitchFamily="34" charset="-128"/>
              </a:rPr>
              <a:t>list)</a:t>
            </a:r>
            <a:endParaRPr lang="en-US" b="1" dirty="0">
              <a:ea typeface="Yu Gothic" panose="020B0400000000000000" pitchFamily="34" charset="-128"/>
            </a:endParaRPr>
          </a:p>
          <a:p>
            <a:pPr marL="742950" lvl="1" indent="-285750">
              <a:buFont typeface="Arial" panose="020B0604020202020204" pitchFamily="34" charset="0"/>
              <a:buChar char="•"/>
            </a:pPr>
            <a:r>
              <a:rPr lang="en-US" b="1" dirty="0" err="1">
                <a:ea typeface="Yu Gothic" panose="020B0400000000000000" pitchFamily="34" charset="-128"/>
              </a:rPr>
              <a:t>firstprivate</a:t>
            </a:r>
            <a:r>
              <a:rPr lang="en-US" b="1" dirty="0">
                <a:ea typeface="Yu Gothic" panose="020B0400000000000000" pitchFamily="34" charset="-128"/>
              </a:rPr>
              <a:t> (</a:t>
            </a:r>
            <a:r>
              <a:rPr lang="en-US" b="1" i="1" dirty="0">
                <a:ea typeface="Yu Gothic" panose="020B0400000000000000" pitchFamily="34" charset="-128"/>
              </a:rPr>
              <a:t>list)</a:t>
            </a:r>
            <a:endParaRPr lang="en-US" b="1" dirty="0">
              <a:ea typeface="Yu Gothic" panose="020B0400000000000000" pitchFamily="34" charset="-128"/>
            </a:endParaRPr>
          </a:p>
          <a:p>
            <a:pPr marL="742950" lvl="1" indent="-285750">
              <a:buFont typeface="Arial" panose="020B0604020202020204" pitchFamily="34" charset="0"/>
              <a:buChar char="•"/>
            </a:pPr>
            <a:r>
              <a:rPr lang="en-US" b="1" dirty="0">
                <a:ea typeface="Yu Gothic" panose="020B0400000000000000" pitchFamily="34" charset="-128"/>
              </a:rPr>
              <a:t>shared (</a:t>
            </a:r>
            <a:r>
              <a:rPr lang="en-US" b="1" i="1" dirty="0">
                <a:ea typeface="Yu Gothic" panose="020B0400000000000000" pitchFamily="34" charset="-128"/>
              </a:rPr>
              <a:t>list)</a:t>
            </a:r>
            <a:endParaRPr lang="en-US" b="1" dirty="0">
              <a:ea typeface="Yu Gothic" panose="020B0400000000000000" pitchFamily="34" charset="-128"/>
            </a:endParaRPr>
          </a:p>
          <a:p>
            <a:pPr marL="742950" lvl="1" indent="-285750">
              <a:buFont typeface="Arial" panose="020B0604020202020204" pitchFamily="34" charset="0"/>
              <a:buChar char="•"/>
            </a:pPr>
            <a:r>
              <a:rPr lang="en-US" dirty="0">
                <a:ea typeface="Yu Gothic" panose="020B0400000000000000" pitchFamily="34" charset="-128"/>
              </a:rPr>
              <a:t>priority (value)</a:t>
            </a:r>
            <a:endParaRPr lang="en-US" dirty="0"/>
          </a:p>
        </p:txBody>
      </p:sp>
      <p:sp>
        <p:nvSpPr>
          <p:cNvPr id="9" name="TextBox 8">
            <a:extLst>
              <a:ext uri="{FF2B5EF4-FFF2-40B4-BE49-F238E27FC236}">
                <a16:creationId xmlns:a16="http://schemas.microsoft.com/office/drawing/2014/main" xmlns="" id="{8910F1C5-F5B4-44C7-BBDA-C58F4292D3CB}"/>
              </a:ext>
            </a:extLst>
          </p:cNvPr>
          <p:cNvSpPr txBox="1"/>
          <p:nvPr/>
        </p:nvSpPr>
        <p:spPr>
          <a:xfrm>
            <a:off x="0" y="6611779"/>
            <a:ext cx="9774533" cy="246221"/>
          </a:xfrm>
          <a:prstGeom prst="rect">
            <a:avLst/>
          </a:prstGeom>
          <a:noFill/>
        </p:spPr>
        <p:txBody>
          <a:bodyPr wrap="square">
            <a:spAutoFit/>
          </a:bodyPr>
          <a:lstStyle/>
          <a:p>
            <a:r>
              <a:rPr lang="en-US" sz="1000" dirty="0">
                <a:hlinkClick r:id="rId3" invalidUrl="http://icl.cs.utk.edu/classes/cosc462/2017/pdf/W43 - OpenMP Tasking.pdf"/>
              </a:rPr>
              <a:t>http://icl.cs.utk.edu/classes/cosc462/2017/pdf/W43%20-%20OpenMP%20Tasking.pdf</a:t>
            </a:r>
            <a:endParaRPr lang="en-US" sz="1000" dirty="0"/>
          </a:p>
        </p:txBody>
      </p:sp>
      <p:sp>
        <p:nvSpPr>
          <p:cNvPr id="10" name="TextBox 9">
            <a:extLst>
              <a:ext uri="{FF2B5EF4-FFF2-40B4-BE49-F238E27FC236}">
                <a16:creationId xmlns:a16="http://schemas.microsoft.com/office/drawing/2014/main" xmlns="" id="{9D807C29-645E-433F-8289-2C5E5E9DFE26}"/>
              </a:ext>
            </a:extLst>
          </p:cNvPr>
          <p:cNvSpPr txBox="1"/>
          <p:nvPr/>
        </p:nvSpPr>
        <p:spPr>
          <a:xfrm>
            <a:off x="2728412" y="1467398"/>
            <a:ext cx="3071445" cy="646331"/>
          </a:xfrm>
          <a:prstGeom prst="rect">
            <a:avLst/>
          </a:prstGeom>
          <a:solidFill>
            <a:schemeClr val="accent1">
              <a:lumMod val="20000"/>
              <a:lumOff val="80000"/>
            </a:schemeClr>
          </a:solidFill>
        </p:spPr>
        <p:txBody>
          <a:bodyPr wrap="square" rtlCol="0">
            <a:spAutoFit/>
          </a:bodyPr>
          <a:lstStyle/>
          <a:p>
            <a:r>
              <a:rPr lang="en-US" dirty="0"/>
              <a:t>defines storage locations where task dependencies exist</a:t>
            </a:r>
          </a:p>
        </p:txBody>
      </p:sp>
      <p:sp>
        <p:nvSpPr>
          <p:cNvPr id="12" name="TextBox 11">
            <a:extLst>
              <a:ext uri="{FF2B5EF4-FFF2-40B4-BE49-F238E27FC236}">
                <a16:creationId xmlns:a16="http://schemas.microsoft.com/office/drawing/2014/main" xmlns="" id="{65C9A42A-9879-46A0-90D5-731F9FB6971E}"/>
              </a:ext>
            </a:extLst>
          </p:cNvPr>
          <p:cNvSpPr txBox="1"/>
          <p:nvPr/>
        </p:nvSpPr>
        <p:spPr>
          <a:xfrm>
            <a:off x="4264135" y="2227301"/>
            <a:ext cx="2021576" cy="646331"/>
          </a:xfrm>
          <a:prstGeom prst="rect">
            <a:avLst/>
          </a:prstGeom>
          <a:solidFill>
            <a:schemeClr val="accent1">
              <a:lumMod val="20000"/>
              <a:lumOff val="80000"/>
            </a:schemeClr>
          </a:solidFill>
        </p:spPr>
        <p:txBody>
          <a:bodyPr wrap="square" rtlCol="0">
            <a:spAutoFit/>
          </a:bodyPr>
          <a:lstStyle/>
          <a:p>
            <a:r>
              <a:rPr lang="en-US" dirty="0"/>
              <a:t>Generate a task </a:t>
            </a:r>
            <a:r>
              <a:rPr lang="en-US" dirty="0">
                <a:latin typeface="Consolas" panose="020B0609020204030204" pitchFamily="49" charset="0"/>
              </a:rPr>
              <a:t>if</a:t>
            </a:r>
            <a:r>
              <a:rPr lang="en-US" dirty="0"/>
              <a:t> a condition is met</a:t>
            </a:r>
          </a:p>
        </p:txBody>
      </p:sp>
      <p:sp>
        <p:nvSpPr>
          <p:cNvPr id="14" name="TextBox 13">
            <a:extLst>
              <a:ext uri="{FF2B5EF4-FFF2-40B4-BE49-F238E27FC236}">
                <a16:creationId xmlns:a16="http://schemas.microsoft.com/office/drawing/2014/main" xmlns="" id="{8E1EE531-94B8-4A7D-B439-9BAC086298BB}"/>
              </a:ext>
            </a:extLst>
          </p:cNvPr>
          <p:cNvSpPr txBox="1"/>
          <p:nvPr/>
        </p:nvSpPr>
        <p:spPr>
          <a:xfrm>
            <a:off x="4887266" y="3080441"/>
            <a:ext cx="2562513" cy="646331"/>
          </a:xfrm>
          <a:prstGeom prst="rect">
            <a:avLst/>
          </a:prstGeom>
          <a:solidFill>
            <a:schemeClr val="accent1">
              <a:lumMod val="20000"/>
              <a:lumOff val="80000"/>
            </a:schemeClr>
          </a:solidFill>
        </p:spPr>
        <p:txBody>
          <a:bodyPr wrap="square" rtlCol="0">
            <a:spAutoFit/>
          </a:bodyPr>
          <a:lstStyle/>
          <a:p>
            <a:r>
              <a:rPr lang="en-US" dirty="0"/>
              <a:t>Stop generating new tasks if a condition is met</a:t>
            </a:r>
          </a:p>
        </p:txBody>
      </p:sp>
      <p:sp>
        <p:nvSpPr>
          <p:cNvPr id="16" name="TextBox 15">
            <a:extLst>
              <a:ext uri="{FF2B5EF4-FFF2-40B4-BE49-F238E27FC236}">
                <a16:creationId xmlns:a16="http://schemas.microsoft.com/office/drawing/2014/main" xmlns="" id="{CC4B2F9B-95B1-437D-A229-B6385735C3DA}"/>
              </a:ext>
            </a:extLst>
          </p:cNvPr>
          <p:cNvSpPr txBox="1"/>
          <p:nvPr/>
        </p:nvSpPr>
        <p:spPr>
          <a:xfrm>
            <a:off x="5546369" y="3975431"/>
            <a:ext cx="3303486" cy="646331"/>
          </a:xfrm>
          <a:prstGeom prst="rect">
            <a:avLst/>
          </a:prstGeom>
          <a:solidFill>
            <a:schemeClr val="accent1">
              <a:lumMod val="20000"/>
              <a:lumOff val="80000"/>
            </a:schemeClr>
          </a:solidFill>
        </p:spPr>
        <p:txBody>
          <a:bodyPr wrap="square" rtlCol="0">
            <a:spAutoFit/>
          </a:bodyPr>
          <a:lstStyle/>
          <a:p>
            <a:r>
              <a:rPr lang="en-US" dirty="0"/>
              <a:t>Memory storage requirements on input output variables</a:t>
            </a:r>
          </a:p>
        </p:txBody>
      </p:sp>
      <p:cxnSp>
        <p:nvCxnSpPr>
          <p:cNvPr id="18" name="Straight Arrow Connector 17">
            <a:extLst>
              <a:ext uri="{FF2B5EF4-FFF2-40B4-BE49-F238E27FC236}">
                <a16:creationId xmlns:a16="http://schemas.microsoft.com/office/drawing/2014/main" xmlns="" id="{DDF8212A-11F3-4191-84E7-47F384527255}"/>
              </a:ext>
            </a:extLst>
          </p:cNvPr>
          <p:cNvCxnSpPr>
            <a:cxnSpLocks/>
          </p:cNvCxnSpPr>
          <p:nvPr/>
        </p:nvCxnSpPr>
        <p:spPr>
          <a:xfrm flipH="1">
            <a:off x="2404750" y="2113729"/>
            <a:ext cx="323662" cy="2150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xmlns="" id="{E837500F-62C8-48D3-8DF6-A0AA841AC9D9}"/>
              </a:ext>
            </a:extLst>
          </p:cNvPr>
          <p:cNvCxnSpPr>
            <a:cxnSpLocks/>
          </p:cNvCxnSpPr>
          <p:nvPr/>
        </p:nvCxnSpPr>
        <p:spPr>
          <a:xfrm flipH="1">
            <a:off x="2566581" y="2550466"/>
            <a:ext cx="1697553" cy="1204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xmlns="" id="{F3481570-CF28-48FA-A37B-FF7301B51A03}"/>
              </a:ext>
            </a:extLst>
          </p:cNvPr>
          <p:cNvCxnSpPr>
            <a:cxnSpLocks/>
            <a:stCxn id="14" idx="1"/>
          </p:cNvCxnSpPr>
          <p:nvPr/>
        </p:nvCxnSpPr>
        <p:spPr>
          <a:xfrm flipH="1" flipV="1">
            <a:off x="2838044" y="2914807"/>
            <a:ext cx="2049222" cy="488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xmlns="" id="{166B959A-3A7B-4599-A457-7A7BC6E8CC59}"/>
              </a:ext>
            </a:extLst>
          </p:cNvPr>
          <p:cNvCxnSpPr>
            <a:cxnSpLocks/>
          </p:cNvCxnSpPr>
          <p:nvPr/>
        </p:nvCxnSpPr>
        <p:spPr>
          <a:xfrm flipH="1" flipV="1">
            <a:off x="4887266" y="4091113"/>
            <a:ext cx="659104" cy="2380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Right Brace 28">
            <a:extLst>
              <a:ext uri="{FF2B5EF4-FFF2-40B4-BE49-F238E27FC236}">
                <a16:creationId xmlns:a16="http://schemas.microsoft.com/office/drawing/2014/main" xmlns="" id="{B52FB727-2B3C-40D2-B877-0DB28589F1AE}"/>
              </a:ext>
            </a:extLst>
          </p:cNvPr>
          <p:cNvSpPr/>
          <p:nvPr/>
        </p:nvSpPr>
        <p:spPr>
          <a:xfrm>
            <a:off x="4600575" y="3541481"/>
            <a:ext cx="253855" cy="108028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44736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30673</TotalTime>
  <Words>2345</Words>
  <Application>Microsoft Macintosh PowerPoint</Application>
  <PresentationFormat>Widescreen</PresentationFormat>
  <Paragraphs>438</Paragraphs>
  <Slides>25</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Calibri</vt:lpstr>
      <vt:lpstr>Calibri Light</vt:lpstr>
      <vt:lpstr>Cambria Math</vt:lpstr>
      <vt:lpstr>Consolas</vt:lpstr>
      <vt:lpstr>Source Sans Pro</vt:lpstr>
      <vt:lpstr>Times New Roman</vt:lpstr>
      <vt:lpstr>Wingdings</vt:lpstr>
      <vt:lpstr>Yu Gothic</vt:lpstr>
      <vt:lpstr>Arial</vt:lpstr>
      <vt:lpstr>Office Theme</vt:lpstr>
      <vt:lpstr>Blue Waters Petascale Semester Curriculum v1.0 Unit 4: OpenMP Lesson 12: OpenMP Tasks Developed by Cameron Foss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Outline</vt:lpstr>
      <vt:lpstr>OpenMP Tasking Model </vt:lpstr>
      <vt:lpstr>A more detailed example…</vt:lpstr>
      <vt:lpstr>Why use tasking…?</vt:lpstr>
      <vt:lpstr>Task Execution</vt:lpstr>
      <vt:lpstr>Task Types</vt:lpstr>
      <vt:lpstr>Data environment</vt:lpstr>
      <vt:lpstr>Tasking Explained…</vt:lpstr>
      <vt:lpstr>A race car OR A car race…(1)</vt:lpstr>
      <vt:lpstr>A race car OR A car race…(2)</vt:lpstr>
      <vt:lpstr>A race car OR A car race…(3)</vt:lpstr>
      <vt:lpstr>A race car OR A car race…(4)</vt:lpstr>
      <vt:lpstr>A race car OR A car race…(5)</vt:lpstr>
      <vt:lpstr>A race car OR A car race…(6)</vt:lpstr>
      <vt:lpstr>A race car OR A car race…(7)</vt:lpstr>
      <vt:lpstr>A race car OR A car race…(8)</vt:lpstr>
      <vt:lpstr>A race car OR A car race…(9)</vt:lpstr>
      <vt:lpstr>Recap so far…</vt:lpstr>
      <vt:lpstr>Recursion</vt:lpstr>
      <vt:lpstr>Recursion – Compute Pi</vt:lpstr>
      <vt:lpstr>Recursion – Compute Pi</vt:lpstr>
      <vt:lpstr>Assignment: Compute pi with OpenMP tasks</vt:lpstr>
      <vt:lpstr>References and Additional resources: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 Tasks</dc:title>
  <dc:creator>Cameron Foss</dc:creator>
  <cp:lastModifiedBy>Aaron Weeden</cp:lastModifiedBy>
  <cp:revision>165</cp:revision>
  <dcterms:created xsi:type="dcterms:W3CDTF">2020-06-10T18:14:42Z</dcterms:created>
  <dcterms:modified xsi:type="dcterms:W3CDTF">2020-09-12T16:13:37Z</dcterms:modified>
</cp:coreProperties>
</file>