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0"/>
  </p:notesMasterIdLst>
  <p:sldIdLst>
    <p:sldId id="283" r:id="rId2"/>
    <p:sldId id="284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 showComments="0">
  <p:normalViewPr>
    <p:restoredLeft sz="15608"/>
    <p:restoredTop sz="94718"/>
  </p:normalViewPr>
  <p:slideViewPr>
    <p:cSldViewPr snapToGrid="0">
      <p:cViewPr varScale="1">
        <p:scale>
          <a:sx n="118" d="100"/>
          <a:sy n="118" d="100"/>
        </p:scale>
        <p:origin x="944" y="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9365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8a212eb8af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8a212eb8af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8a212eb8af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8a212eb8af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a212eb8af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8a212eb8af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8a212eb8af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8a212eb8af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8a212eb8af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8a212eb8af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8a212eb8af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8a212eb8af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8a212eb8af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8a212eb8af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8a212eb8af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8a212eb8af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8a64dfd4cc_2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8a64dfd4cc_2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8a212eb8af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8a212eb8af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87930e943846e5e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87930e943846e5e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8a64dfd4c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8a64dfd4c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′′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8a64dfd4cc_3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8a64dfd4cc_3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8a64dfd4cc_3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8a64dfd4cc_3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8a212eb8af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8a212eb8af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8a212eb8af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8a212eb8af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8a64dfd4c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8a64dfd4c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8a64dfd4cc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8a64dfd4cc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8a64dfd4cc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8a64dfd4cc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a212eb8a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a212eb8a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87930e943846e5e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87930e943846e5e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87930e943846e5e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87930e943846e5e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87930e943846e5e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87930e943846e5e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a212eb8af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8a212eb8af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8a212eb8af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8a212eb8af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8a212eb8af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8a212eb8af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hodor.org/petascale/materials/semester-curriculum" TargetMode="External"/><Relationship Id="rId4" Type="http://schemas.openxmlformats.org/officeDocument/2006/relationships/hyperlink" Target="https://github.com/shodor-education/petascale-semester-curriculum" TargetMode="External"/><Relationship Id="rId5" Type="http://schemas.openxmlformats.org/officeDocument/2006/relationships/hyperlink" Target="mailto:petascale@shodor.org" TargetMode="External"/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creativecommons.org/licenses/by-nc/4.0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shodor.org/media/content/petascale/materials/UPModules/sipeMultithreadingMultiprocessModule2/sipe_05_sharedmem_20110308.ppt" TargetMode="External"/><Relationship Id="rId4" Type="http://schemas.openxmlformats.org/officeDocument/2006/relationships/hyperlink" Target="http://shodor.org/media/content/petascale/materials/UPModules/openMP/openMP_Module_pdf.pdf" TargetMode="External"/><Relationship Id="rId5" Type="http://schemas.openxmlformats.org/officeDocument/2006/relationships/hyperlink" Target="http://www.shodor.org/petascale/materials/UPModules/AreaUnderCurve/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openmp.org/" TargetMode="External"/><Relationship Id="rId4" Type="http://schemas.openxmlformats.org/officeDocument/2006/relationships/hyperlink" Target="http://en.wikipedia.org/wiki/OpenMP" TargetMode="External"/><Relationship Id="rId5" Type="http://schemas.openxmlformats.org/officeDocument/2006/relationships/hyperlink" Target="https://computing.llnl.gov/tutorials/openMP/" TargetMode="External"/><Relationship Id="rId6" Type="http://schemas.openxmlformats.org/officeDocument/2006/relationships/hyperlink" Target="http://www.openmp.org/mpdocuments/OpenMP3.0-SummarySpec.pdf" TargetMode="External"/><Relationship Id="rId7" Type="http://schemas.openxmlformats.org/officeDocument/2006/relationships/hyperlink" Target="http://www.openmp.org/mpdocuments/OpenMP3.0-FortranCard.pdf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www.shodor.org/petascale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059" y="0"/>
            <a:ext cx="8011886" cy="5143500"/>
          </a:xfrm>
        </p:spPr>
        <p:txBody>
          <a:bodyPr anchor="ctr">
            <a:noAutofit/>
          </a:bodyPr>
          <a:lstStyle/>
          <a:p>
            <a:pPr algn="l" fontAlgn="ctr">
              <a:lnSpc>
                <a:spcPct val="150000"/>
              </a:lnSpc>
            </a:pPr>
            <a:r>
              <a:rPr lang="en-US" sz="2700" b="1" dirty="0">
                <a:latin typeface="Times New Roman" charset="0"/>
                <a:ea typeface="Times New Roman" charset="0"/>
                <a:cs typeface="Times New Roman" charset="0"/>
              </a:rPr>
              <a:t>Blue Waters Petascale Semester Curriculum v1.0</a:t>
            </a:r>
            <a:r>
              <a:rPr lang="en-US" sz="27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7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700" b="1" dirty="0">
                <a:latin typeface="Times New Roman" charset="0"/>
                <a:ea typeface="Times New Roman" charset="0"/>
                <a:cs typeface="Times New Roman" charset="0"/>
              </a:rPr>
              <a:t>Unit 4: </a:t>
            </a:r>
            <a:r>
              <a:rPr lang="en-US" sz="2700" b="1" dirty="0" err="1">
                <a:latin typeface="Times New Roman" charset="0"/>
                <a:ea typeface="Times New Roman" charset="0"/>
                <a:cs typeface="Times New Roman" charset="0"/>
              </a:rPr>
              <a:t>OpenMP</a:t>
            </a:r>
            <a:r>
              <a:rPr lang="en-US" sz="27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7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700" b="1" dirty="0">
                <a:latin typeface="Times New Roman" charset="0"/>
                <a:ea typeface="Times New Roman" charset="0"/>
                <a:cs typeface="Times New Roman" charset="0"/>
              </a:rPr>
              <a:t>Lesson 7: </a:t>
            </a:r>
            <a:r>
              <a:rPr lang="en-US" sz="2700" b="1" dirty="0" err="1">
                <a:latin typeface="Times New Roman" charset="0"/>
                <a:ea typeface="Times New Roman" charset="0"/>
                <a:cs typeface="Times New Roman" charset="0"/>
              </a:rPr>
              <a:t>OpenMP</a:t>
            </a:r>
            <a:r>
              <a:rPr lang="en-US" sz="2700" b="1" dirty="0">
                <a:latin typeface="Times New Roman" charset="0"/>
                <a:ea typeface="Times New Roman" charset="0"/>
                <a:cs typeface="Times New Roman" charset="0"/>
              </a:rPr>
              <a:t> Applications &amp; Practice</a:t>
            </a:r>
            <a:br>
              <a:rPr lang="en-US" sz="2700" b="1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700" i="1" dirty="0">
                <a:latin typeface="Times New Roman" charset="0"/>
                <a:ea typeface="Times New Roman" charset="0"/>
                <a:cs typeface="Times New Roman" charset="0"/>
              </a:rPr>
              <a:t>Developed by Widodo </a:t>
            </a:r>
            <a:r>
              <a:rPr lang="en-US" sz="2700" i="1" dirty="0" err="1">
                <a:latin typeface="Times New Roman" charset="0"/>
                <a:ea typeface="Times New Roman" charset="0"/>
                <a:cs typeface="Times New Roman" charset="0"/>
              </a:rPr>
              <a:t>Samyono</a:t>
            </a:r>
            <a:r>
              <a:rPr lang="en-US" sz="2700" i="1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700" i="1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700" i="1" dirty="0">
                <a:latin typeface="Times New Roman" charset="0"/>
                <a:ea typeface="Times New Roman" charset="0"/>
                <a:cs typeface="Times New Roman" charset="0"/>
              </a:rPr>
              <a:t>for the Shodor Education Foundation, Inc.</a:t>
            </a:r>
            <a:endParaRPr lang="en-US" sz="2700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1982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lang="en">
                <a:solidFill>
                  <a:srgbClr val="4A86E8"/>
                </a:solidFill>
              </a:rPr>
              <a:t>parallel for</a:t>
            </a:r>
            <a:r>
              <a:rPr lang="en"/>
              <a:t> Directive (C)</a:t>
            </a:r>
            <a:endParaRPr/>
          </a:p>
        </p:txBody>
      </p:sp>
      <p:sp>
        <p:nvSpPr>
          <p:cNvPr id="117" name="Google Shape;117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</a:t>
            </a:r>
            <a:r>
              <a:rPr lang="en">
                <a:solidFill>
                  <a:srgbClr val="4A86E8"/>
                </a:solidFill>
              </a:rPr>
              <a:t>parallel for</a:t>
            </a:r>
            <a:r>
              <a:rPr lang="en"/>
              <a:t> directive tells the compiler that the for loop immediately after the directive should be executed in parallel; for example: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4A86E8"/>
                </a:solidFill>
              </a:rPr>
              <a:t># pragma omp parallel for</a:t>
            </a:r>
            <a:endParaRPr>
              <a:solidFill>
                <a:srgbClr val="4A86E8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for (index = 0; index &lt; length; index++) {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array[index] = index * index;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}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iterations of the loop will be computed in parallel (note that they are independent of one another).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Chunks</a:t>
            </a:r>
            <a:endParaRPr/>
          </a:p>
        </p:txBody>
      </p:sp>
      <p:sp>
        <p:nvSpPr>
          <p:cNvPr id="123" name="Google Shape;123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By default, OpenMP splits the iterations of a loop into chunks of equal (or roughly equal) size, assigns each chunk to a thread, and lets each thread loop through its subset of the iterations.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So, for example, if you have 4 threads and 12 iterations, then each thread gets three iterations: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Thread 0: iterations 0, 1, 2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Thread 1: iterations 3, 4, 5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Thread 2: iterations 6, 7, 8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Thread 3: iterations 9, 10, 11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Notice that each thread performs its own chunk in deterministic order, but that the overall order is nondeterministic.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Private and Shared Data</a:t>
            </a:r>
            <a:endParaRPr/>
          </a:p>
        </p:txBody>
      </p:sp>
      <p:sp>
        <p:nvSpPr>
          <p:cNvPr id="129" name="Google Shape;129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/>
              <a:t>Private data</a:t>
            </a:r>
            <a:r>
              <a:rPr lang="en"/>
              <a:t> are data that are owned by, and only visible to, a single individual thread.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/>
              <a:t>Shared data</a:t>
            </a:r>
            <a:r>
              <a:rPr lang="en"/>
              <a:t> are data that are owned by and visible to all threads.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(Note: In distributed parallelism, all data are private, as we’ll see next time.)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 Private Variable (C)</a:t>
            </a:r>
            <a:endParaRPr sz="2400"/>
          </a:p>
        </p:txBody>
      </p:sp>
      <p:sp>
        <p:nvSpPr>
          <p:cNvPr id="135" name="Google Shape;135;p24"/>
          <p:cNvSpPr txBox="1">
            <a:spLocks noGrp="1"/>
          </p:cNvSpPr>
          <p:nvPr>
            <p:ph type="body" idx="1"/>
          </p:nvPr>
        </p:nvSpPr>
        <p:spPr>
          <a:xfrm>
            <a:off x="311700" y="9238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Consider this loop: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4A86E8"/>
                </a:solidFill>
              </a:rPr>
              <a:t>#pragma omp parallel for …</a:t>
            </a:r>
            <a:endParaRPr>
              <a:solidFill>
                <a:srgbClr val="4A86E8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for (</a:t>
            </a:r>
            <a:r>
              <a:rPr lang="en">
                <a:solidFill>
                  <a:srgbClr val="FF0000"/>
                </a:solidFill>
              </a:rPr>
              <a:t>iteration</a:t>
            </a:r>
            <a:r>
              <a:rPr lang="en"/>
              <a:t> = 0;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0000"/>
                </a:solidFill>
              </a:rPr>
              <a:t>          iteration</a:t>
            </a:r>
            <a:r>
              <a:rPr lang="en"/>
              <a:t> &lt; number_of_threads; </a:t>
            </a:r>
            <a:r>
              <a:rPr lang="en">
                <a:solidFill>
                  <a:srgbClr val="FF0000"/>
                </a:solidFill>
              </a:rPr>
              <a:t>iteration</a:t>
            </a:r>
            <a:r>
              <a:rPr lang="en"/>
              <a:t>++) {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this_thread = </a:t>
            </a:r>
            <a:r>
              <a:rPr lang="en">
                <a:solidFill>
                  <a:srgbClr val="4A86E8"/>
                </a:solidFill>
              </a:rPr>
              <a:t>omp_get_thread_num()</a:t>
            </a:r>
            <a:r>
              <a:rPr lang="en"/>
              <a:t>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printf("Iteration %d, thread %d: Hello, world!\n",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0000"/>
                </a:solidFill>
              </a:rPr>
              <a:t>             iteration</a:t>
            </a:r>
            <a:r>
              <a:rPr lang="en"/>
              <a:t>, this_thread);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}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Notice that, if the iterations of the loop are executed concurrently, then the loop index variable named </a:t>
            </a:r>
            <a:r>
              <a:rPr lang="en">
                <a:solidFill>
                  <a:srgbClr val="FF0000"/>
                </a:solidFill>
              </a:rPr>
              <a:t>iteration</a:t>
            </a:r>
            <a:r>
              <a:rPr lang="en"/>
              <a:t> will be wrong for </a:t>
            </a:r>
            <a:r>
              <a:rPr lang="en">
                <a:solidFill>
                  <a:srgbClr val="FF0000"/>
                </a:solidFill>
              </a:rPr>
              <a:t>all</a:t>
            </a:r>
            <a:r>
              <a:rPr lang="en"/>
              <a:t> but one of the threads.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Each thread should get its own copy of the variable named </a:t>
            </a:r>
            <a:r>
              <a:rPr lang="en">
                <a:solidFill>
                  <a:srgbClr val="FF0000"/>
                </a:solidFill>
              </a:rPr>
              <a:t>iteration</a:t>
            </a:r>
            <a:r>
              <a:rPr lang="en"/>
              <a:t>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Another Private Variable (C) </a:t>
            </a:r>
            <a:endParaRPr/>
          </a:p>
        </p:txBody>
      </p:sp>
      <p:sp>
        <p:nvSpPr>
          <p:cNvPr id="141" name="Google Shape;141;p25"/>
          <p:cNvSpPr txBox="1">
            <a:spLocks noGrp="1"/>
          </p:cNvSpPr>
          <p:nvPr>
            <p:ph type="body" idx="1"/>
          </p:nvPr>
        </p:nvSpPr>
        <p:spPr>
          <a:xfrm>
            <a:off x="311700" y="657175"/>
            <a:ext cx="8520600" cy="39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4A86E8"/>
                </a:solidFill>
              </a:rPr>
              <a:t>#pragma omp parallel for …</a:t>
            </a:r>
            <a:endParaRPr>
              <a:solidFill>
                <a:srgbClr val="4A86E8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for (iteration = 0;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  iteration &lt; number_of_threads; iteration++) {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0000"/>
                </a:solidFill>
              </a:rPr>
              <a:t>       this_thread</a:t>
            </a:r>
            <a:r>
              <a:rPr lang="en"/>
              <a:t> = </a:t>
            </a:r>
            <a:r>
              <a:rPr lang="en">
                <a:solidFill>
                  <a:srgbClr val="4A86E8"/>
                </a:solidFill>
              </a:rPr>
              <a:t>omp_get_thread_num()</a:t>
            </a:r>
            <a:r>
              <a:rPr lang="en"/>
              <a:t>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printf("Iteration %d, thread %d: Hello, world!\n",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     iteration, </a:t>
            </a:r>
            <a:r>
              <a:rPr lang="en">
                <a:solidFill>
                  <a:srgbClr val="FF0000"/>
                </a:solidFill>
              </a:rPr>
              <a:t>this_thread</a:t>
            </a:r>
            <a:r>
              <a:rPr lang="en"/>
              <a:t>);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}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Notice that, if the iterations of the loop are executed concurrently, then </a:t>
            </a:r>
            <a:r>
              <a:rPr lang="en">
                <a:solidFill>
                  <a:srgbClr val="FF0000"/>
                </a:solidFill>
              </a:rPr>
              <a:t>this_thread</a:t>
            </a:r>
            <a:r>
              <a:rPr lang="en"/>
              <a:t> will be wrong for </a:t>
            </a:r>
            <a:r>
              <a:rPr lang="en">
                <a:solidFill>
                  <a:srgbClr val="FF0000"/>
                </a:solidFill>
              </a:rPr>
              <a:t>all</a:t>
            </a:r>
            <a:r>
              <a:rPr lang="en"/>
              <a:t> but one of the threads.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Each thread should get its own copy of the variable named </a:t>
            </a:r>
            <a:r>
              <a:rPr lang="en">
                <a:solidFill>
                  <a:srgbClr val="FF0000"/>
                </a:solidFill>
              </a:rPr>
              <a:t>this_thread</a:t>
            </a:r>
            <a:r>
              <a:rPr lang="en"/>
              <a:t>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 </a:t>
            </a:r>
            <a:r>
              <a:rPr lang="en">
                <a:solidFill>
                  <a:srgbClr val="FF0000"/>
                </a:solidFill>
              </a:rPr>
              <a:t>race condition</a:t>
            </a:r>
            <a:r>
              <a:rPr lang="en"/>
              <a:t> is a situation in which multiple processes can change the value of a variable at the same time.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Shared Variable (C)</a:t>
            </a:r>
            <a:endParaRPr/>
          </a:p>
        </p:txBody>
      </p:sp>
      <p:sp>
        <p:nvSpPr>
          <p:cNvPr id="147" name="Google Shape;147;p26"/>
          <p:cNvSpPr txBox="1">
            <a:spLocks noGrp="1"/>
          </p:cNvSpPr>
          <p:nvPr>
            <p:ph type="body" idx="1"/>
          </p:nvPr>
        </p:nvSpPr>
        <p:spPr>
          <a:xfrm>
            <a:off x="311700" y="8857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4A86E8"/>
                </a:solidFill>
              </a:rPr>
              <a:t>#pragma omp parallel for …</a:t>
            </a:r>
            <a:endParaRPr>
              <a:solidFill>
                <a:srgbClr val="4A86E8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for (iteration = 0;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  iteration &lt; </a:t>
            </a:r>
            <a:r>
              <a:rPr lang="en">
                <a:solidFill>
                  <a:srgbClr val="FF0000"/>
                </a:solidFill>
              </a:rPr>
              <a:t>number_of_threads</a:t>
            </a:r>
            <a:r>
              <a:rPr lang="en"/>
              <a:t>; iteration++) {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this_thread = </a:t>
            </a:r>
            <a:r>
              <a:rPr lang="en">
                <a:solidFill>
                  <a:srgbClr val="4A86E8"/>
                </a:solidFill>
              </a:rPr>
              <a:t>omp_get_thread_num()</a:t>
            </a:r>
            <a:r>
              <a:rPr lang="en"/>
              <a:t>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printf("Iteration %d, thread %d: Hello, world!\n",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4A86E8"/>
                </a:solidFill>
              </a:rPr>
              <a:t>             iteration, thread</a:t>
            </a:r>
            <a:r>
              <a:rPr lang="en"/>
              <a:t>);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}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Notice that, regardless of whether the iterations of the loop are executed serially or in parallel, </a:t>
            </a:r>
            <a:r>
              <a:rPr lang="en">
                <a:solidFill>
                  <a:srgbClr val="FF0000"/>
                </a:solidFill>
              </a:rPr>
              <a:t>number_of_threads</a:t>
            </a:r>
            <a:r>
              <a:rPr lang="en"/>
              <a:t> will be correct for all of the threads.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All threads should share a single instance of </a:t>
            </a:r>
            <a:r>
              <a:rPr lang="en">
                <a:solidFill>
                  <a:srgbClr val="FF0000"/>
                </a:solidFill>
              </a:rPr>
              <a:t>number_of_threads</a:t>
            </a:r>
            <a:r>
              <a:rPr lang="en"/>
              <a:t>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>
            <a:spLocks noGrp="1"/>
          </p:cNvSpPr>
          <p:nvPr>
            <p:ph type="title"/>
          </p:nvPr>
        </p:nvSpPr>
        <p:spPr>
          <a:xfrm>
            <a:off x="311700" y="1194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Creating a simple parallel code in OpenMP</a:t>
            </a:r>
            <a:endParaRPr sz="2100"/>
          </a:p>
        </p:txBody>
      </p:sp>
      <p:sp>
        <p:nvSpPr>
          <p:cNvPr id="153" name="Google Shape;153;p27"/>
          <p:cNvSpPr txBox="1">
            <a:spLocks noGrp="1"/>
          </p:cNvSpPr>
          <p:nvPr>
            <p:ph type="body" idx="1"/>
          </p:nvPr>
        </p:nvSpPr>
        <p:spPr>
          <a:xfrm>
            <a:off x="311700" y="6921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n" sz="1400"/>
              <a:t>Create a bare bone code as in C with </a:t>
            </a:r>
            <a:r>
              <a:rPr lang="en" sz="1400">
                <a:solidFill>
                  <a:srgbClr val="FF0000"/>
                </a:solidFill>
              </a:rPr>
              <a:t>#include&lt;omp.h&gt;</a:t>
            </a:r>
            <a:r>
              <a:rPr lang="en" sz="1400"/>
              <a:t> ←- function call OpenMP Library routines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n" sz="1400"/>
              <a:t>Create multiple threads. </a:t>
            </a:r>
            <a:r>
              <a:rPr lang="en" sz="1400">
                <a:solidFill>
                  <a:srgbClr val="FF0000"/>
                </a:solidFill>
              </a:rPr>
              <a:t>#pragma omp parallel</a:t>
            </a:r>
            <a:r>
              <a:rPr lang="en" sz="1400"/>
              <a:t> ←- parallel compiler directive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n" sz="1400"/>
              <a:t>Specify the number of threads (n) can be created to run the program. </a:t>
            </a:r>
            <a:r>
              <a:rPr lang="en" sz="1400">
                <a:solidFill>
                  <a:srgbClr val="FF0000"/>
                </a:solidFill>
              </a:rPr>
              <a:t>omp_set_num_threads(n)</a:t>
            </a:r>
            <a:r>
              <a:rPr lang="en" sz="1400"/>
              <a:t> ←- OpenMP function call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n" sz="1400"/>
              <a:t>Create private and shared variables to avoid the race condition. </a:t>
            </a:r>
            <a:r>
              <a:rPr lang="en" sz="1400">
                <a:solidFill>
                  <a:srgbClr val="FF0000"/>
                </a:solidFill>
              </a:rPr>
              <a:t>#pragma omp parallel private(var1, var2, ….) shared(var1, var2, ….) </a:t>
            </a:r>
            <a:r>
              <a:rPr lang="en" sz="1400"/>
              <a:t>←- OpenMP environment private variables 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n" sz="1400"/>
              <a:t>Get individual thread numbers inside the parallel section. </a:t>
            </a:r>
            <a:r>
              <a:rPr lang="en" sz="1400">
                <a:solidFill>
                  <a:srgbClr val="FF0000"/>
                </a:solidFill>
              </a:rPr>
              <a:t>omp_get_thread_num()</a:t>
            </a:r>
            <a:r>
              <a:rPr lang="en" sz="1400"/>
              <a:t> 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n" sz="1400"/>
              <a:t>Get the total number of threads OpenMP created in the run. </a:t>
            </a:r>
            <a:r>
              <a:rPr lang="en" sz="1400">
                <a:solidFill>
                  <a:srgbClr val="FF0000"/>
                </a:solidFill>
              </a:rPr>
              <a:t>int omp_get_num_threads(int num)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n" sz="1400"/>
              <a:t>mmm</a:t>
            </a: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We can see that all the main components of OpenMP included. We may apply all these components in the next slide.  </a:t>
            </a:r>
            <a:endParaRPr sz="1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>
            <a:spLocks noGrp="1"/>
          </p:cNvSpPr>
          <p:nvPr>
            <p:ph type="title"/>
          </p:nvPr>
        </p:nvSpPr>
        <p:spPr>
          <a:xfrm>
            <a:off x="311700" y="2908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A First OpenMP Program hello_world.c </a:t>
            </a:r>
            <a:endParaRPr/>
          </a:p>
        </p:txBody>
      </p:sp>
      <p:sp>
        <p:nvSpPr>
          <p:cNvPr id="159" name="Google Shape;159;p28"/>
          <p:cNvSpPr txBox="1">
            <a:spLocks noGrp="1"/>
          </p:cNvSpPr>
          <p:nvPr>
            <p:ph type="body" idx="1"/>
          </p:nvPr>
        </p:nvSpPr>
        <p:spPr>
          <a:xfrm>
            <a:off x="311700" y="787350"/>
            <a:ext cx="8603700" cy="36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#include &lt;stdio.h&gt; 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0000"/>
                </a:solidFill>
              </a:rPr>
              <a:t>#include &lt;omp.h&gt; </a:t>
            </a:r>
            <a:r>
              <a:rPr lang="en" sz="1500">
                <a:solidFill>
                  <a:srgbClr val="4A86E8"/>
                </a:solidFill>
              </a:rPr>
              <a:t> /* Including OpenMp Library routines */</a:t>
            </a:r>
            <a:endParaRPr sz="23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int main ()</a:t>
            </a:r>
            <a:endParaRPr sz="15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{</a:t>
            </a:r>
            <a:endParaRPr sz="15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   int number_of_threads, this_thread, iteration;</a:t>
            </a:r>
            <a:endParaRPr sz="15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   int </a:t>
            </a:r>
            <a:r>
              <a:rPr lang="en" sz="1500">
                <a:solidFill>
                  <a:srgbClr val="4A86E8"/>
                </a:solidFill>
              </a:rPr>
              <a:t>omp_get_max_threads(), omp_get_thread_num();</a:t>
            </a:r>
            <a:endParaRPr sz="1500">
              <a:solidFill>
                <a:srgbClr val="4A86E8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   number_of_threads = </a:t>
            </a:r>
            <a:r>
              <a:rPr lang="en" sz="1500">
                <a:solidFill>
                  <a:srgbClr val="4A86E8"/>
                </a:solidFill>
              </a:rPr>
              <a:t>omp_get_max_threads();</a:t>
            </a:r>
            <a:endParaRPr sz="1500">
              <a:solidFill>
                <a:srgbClr val="4A86E8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   fprintf(stderr, "%2d threads\n", number_of_threads);</a:t>
            </a:r>
            <a:endParaRPr sz="15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4A86E8"/>
                </a:solidFill>
              </a:rPr>
              <a:t># pragma omp parallel for default(private) shared(number_of_threads)</a:t>
            </a:r>
            <a:endParaRPr sz="1500">
              <a:solidFill>
                <a:srgbClr val="4A86E8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   for (iteration = 0; </a:t>
            </a:r>
            <a:endParaRPr sz="15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         iteration &lt; number_of_threads; iteration++) {</a:t>
            </a:r>
            <a:endParaRPr sz="15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      this_thread = </a:t>
            </a:r>
            <a:r>
              <a:rPr lang="en" sz="1500">
                <a:solidFill>
                  <a:srgbClr val="4A86E8"/>
                </a:solidFill>
              </a:rPr>
              <a:t>omp_get_thread_num()</a:t>
            </a:r>
            <a:r>
              <a:rPr lang="en" sz="1500"/>
              <a:t>;</a:t>
            </a:r>
            <a:endParaRPr sz="15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      fprintf(stderr, "Iteration %2d, thread %2d: Hello, world!\n", </a:t>
            </a:r>
            <a:endParaRPr sz="15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             iteration, this_thread);</a:t>
            </a:r>
            <a:endParaRPr sz="15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   }</a:t>
            </a:r>
            <a:endParaRPr sz="15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}</a:t>
            </a:r>
            <a:endParaRPr sz="150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9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Running hello_world.c</a:t>
            </a:r>
            <a:endParaRPr/>
          </a:p>
        </p:txBody>
      </p:sp>
      <p:sp>
        <p:nvSpPr>
          <p:cNvPr id="165" name="Google Shape;165;p29"/>
          <p:cNvSpPr txBox="1">
            <a:spLocks noGrp="1"/>
          </p:cNvSpPr>
          <p:nvPr>
            <p:ph type="body" idx="1"/>
          </p:nvPr>
        </p:nvSpPr>
        <p:spPr>
          <a:xfrm>
            <a:off x="311700" y="9238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% </a:t>
            </a:r>
            <a:r>
              <a:rPr lang="en" sz="1500">
                <a:solidFill>
                  <a:srgbClr val="4A86E8"/>
                </a:solidFill>
              </a:rPr>
              <a:t>setenv OMP_NUM_THREADS 4</a:t>
            </a:r>
            <a:endParaRPr sz="1500">
              <a:solidFill>
                <a:srgbClr val="4A86E8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% hello_world</a:t>
            </a:r>
            <a:endParaRPr sz="15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4 threads</a:t>
            </a:r>
            <a:endParaRPr sz="15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Iteration 0, thread 0: Hello, world!</a:t>
            </a:r>
            <a:endParaRPr sz="15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Iteration 1, thread 1: Hello, world!</a:t>
            </a:r>
            <a:endParaRPr sz="15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Iteration 3, thread 3: Hello, world!</a:t>
            </a:r>
            <a:endParaRPr sz="15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Iteration 2, thread 2: Hello, world!</a:t>
            </a:r>
            <a:endParaRPr sz="15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% hello_world</a:t>
            </a:r>
            <a:endParaRPr sz="15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4 threads</a:t>
            </a:r>
            <a:endParaRPr sz="15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Iteration 2, thread 2: Hello, world!</a:t>
            </a:r>
            <a:endParaRPr sz="15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Iteration 1, thread 1: Hello, world!</a:t>
            </a:r>
            <a:endParaRPr sz="15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Iteration 0, thread 0: Hello, world!</a:t>
            </a:r>
            <a:endParaRPr sz="15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Iteration 3, thread 3: Hello, world!</a:t>
            </a:r>
            <a:endParaRPr sz="150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0"/>
          <p:cNvSpPr txBox="1">
            <a:spLocks noGrp="1"/>
          </p:cNvSpPr>
          <p:nvPr>
            <p:ph type="title"/>
          </p:nvPr>
        </p:nvSpPr>
        <p:spPr>
          <a:xfrm>
            <a:off x="311700" y="3511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Create a second simple program helloWorld.c in OpenMP</a:t>
            </a:r>
            <a:r>
              <a:rPr lang="en"/>
              <a:t> </a:t>
            </a:r>
            <a:endParaRPr/>
          </a:p>
        </p:txBody>
      </p:sp>
      <p:sp>
        <p:nvSpPr>
          <p:cNvPr id="171" name="Google Shape;171;p30"/>
          <p:cNvSpPr txBox="1">
            <a:spLocks noGrp="1"/>
          </p:cNvSpPr>
          <p:nvPr>
            <p:ph type="body" idx="1"/>
          </p:nvPr>
        </p:nvSpPr>
        <p:spPr>
          <a:xfrm>
            <a:off x="311700" y="923875"/>
            <a:ext cx="8520600" cy="6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The following code will tell thread zero to display how many threads there are and leave the other threads to say hello world. See the output in the next slide.</a:t>
            </a: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72" name="Google Shape;172;p30"/>
          <p:cNvSpPr txBox="1"/>
          <p:nvPr/>
        </p:nvSpPr>
        <p:spPr>
          <a:xfrm>
            <a:off x="618100" y="1589725"/>
            <a:ext cx="7388700" cy="33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#include &lt;stdio.h&gt; 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00"/>
                </a:solidFill>
              </a:rPr>
              <a:t>#include &lt;omp.h&gt; </a:t>
            </a:r>
            <a:r>
              <a:rPr lang="en" sz="1000">
                <a:solidFill>
                  <a:srgbClr val="4A86E8"/>
                </a:solidFill>
              </a:rPr>
              <a:t> /* Including OpenMp Library routines */</a:t>
            </a:r>
            <a:endParaRPr sz="1000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int main(){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     </a:t>
            </a:r>
            <a:r>
              <a:rPr lang="en" sz="1000">
                <a:solidFill>
                  <a:srgbClr val="FF0000"/>
                </a:solidFill>
              </a:rPr>
              <a:t> omp_set_num_threads(5);  </a:t>
            </a:r>
            <a:r>
              <a:rPr lang="en" sz="1000">
                <a:solidFill>
                  <a:srgbClr val="4A86E8"/>
                </a:solidFill>
              </a:rPr>
              <a:t>/* 5 threads specified by OpenMP call function */</a:t>
            </a:r>
            <a:endParaRPr sz="1000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      int numThreads, tNum;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   </a:t>
            </a:r>
            <a:r>
              <a:rPr lang="en" sz="1000">
                <a:solidFill>
                  <a:srgbClr val="4A86E8"/>
                </a:solidFill>
              </a:rPr>
              <a:t>  /*  Start of Parallel Section. Set tNum as private variable to avoid race condition.  */ </a:t>
            </a:r>
            <a:endParaRPr sz="1000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   </a:t>
            </a:r>
            <a:r>
              <a:rPr lang="en" sz="1000">
                <a:solidFill>
                  <a:srgbClr val="FF0000"/>
                </a:solidFill>
              </a:rPr>
              <a:t>   #pragma omp parallel private(tNum) </a:t>
            </a:r>
            <a:r>
              <a:rPr lang="en" sz="1000"/>
              <a:t>       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      {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            tNum = </a:t>
            </a:r>
            <a:r>
              <a:rPr lang="en" sz="1000">
                <a:solidFill>
                  <a:srgbClr val="FF0000"/>
                </a:solidFill>
              </a:rPr>
              <a:t>omp_get_thread_num(); </a:t>
            </a:r>
            <a:r>
              <a:rPr lang="en" sz="1000">
                <a:solidFill>
                  <a:srgbClr val="4A86E8"/>
                </a:solidFill>
              </a:rPr>
              <a:t>/* function call to get the individual thread numbers */</a:t>
            </a:r>
            <a:endParaRPr sz="1000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            if(tNum == 0) {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               numThreads = </a:t>
            </a:r>
            <a:r>
              <a:rPr lang="en" sz="1000">
                <a:solidFill>
                  <a:srgbClr val="FF0000"/>
                </a:solidFill>
              </a:rPr>
              <a:t>omp_get_num_threads(); </a:t>
            </a:r>
            <a:r>
              <a:rPr lang="en" sz="1000">
                <a:solidFill>
                  <a:srgbClr val="4A86E8"/>
                </a:solidFill>
              </a:rPr>
              <a:t>/* function call to get the total number of threads */</a:t>
            </a:r>
            <a:endParaRPr sz="1000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               printf("Hello World! I am thread %d. There are %d threads.\n", tNum,numThreads);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            }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               else {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               printf("Hello World from thread %d.\n", tNum);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            }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      } 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      /*  End of Parallel Section */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return (0);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}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059" y="0"/>
            <a:ext cx="8011886" cy="5143500"/>
          </a:xfrm>
        </p:spPr>
        <p:txBody>
          <a:bodyPr anchor="ctr">
            <a:noAutofit/>
          </a:bodyPr>
          <a:lstStyle/>
          <a:p>
            <a:pPr algn="l" fontAlgn="ctr"/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>Except where otherwise noted, this work by</a:t>
            </a:r>
            <a:b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>The Shodor Education Foundation, Inc. is licensed under</a:t>
            </a:r>
            <a:b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>CC BY-NC 4.0. To view a copy of this license, visit </a:t>
            </a: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  <a:hlinkClick r:id="rId2"/>
              </a:rPr>
              <a:t>https://creativecommons.org/licenses/by-nc/4.0</a:t>
            </a: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>Browse and search the full curriculum at </a:t>
            </a: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  <a:hlinkClick r:id="rId3"/>
              </a:rPr>
              <a:t>http://shodor.org/petascale/materials/semester-curriculum</a:t>
            </a: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>We welcome your improvements! You can submit your proposed changes to this material and the rest of the curriculum in our GitHub repository at </a:t>
            </a: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  <a:hlinkClick r:id="rId4"/>
              </a:rPr>
              <a:t>https://github.com/shodor-education/petascale-semester-curriculum</a:t>
            </a: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>We want to hear from you! Please let us know your experiences using this material by sending email to </a:t>
            </a: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  <a:hlinkClick r:id="rId5"/>
              </a:rPr>
              <a:t>petascale@shodor.org</a:t>
            </a:r>
            <a:endParaRPr lang="en-US" sz="27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087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helloWorld.c output</a:t>
            </a:r>
            <a:endParaRPr sz="3000"/>
          </a:p>
        </p:txBody>
      </p:sp>
      <p:sp>
        <p:nvSpPr>
          <p:cNvPr id="178" name="Google Shape;178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Hello World! I am thread 0. There are 5 threads.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Hello World from thread 1.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Hello World from thread 2.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Hello World from thread 3.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Hello World from thread 4.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Hello World from thread 5.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>
            <a:spLocks noGrp="1"/>
          </p:cNvSpPr>
          <p:nvPr>
            <p:ph type="title"/>
          </p:nvPr>
        </p:nvSpPr>
        <p:spPr>
          <a:xfrm>
            <a:off x="311700" y="64025"/>
            <a:ext cx="8832300" cy="56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1">
                <a:solidFill>
                  <a:schemeClr val="dk2"/>
                </a:solidFill>
              </a:rPr>
              <a:t>An application of OpenMP for finding an area under a curve</a:t>
            </a:r>
            <a:endParaRPr sz="2300" b="1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32"/>
          <p:cNvSpPr txBox="1">
            <a:spLocks noGrp="1"/>
          </p:cNvSpPr>
          <p:nvPr>
            <p:ph type="body" idx="1"/>
          </p:nvPr>
        </p:nvSpPr>
        <p:spPr>
          <a:xfrm>
            <a:off x="311700" y="556375"/>
            <a:ext cx="8520600" cy="388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dirty="0"/>
              <a:t>Using everything learned in this </a:t>
            </a:r>
            <a:r>
              <a:rPr lang="en-US" sz="1500" dirty="0" smtClean="0"/>
              <a:t>lesson</a:t>
            </a:r>
            <a:r>
              <a:rPr lang="en" sz="1500" dirty="0" smtClean="0"/>
              <a:t>, </a:t>
            </a:r>
            <a:r>
              <a:rPr lang="en" sz="1500" dirty="0"/>
              <a:t>let’s try to find the area under the x^2 curve, in the domain X[0, 1]. </a:t>
            </a:r>
            <a:endParaRPr sz="15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dirty="0"/>
              <a:t>Below we have the serial code that we rewrite to the parallel code in </a:t>
            </a:r>
            <a:r>
              <a:rPr lang="en" sz="1500" dirty="0" err="1"/>
              <a:t>OpenMP</a:t>
            </a:r>
            <a:r>
              <a:rPr lang="en" sz="1500" dirty="0"/>
              <a:t> by simply adding one directive in the line above of the for loop.</a:t>
            </a:r>
            <a:endParaRPr sz="15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dirty="0">
                <a:solidFill>
                  <a:srgbClr val="FF0000"/>
                </a:solidFill>
              </a:rPr>
              <a:t>#pragma </a:t>
            </a:r>
            <a:r>
              <a:rPr lang="en" sz="1500" dirty="0" err="1">
                <a:solidFill>
                  <a:srgbClr val="FF0000"/>
                </a:solidFill>
              </a:rPr>
              <a:t>omp</a:t>
            </a:r>
            <a:r>
              <a:rPr lang="en" sz="1500" dirty="0">
                <a:solidFill>
                  <a:srgbClr val="FF0000"/>
                </a:solidFill>
              </a:rPr>
              <a:t> parallel for private(</a:t>
            </a:r>
            <a:r>
              <a:rPr lang="en" sz="1500" dirty="0" err="1">
                <a:solidFill>
                  <a:srgbClr val="FF0000"/>
                </a:solidFill>
              </a:rPr>
              <a:t>var</a:t>
            </a:r>
            <a:r>
              <a:rPr lang="en" sz="1500" dirty="0">
                <a:solidFill>
                  <a:srgbClr val="FF0000"/>
                </a:solidFill>
              </a:rPr>
              <a:t>) reduction(</a:t>
            </a:r>
            <a:r>
              <a:rPr lang="en" sz="1500" dirty="0" err="1">
                <a:solidFill>
                  <a:srgbClr val="FF0000"/>
                </a:solidFill>
              </a:rPr>
              <a:t>operation:var</a:t>
            </a:r>
            <a:r>
              <a:rPr lang="en" sz="1500" dirty="0">
                <a:solidFill>
                  <a:srgbClr val="FF0000"/>
                </a:solidFill>
              </a:rPr>
              <a:t>)</a:t>
            </a:r>
            <a:endParaRPr sz="1500" dirty="0"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dirty="0"/>
              <a:t>(note: </a:t>
            </a:r>
            <a:r>
              <a:rPr lang="en" sz="1500" u="sng" dirty="0"/>
              <a:t>The directives should be all in one line</a:t>
            </a:r>
            <a:r>
              <a:rPr lang="en" sz="1500" dirty="0"/>
              <a:t>)</a:t>
            </a:r>
            <a:endParaRPr sz="20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dirty="0"/>
              <a:t>The two new directives on this line are: </a:t>
            </a:r>
            <a:endParaRPr sz="15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 u="sng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b="1" u="sng" dirty="0"/>
              <a:t>for: </a:t>
            </a:r>
            <a:r>
              <a:rPr lang="en" sz="1500" dirty="0"/>
              <a:t>This part of the directive tells the compiler that the next line is a for loop and then it divides the loop into equal parts for each thread, but the order that the loop is performed is </a:t>
            </a:r>
            <a:r>
              <a:rPr lang="en" sz="1500" b="1" i="1" dirty="0"/>
              <a:t>nondeterministic</a:t>
            </a:r>
            <a:r>
              <a:rPr lang="en" sz="1500" dirty="0"/>
              <a:t>, in other words, it </a:t>
            </a:r>
            <a:r>
              <a:rPr lang="en" sz="1500" b="1" i="1" dirty="0"/>
              <a:t>does not</a:t>
            </a:r>
            <a:r>
              <a:rPr lang="en" sz="1500" dirty="0"/>
              <a:t> perform the loop in </a:t>
            </a:r>
            <a:r>
              <a:rPr lang="en" sz="1500" b="1" i="1" dirty="0"/>
              <a:t>chronological order</a:t>
            </a:r>
            <a:r>
              <a:rPr lang="en" sz="1500" dirty="0"/>
              <a:t>.</a:t>
            </a:r>
            <a:endParaRPr sz="15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 u="sng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b="1" u="sng" dirty="0"/>
              <a:t>reduction:</a:t>
            </a:r>
            <a:r>
              <a:rPr lang="en" sz="1500" dirty="0"/>
              <a:t> Creates a private copy of each variable for each thread. After the parallel section has ended, all the copies are combined using the operator specified, such as “+”(addition), “-”(subtraction), “*”(multiplication), etc.</a:t>
            </a:r>
            <a:endParaRPr sz="1500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832300" cy="105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1">
                <a:solidFill>
                  <a:schemeClr val="dk2"/>
                </a:solidFill>
              </a:rPr>
              <a:t>An application of OpenMP for finding an area under a curve</a:t>
            </a:r>
            <a:endParaRPr sz="2300" b="1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33"/>
          <p:cNvSpPr txBox="1">
            <a:spLocks noGrp="1"/>
          </p:cNvSpPr>
          <p:nvPr>
            <p:ph type="body" idx="1"/>
          </p:nvPr>
        </p:nvSpPr>
        <p:spPr>
          <a:xfrm>
            <a:off x="235500" y="937375"/>
            <a:ext cx="3991800" cy="34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i = 0,1,2, …., N-1.     dx = 1.0/(N-1).       x = i*dx.  </a:t>
            </a: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y=x*x.  area(i) = y*x=y*i*dx. </a:t>
            </a: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RS=area(0)+area(1)+area(2)+……+area(N-1)</a:t>
            </a:r>
            <a:endParaRPr sz="1400"/>
          </a:p>
        </p:txBody>
      </p:sp>
      <p:pic>
        <p:nvPicPr>
          <p:cNvPr id="191" name="Google Shape;191;p33"/>
          <p:cNvPicPr preferRelativeResize="0"/>
          <p:nvPr/>
        </p:nvPicPr>
        <p:blipFill rotWithShape="1">
          <a:blip r:embed="rId3">
            <a:alphaModFix/>
          </a:blip>
          <a:srcRect l="26740" t="55581" r="62678" b="33311"/>
          <a:stretch/>
        </p:blipFill>
        <p:spPr>
          <a:xfrm>
            <a:off x="4303374" y="1151075"/>
            <a:ext cx="4326024" cy="255415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33"/>
          <p:cNvSpPr txBox="1"/>
          <p:nvPr/>
        </p:nvSpPr>
        <p:spPr>
          <a:xfrm>
            <a:off x="4982888" y="3838575"/>
            <a:ext cx="3233700" cy="2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Fig. 1. Using 6 rectangles to find a Left Riemann sum</a:t>
            </a:r>
            <a:endParaRPr sz="10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60300" cy="39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The Serial Code (integration.c)     </a:t>
            </a:r>
            <a:endParaRPr sz="1600"/>
          </a:p>
        </p:txBody>
      </p:sp>
      <p:sp>
        <p:nvSpPr>
          <p:cNvPr id="198" name="Google Shape;198;p34"/>
          <p:cNvSpPr txBox="1">
            <a:spLocks noGrp="1"/>
          </p:cNvSpPr>
          <p:nvPr>
            <p:ph type="body" idx="1"/>
          </p:nvPr>
        </p:nvSpPr>
        <p:spPr>
          <a:xfrm>
            <a:off x="311700" y="923875"/>
            <a:ext cx="3422100" cy="347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#include &lt;stdio.h&gt; 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float f(float x) {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return (x*x);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}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  int main() {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     int i, SECTIONS = 1000;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     float area = 0.0, y = 0.0, x = 0.0;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     float dx = 1.0/(float)SECTIONS;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           for( i = 0; i &lt; SECTIONS; i++){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                x = i*dx;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                y = f(x);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                area += y*dx;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              }</a:t>
            </a:r>
            <a:endParaRPr sz="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  printf("Area under the curve is %f\n",area);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  return (0);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  }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99" name="Google Shape;199;p34"/>
          <p:cNvSpPr txBox="1"/>
          <p:nvPr/>
        </p:nvSpPr>
        <p:spPr>
          <a:xfrm>
            <a:off x="4768650" y="4040250"/>
            <a:ext cx="38862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Fig. 2 A picture for the Left Riemann Sum Algorithm</a:t>
            </a:r>
            <a:endParaRPr sz="1200"/>
          </a:p>
        </p:txBody>
      </p:sp>
      <p:pic>
        <p:nvPicPr>
          <p:cNvPr id="200" name="Google Shape;20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00" y="152400"/>
            <a:ext cx="3572756" cy="373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5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parallel Code (integration_omp.c)</a:t>
            </a:r>
            <a:endParaRPr/>
          </a:p>
        </p:txBody>
      </p:sp>
      <p:sp>
        <p:nvSpPr>
          <p:cNvPr id="206" name="Google Shape;206;p35"/>
          <p:cNvSpPr txBox="1">
            <a:spLocks noGrp="1"/>
          </p:cNvSpPr>
          <p:nvPr>
            <p:ph type="body" idx="1"/>
          </p:nvPr>
        </p:nvSpPr>
        <p:spPr>
          <a:xfrm>
            <a:off x="406950" y="766800"/>
            <a:ext cx="8520600" cy="36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#include &lt;stdio.h&gt; </a:t>
            </a: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FF0000"/>
                </a:solidFill>
              </a:rPr>
              <a:t>#include &lt;omp.h&gt; </a:t>
            </a:r>
            <a:r>
              <a:rPr lang="en" sz="1000">
                <a:solidFill>
                  <a:srgbClr val="4A86E8"/>
                </a:solidFill>
              </a:rPr>
              <a:t> /* Including OpenMp Library routines */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float f(float x) {</a:t>
            </a: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return (x*x);</a:t>
            </a: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}</a:t>
            </a: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  int main() {</a:t>
            </a: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     int i, </a:t>
            </a:r>
            <a:r>
              <a:rPr lang="en" sz="1200"/>
              <a:t>SECTIONS = 1000;</a:t>
            </a:r>
            <a:r>
              <a:rPr lang="en" sz="1000"/>
              <a:t> ;</a:t>
            </a: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     float area = 0.0, y = 0.0, x = 0.0;</a:t>
            </a: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 float dx = 1.0/(float) </a:t>
            </a:r>
            <a:r>
              <a:rPr lang="en" sz="1200"/>
              <a:t>SECTIONS;</a:t>
            </a:r>
            <a:r>
              <a:rPr lang="en" sz="1000"/>
              <a:t>;</a:t>
            </a: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    /* Start of the parallel section */</a:t>
            </a: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   </a:t>
            </a:r>
            <a:r>
              <a:rPr lang="en" sz="1000">
                <a:solidFill>
                  <a:srgbClr val="FF0000"/>
                </a:solidFill>
              </a:rPr>
              <a:t>  #pragma omp parallel for private(x, y)  reduction(+: area)</a:t>
            </a:r>
            <a:endParaRPr sz="1000"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           for( i = 0; i &lt; </a:t>
            </a:r>
            <a:r>
              <a:rPr lang="en" sz="1200"/>
              <a:t>SECTIONS</a:t>
            </a:r>
            <a:r>
              <a:rPr lang="en" sz="1000"/>
              <a:t>; i++){  </a:t>
            </a: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                x = i*dx;</a:t>
            </a: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                y = f(x);</a:t>
            </a: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                area += y*dx;</a:t>
            </a: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          }</a:t>
            </a: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  </a:t>
            </a:r>
            <a:r>
              <a:rPr lang="en" sz="1000"/>
              <a:t> /* End of  the parallel section */</a:t>
            </a:r>
            <a:endParaRPr sz="8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  </a:t>
            </a:r>
            <a:r>
              <a:rPr lang="en" sz="1000"/>
              <a:t>printf("Area under the curve is %f\n",area);</a:t>
            </a: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  return (0);</a:t>
            </a: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  }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300" b="1">
                <a:solidFill>
                  <a:schemeClr val="dk2"/>
                </a:solidFill>
              </a:rPr>
              <a:t>Scalability of OpenMP for calculating an area under a curve</a:t>
            </a:r>
            <a:endParaRPr b="1"/>
          </a:p>
        </p:txBody>
      </p:sp>
      <p:sp>
        <p:nvSpPr>
          <p:cNvPr id="212" name="Google Shape;212;p36"/>
          <p:cNvSpPr txBox="1">
            <a:spLocks noGrp="1"/>
          </p:cNvSpPr>
          <p:nvPr>
            <p:ph type="body" idx="1"/>
          </p:nvPr>
        </p:nvSpPr>
        <p:spPr>
          <a:xfrm>
            <a:off x="311700" y="9238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90"/>
                </a:solidFill>
              </a:rPr>
              <a:t>Why do parallelism? </a:t>
            </a:r>
            <a:endParaRPr sz="1500">
              <a:solidFill>
                <a:srgbClr val="00009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•</a:t>
            </a:r>
            <a:r>
              <a:rPr lang="en" sz="1500" b="1" u="sng">
                <a:solidFill>
                  <a:srgbClr val="FF0000"/>
                </a:solidFill>
              </a:rPr>
              <a:t>Speedup</a:t>
            </a:r>
            <a:r>
              <a:rPr lang="en" sz="1500">
                <a:solidFill>
                  <a:srgbClr val="FF0000"/>
                </a:solidFill>
              </a:rPr>
              <a:t> </a:t>
            </a:r>
            <a:r>
              <a:rPr lang="en" sz="1500">
                <a:solidFill>
                  <a:schemeClr val="dk1"/>
                </a:solidFill>
              </a:rPr>
              <a:t>– solve a problem </a:t>
            </a:r>
            <a:r>
              <a:rPr lang="en" sz="1500">
                <a:solidFill>
                  <a:srgbClr val="008000"/>
                </a:solidFill>
              </a:rPr>
              <a:t>faster</a:t>
            </a:r>
            <a:r>
              <a:rPr lang="en" sz="1500">
                <a:solidFill>
                  <a:schemeClr val="dk1"/>
                </a:solidFill>
              </a:rPr>
              <a:t>.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•</a:t>
            </a:r>
            <a:r>
              <a:rPr lang="en" sz="1500" b="1" u="sng">
                <a:solidFill>
                  <a:srgbClr val="FF0000"/>
                </a:solidFill>
              </a:rPr>
              <a:t>Accuracy </a:t>
            </a:r>
            <a:r>
              <a:rPr lang="en" sz="1500">
                <a:solidFill>
                  <a:schemeClr val="dk1"/>
                </a:solidFill>
              </a:rPr>
              <a:t>– solve a problem </a:t>
            </a:r>
            <a:r>
              <a:rPr lang="en" sz="1500">
                <a:solidFill>
                  <a:srgbClr val="008000"/>
                </a:solidFill>
              </a:rPr>
              <a:t>better</a:t>
            </a:r>
            <a:r>
              <a:rPr lang="en" sz="1500">
                <a:solidFill>
                  <a:schemeClr val="dk1"/>
                </a:solidFill>
              </a:rPr>
              <a:t>.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•</a:t>
            </a:r>
            <a:r>
              <a:rPr lang="en" sz="1500" b="1" u="sng">
                <a:solidFill>
                  <a:srgbClr val="FF0000"/>
                </a:solidFill>
              </a:rPr>
              <a:t>Scaling</a:t>
            </a:r>
            <a:r>
              <a:rPr lang="en" sz="1500">
                <a:solidFill>
                  <a:srgbClr val="FF0000"/>
                </a:solidFill>
              </a:rPr>
              <a:t> </a:t>
            </a:r>
            <a:r>
              <a:rPr lang="en" sz="1500">
                <a:solidFill>
                  <a:schemeClr val="dk1"/>
                </a:solidFill>
              </a:rPr>
              <a:t>– solve a </a:t>
            </a:r>
            <a:r>
              <a:rPr lang="en" sz="1500">
                <a:solidFill>
                  <a:srgbClr val="008000"/>
                </a:solidFill>
              </a:rPr>
              <a:t>bigger </a:t>
            </a:r>
            <a:r>
              <a:rPr lang="en" sz="1500">
                <a:solidFill>
                  <a:schemeClr val="dk1"/>
                </a:solidFill>
              </a:rPr>
              <a:t>problem.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•</a:t>
            </a:r>
            <a:r>
              <a:rPr lang="en" sz="1500" b="1" u="sng">
                <a:solidFill>
                  <a:srgbClr val="FF0000"/>
                </a:solidFill>
              </a:rPr>
              <a:t>Strong scaling</a:t>
            </a:r>
            <a:r>
              <a:rPr lang="en" sz="1500">
                <a:solidFill>
                  <a:srgbClr val="FF0000"/>
                </a:solidFill>
              </a:rPr>
              <a:t> </a:t>
            </a:r>
            <a:r>
              <a:rPr lang="en" sz="1500">
                <a:solidFill>
                  <a:schemeClr val="dk1"/>
                </a:solidFill>
              </a:rPr>
              <a:t>– increasing the number of processes but keeping the problem size constant.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•</a:t>
            </a:r>
            <a:r>
              <a:rPr lang="en" sz="1500" b="1" u="sng">
                <a:solidFill>
                  <a:srgbClr val="FF0000"/>
                </a:solidFill>
              </a:rPr>
              <a:t>Weak scaling</a:t>
            </a:r>
            <a:r>
              <a:rPr lang="en" sz="1500">
                <a:solidFill>
                  <a:srgbClr val="FF0000"/>
                </a:solidFill>
              </a:rPr>
              <a:t> </a:t>
            </a:r>
            <a:r>
              <a:rPr lang="en" sz="1500">
                <a:solidFill>
                  <a:schemeClr val="dk1"/>
                </a:solidFill>
              </a:rPr>
              <a:t>– increasing the problem size as the number of processes increases.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As exercises, the students need to compile, run, and check the scalability of the parallel OpenMP code integration_omp.c compare to the serial code integration.c. 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300" b="1">
                <a:solidFill>
                  <a:schemeClr val="dk2"/>
                </a:solidFill>
              </a:rPr>
              <a:t>Scalability of OpenMP for calculating an area under a curve</a:t>
            </a:r>
            <a:endParaRPr b="1"/>
          </a:p>
        </p:txBody>
      </p:sp>
      <p:sp>
        <p:nvSpPr>
          <p:cNvPr id="218" name="Google Shape;218;p37"/>
          <p:cNvSpPr txBox="1">
            <a:spLocks noGrp="1"/>
          </p:cNvSpPr>
          <p:nvPr>
            <p:ph type="body" idx="1"/>
          </p:nvPr>
        </p:nvSpPr>
        <p:spPr>
          <a:xfrm>
            <a:off x="311700" y="9238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In order to do the scaling, at the beginning of the code the students need to set the timer for measuring the time by adding this line:</a:t>
            </a:r>
            <a:endParaRPr sz="15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double start_time = </a:t>
            </a:r>
            <a:r>
              <a:rPr lang="en" sz="1500">
                <a:solidFill>
                  <a:srgbClr val="4A86E8"/>
                </a:solidFill>
              </a:rPr>
              <a:t>omp_get_wtime()</a:t>
            </a:r>
            <a:r>
              <a:rPr lang="en" sz="1500">
                <a:solidFill>
                  <a:srgbClr val="000000"/>
                </a:solidFill>
              </a:rPr>
              <a:t>;</a:t>
            </a:r>
            <a:endParaRPr sz="15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At the end of the code, the students need to get the elapsed time by adding this line:</a:t>
            </a:r>
            <a:endParaRPr sz="15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double elapsed_time = </a:t>
            </a:r>
            <a:r>
              <a:rPr lang="en" sz="1500">
                <a:solidFill>
                  <a:srgbClr val="4A86E8"/>
                </a:solidFill>
              </a:rPr>
              <a:t>omp_get_wtime() </a:t>
            </a:r>
            <a:r>
              <a:rPr lang="en" sz="1500">
                <a:solidFill>
                  <a:srgbClr val="000000"/>
                </a:solidFill>
              </a:rPr>
              <a:t>- start_time; </a:t>
            </a:r>
            <a:endParaRPr sz="15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printf(“%d threads with execution time: %1e seconds. \n”,omp_get_thread_num(),elapsed_time); </a:t>
            </a:r>
            <a:endParaRPr sz="15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Let T</a:t>
            </a:r>
            <a:r>
              <a:rPr lang="en" sz="800">
                <a:solidFill>
                  <a:srgbClr val="000000"/>
                </a:solidFill>
              </a:rPr>
              <a:t>N</a:t>
            </a:r>
            <a:r>
              <a:rPr lang="en" sz="1200">
                <a:solidFill>
                  <a:srgbClr val="000000"/>
                </a:solidFill>
              </a:rPr>
              <a:t> be the time to completion using N threads. The strong scaling efficiency is measured by</a:t>
            </a:r>
            <a:endParaRPr sz="12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   Strong efficiency = T1/(N*</a:t>
            </a:r>
            <a:r>
              <a:rPr lang="en" sz="1500">
                <a:solidFill>
                  <a:schemeClr val="dk1"/>
                </a:solidFill>
              </a:rPr>
              <a:t>T</a:t>
            </a:r>
            <a:r>
              <a:rPr lang="en" sz="800">
                <a:solidFill>
                  <a:schemeClr val="dk1"/>
                </a:solidFill>
              </a:rPr>
              <a:t>N</a:t>
            </a:r>
            <a:r>
              <a:rPr lang="en" sz="1200">
                <a:solidFill>
                  <a:srgbClr val="000000"/>
                </a:solidFill>
              </a:rPr>
              <a:t>). </a:t>
            </a:r>
            <a:endParaRPr sz="12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Let T1 be the time to solve a problem of size M on a single thread and </a:t>
            </a:r>
            <a:r>
              <a:rPr lang="en" sz="1500">
                <a:solidFill>
                  <a:schemeClr val="dk1"/>
                </a:solidFill>
              </a:rPr>
              <a:t>T</a:t>
            </a:r>
            <a:r>
              <a:rPr lang="en" sz="800">
                <a:solidFill>
                  <a:schemeClr val="dk1"/>
                </a:solidFill>
              </a:rPr>
              <a:t>N</a:t>
            </a:r>
            <a:r>
              <a:rPr lang="en" sz="1200">
                <a:solidFill>
                  <a:schemeClr val="dk1"/>
                </a:solidFill>
              </a:rPr>
              <a:t> be the time to solve a problem of size NM using N threads, the weak scaling is measured by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  Week efficiency = T1/</a:t>
            </a:r>
            <a:r>
              <a:rPr lang="en" sz="1500">
                <a:solidFill>
                  <a:schemeClr val="dk1"/>
                </a:solidFill>
              </a:rPr>
              <a:t>T</a:t>
            </a:r>
            <a:r>
              <a:rPr lang="en" sz="800">
                <a:solidFill>
                  <a:schemeClr val="dk1"/>
                </a:solidFill>
              </a:rPr>
              <a:t>N</a:t>
            </a:r>
            <a:r>
              <a:rPr lang="en" sz="1200">
                <a:solidFill>
                  <a:schemeClr val="dk1"/>
                </a:solidFill>
              </a:rPr>
              <a:t>. </a:t>
            </a:r>
            <a:r>
              <a:rPr lang="en" sz="800">
                <a:solidFill>
                  <a:schemeClr val="dk1"/>
                </a:solidFill>
              </a:rPr>
              <a:t> </a:t>
            </a:r>
            <a:r>
              <a:rPr lang="en" sz="1200">
                <a:solidFill>
                  <a:srgbClr val="000000"/>
                </a:solidFill>
              </a:rPr>
              <a:t>   </a:t>
            </a:r>
            <a:r>
              <a:rPr lang="en" sz="1500">
                <a:solidFill>
                  <a:srgbClr val="000000"/>
                </a:solidFill>
              </a:rPr>
              <a:t>   </a:t>
            </a:r>
            <a:endParaRPr sz="15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Acknowledgements</a:t>
            </a:r>
            <a:endParaRPr/>
          </a:p>
        </p:txBody>
      </p:sp>
      <p:sp>
        <p:nvSpPr>
          <p:cNvPr id="224" name="Google Shape;224;p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This </a:t>
            </a:r>
            <a:r>
              <a:rPr lang="en-US" sz="2000" dirty="0" smtClean="0"/>
              <a:t>lesson </a:t>
            </a:r>
            <a:r>
              <a:rPr lang="en" sz="2000" dirty="0" smtClean="0"/>
              <a:t>adapted </a:t>
            </a:r>
            <a:r>
              <a:rPr lang="en" sz="2000" dirty="0"/>
              <a:t>these slides:</a:t>
            </a:r>
            <a:endParaRPr sz="2000"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 sz="2000" dirty="0">
                <a:solidFill>
                  <a:srgbClr val="000000"/>
                </a:solidFill>
              </a:rPr>
              <a:t>Henry </a:t>
            </a:r>
            <a:r>
              <a:rPr lang="en" sz="2000" dirty="0" err="1">
                <a:solidFill>
                  <a:srgbClr val="000000"/>
                </a:solidFill>
              </a:rPr>
              <a:t>Neeman</a:t>
            </a:r>
            <a:r>
              <a:rPr lang="en" sz="2000" dirty="0">
                <a:solidFill>
                  <a:srgbClr val="000000"/>
                </a:solidFill>
              </a:rPr>
              <a:t>, Supercomputing in Plain English:</a:t>
            </a:r>
            <a:r>
              <a:rPr lang="en" sz="2000" dirty="0">
                <a:solidFill>
                  <a:schemeClr val="dk1"/>
                </a:solidFill>
              </a:rPr>
              <a:t> Shared Memory Multithreading, </a:t>
            </a:r>
            <a:r>
              <a:rPr lang="en" sz="2000" u="sng" dirty="0">
                <a:solidFill>
                  <a:srgbClr val="002869"/>
                </a:solidFill>
                <a:highlight>
                  <a:srgbClr val="FFFFFF"/>
                </a:highlight>
                <a:hlinkClick r:id="rId3"/>
              </a:rPr>
              <a:t>Presentation #5: Shared Memory Multithreading</a:t>
            </a:r>
            <a:r>
              <a:rPr lang="en" sz="2000" dirty="0">
                <a:solidFill>
                  <a:schemeClr val="dk1"/>
                </a:solidFill>
              </a:rPr>
              <a:t> </a:t>
            </a:r>
            <a:endParaRPr sz="2000" dirty="0">
              <a:solidFill>
                <a:schemeClr val="dk1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" sz="2000" dirty="0">
                <a:solidFill>
                  <a:schemeClr val="dk1"/>
                </a:solidFill>
              </a:rPr>
              <a:t>Tiago Sommer </a:t>
            </a:r>
            <a:r>
              <a:rPr lang="en" sz="2000" dirty="0" err="1">
                <a:solidFill>
                  <a:schemeClr val="dk1"/>
                </a:solidFill>
              </a:rPr>
              <a:t>Damasceno</a:t>
            </a:r>
            <a:r>
              <a:rPr lang="en" sz="2000" dirty="0">
                <a:solidFill>
                  <a:schemeClr val="dk1"/>
                </a:solidFill>
              </a:rPr>
              <a:t>, Parallel Programming Using </a:t>
            </a:r>
            <a:r>
              <a:rPr lang="en" sz="2000" dirty="0" err="1">
                <a:solidFill>
                  <a:schemeClr val="dk1"/>
                </a:solidFill>
              </a:rPr>
              <a:t>OpenMP</a:t>
            </a:r>
            <a:r>
              <a:rPr lang="en" sz="2000" dirty="0">
                <a:solidFill>
                  <a:schemeClr val="dk1"/>
                </a:solidFill>
              </a:rPr>
              <a:t>.    </a:t>
            </a:r>
            <a:r>
              <a:rPr lang="en" sz="2000" u="sng" dirty="0">
                <a:solidFill>
                  <a:schemeClr val="hlink"/>
                </a:solidFill>
                <a:hlinkClick r:id="rId4"/>
              </a:rPr>
              <a:t>http://shodor.org/media/content//petascale/materials/UPModules/openMP/openMP_Module_pdf.pdf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" sz="2000" dirty="0">
                <a:solidFill>
                  <a:schemeClr val="dk1"/>
                </a:solidFill>
              </a:rPr>
              <a:t>Parallelization: Area under a curve. </a:t>
            </a:r>
            <a:r>
              <a:rPr lang="en" sz="2000" u="sng" dirty="0">
                <a:solidFill>
                  <a:schemeClr val="hlink"/>
                </a:solidFill>
                <a:hlinkClick r:id="rId5"/>
              </a:rPr>
              <a:t>http://www.shodor.org/petascale/materials/UPModules/AreaUnderCurve/</a:t>
            </a:r>
            <a:endParaRPr sz="29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More about OpenMP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3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To learn more about OpenMP, here is a list of website that can be useful use to learn more about OpenMP.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u="sng">
                <a:solidFill>
                  <a:schemeClr val="hlink"/>
                </a:solidFill>
                <a:hlinkClick r:id="rId3"/>
              </a:rPr>
              <a:t>http://openmp.org/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u="sng">
                <a:solidFill>
                  <a:schemeClr val="hlink"/>
                </a:solidFill>
                <a:hlinkClick r:id="rId4"/>
              </a:rPr>
              <a:t>http://en.wikipedia.org/wiki/OpenMP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u="sng">
                <a:solidFill>
                  <a:schemeClr val="hlink"/>
                </a:solidFill>
                <a:hlinkClick r:id="rId5"/>
              </a:rPr>
              <a:t>https://computing.llnl.gov/tutorials/openMP/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These sites include good summaries of all OpenMP’s directives, functions, environment variables.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u="sng">
                <a:solidFill>
                  <a:schemeClr val="hlink"/>
                </a:solidFill>
                <a:hlinkClick r:id="rId6"/>
              </a:rPr>
              <a:t>http://www.openmp.org/mpdocuments/OpenMP3.0-SummarySpec.pdf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u="sng">
                <a:solidFill>
                  <a:schemeClr val="hlink"/>
                </a:solidFill>
                <a:hlinkClick r:id="rId7"/>
              </a:rPr>
              <a:t>http://www.openmp.org/mpdocuments/OpenMP3.0-FortranCard.pdf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Outline</a:t>
            </a:r>
            <a:endParaRPr b="1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0" y="1017728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1. </a:t>
            </a:r>
            <a:r>
              <a:rPr lang="en" sz="2200"/>
              <a:t>Overview of OpenMP</a:t>
            </a:r>
            <a:endParaRPr sz="2200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1.1 Threads vs Processes</a:t>
            </a:r>
            <a:endParaRPr sz="2200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1.2. Shared Memory Concepts</a:t>
            </a:r>
            <a:endParaRPr sz="2200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1.3 What is OpenMP?</a:t>
            </a:r>
            <a:endParaRPr sz="2200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/>
              <a:t>1.4 Compiler Directives</a:t>
            </a:r>
            <a:endParaRPr sz="2200"/>
          </a:p>
          <a:p>
            <a:pPr marL="1714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2. OpenMP Applications and Practices </a:t>
            </a:r>
            <a:endParaRPr sz="2200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2.1 Implementation of OpenMP for calculating an area under a curve</a:t>
            </a:r>
            <a:endParaRPr sz="2200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2.2 Scalability of OpenMP for calculating an area under a curve</a:t>
            </a:r>
            <a:endParaRPr sz="220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900" b="1">
                <a:solidFill>
                  <a:schemeClr val="dk2"/>
                </a:solidFill>
              </a:rPr>
              <a:t>Overview of OpenMP</a:t>
            </a:r>
            <a:endParaRPr sz="7300" b="1"/>
          </a:p>
        </p:txBody>
      </p:sp>
      <p:sp>
        <p:nvSpPr>
          <p:cNvPr id="67" name="Google Shape;67;p1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OpenMP?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Threads vs Processes</a:t>
            </a:r>
            <a:endParaRPr b="1"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u="sng"/>
              <a:t>Threads</a:t>
            </a:r>
            <a:endParaRPr sz="2400" b="1" u="sng"/>
          </a:p>
          <a:p>
            <a:pPr marL="457200" lvl="0" indent="-3556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execution sequences that share a single memory area (“</a:t>
            </a:r>
            <a:r>
              <a:rPr lang="en" sz="2000" b="1" i="1" u="sng">
                <a:solidFill>
                  <a:schemeClr val="dk1"/>
                </a:solidFill>
              </a:rPr>
              <a:t>address space</a:t>
            </a:r>
            <a:r>
              <a:rPr lang="en" sz="2000">
                <a:solidFill>
                  <a:schemeClr val="dk1"/>
                </a:solidFill>
              </a:rPr>
              <a:t>”)</a:t>
            </a:r>
            <a:endParaRPr sz="2000">
              <a:solidFill>
                <a:schemeClr val="dk1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 b="1" i="1" u="sng">
                <a:solidFill>
                  <a:schemeClr val="dk1"/>
                </a:solidFill>
              </a:rPr>
              <a:t>Multithreading</a:t>
            </a:r>
            <a:r>
              <a:rPr lang="en" sz="2000">
                <a:solidFill>
                  <a:schemeClr val="dk1"/>
                </a:solidFill>
              </a:rPr>
              <a:t>:  parallelism via multiple </a:t>
            </a:r>
            <a:r>
              <a:rPr lang="en" sz="2000" b="1" u="sng">
                <a:solidFill>
                  <a:schemeClr val="dk1"/>
                </a:solidFill>
              </a:rPr>
              <a:t>threads</a:t>
            </a:r>
            <a:endParaRPr sz="1100" b="1" u="sng">
              <a:solidFill>
                <a:schemeClr val="dk1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Shared Memory Parallelism is concerned with </a:t>
            </a:r>
            <a:r>
              <a:rPr lang="en" sz="2000" b="1" u="sng">
                <a:solidFill>
                  <a:schemeClr val="dk1"/>
                </a:solidFill>
              </a:rPr>
              <a:t>threads</a:t>
            </a:r>
            <a:endParaRPr sz="2000" b="1" u="sng">
              <a:solidFill>
                <a:schemeClr val="dk1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 b="1" u="sng">
                <a:solidFill>
                  <a:schemeClr val="dk1"/>
                </a:solidFill>
              </a:rPr>
              <a:t>Use in OpenMP</a:t>
            </a:r>
            <a:endParaRPr sz="2000" b="1" u="sng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000" b="1" u="sng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u="sng"/>
              <a:t>Processes</a:t>
            </a:r>
            <a:endParaRPr sz="2400" b="1" u="sng"/>
          </a:p>
          <a:p>
            <a:pPr marL="457200" lvl="0" indent="-3556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execution sequences with their own independent, private memory areas.</a:t>
            </a:r>
            <a:endParaRPr sz="2000">
              <a:solidFill>
                <a:schemeClr val="dk1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 b="1" i="1" u="sng">
                <a:solidFill>
                  <a:schemeClr val="dk1"/>
                </a:solidFill>
              </a:rPr>
              <a:t>Multiprocessing</a:t>
            </a:r>
            <a:r>
              <a:rPr lang="en" sz="2000">
                <a:solidFill>
                  <a:schemeClr val="dk1"/>
                </a:solidFill>
              </a:rPr>
              <a:t>: parallelism via multiple </a:t>
            </a:r>
            <a:r>
              <a:rPr lang="en" sz="2000" b="1" u="sng">
                <a:solidFill>
                  <a:schemeClr val="dk1"/>
                </a:solidFill>
              </a:rPr>
              <a:t>processes</a:t>
            </a:r>
            <a:endParaRPr sz="2000" b="1" u="sng">
              <a:solidFill>
                <a:schemeClr val="dk1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Distributed Parallelism is concerned with </a:t>
            </a:r>
            <a:r>
              <a:rPr lang="en" sz="2000" b="1" u="sng">
                <a:solidFill>
                  <a:schemeClr val="dk1"/>
                </a:solidFill>
              </a:rPr>
              <a:t>processes</a:t>
            </a:r>
            <a:endParaRPr sz="2000" b="1" u="sng">
              <a:solidFill>
                <a:schemeClr val="dk1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 b="1" u="sng">
                <a:solidFill>
                  <a:schemeClr val="dk1"/>
                </a:solidFill>
              </a:rPr>
              <a:t>Use in MPI</a:t>
            </a:r>
            <a:r>
              <a:rPr lang="en" sz="2000">
                <a:solidFill>
                  <a:schemeClr val="dk1"/>
                </a:solidFill>
              </a:rPr>
              <a:t>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47943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Shared Memory Concept</a:t>
            </a:r>
            <a:endParaRPr b="1"/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3194100" cy="33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Threads with their private memories use the shared (same) memory  to process the same task.</a:t>
            </a:r>
            <a:endParaRPr sz="20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 b="1" u="sng"/>
              <a:t>Analogy:</a:t>
            </a:r>
            <a:r>
              <a:rPr lang="en" sz="2000"/>
              <a:t> Painters with their own brushes share the same palette to draw on the same canvas.  </a:t>
            </a:r>
            <a:endParaRPr sz="20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81" name="Google Shape;81;p17"/>
          <p:cNvSpPr/>
          <p:nvPr/>
        </p:nvSpPr>
        <p:spPr>
          <a:xfrm>
            <a:off x="5706675" y="2392273"/>
            <a:ext cx="1302300" cy="591000"/>
          </a:xfrm>
          <a:prstGeom prst="rect">
            <a:avLst/>
          </a:prstGeom>
          <a:solidFill>
            <a:srgbClr val="FF9900"/>
          </a:solidFill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/>
              <a:t>Shared Memory</a:t>
            </a:r>
            <a:r>
              <a:rPr lang="en" sz="1200"/>
              <a:t> </a:t>
            </a:r>
            <a:endParaRPr sz="1200"/>
          </a:p>
        </p:txBody>
      </p:sp>
      <p:cxnSp>
        <p:nvCxnSpPr>
          <p:cNvPr id="82" name="Google Shape;82;p17"/>
          <p:cNvCxnSpPr>
            <a:stCxn id="83" idx="2"/>
            <a:endCxn id="81" idx="0"/>
          </p:cNvCxnSpPr>
          <p:nvPr/>
        </p:nvCxnSpPr>
        <p:spPr>
          <a:xfrm>
            <a:off x="5780475" y="2088000"/>
            <a:ext cx="577500" cy="3042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4" name="Google Shape;84;p17"/>
          <p:cNvCxnSpPr>
            <a:endCxn id="81" idx="0"/>
          </p:cNvCxnSpPr>
          <p:nvPr/>
        </p:nvCxnSpPr>
        <p:spPr>
          <a:xfrm flipH="1">
            <a:off x="6357825" y="1871473"/>
            <a:ext cx="750900" cy="5208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5" name="Google Shape;85;p17"/>
          <p:cNvCxnSpPr>
            <a:endCxn id="81" idx="1"/>
          </p:cNvCxnSpPr>
          <p:nvPr/>
        </p:nvCxnSpPr>
        <p:spPr>
          <a:xfrm rot="10800000" flipH="1">
            <a:off x="5181075" y="2687773"/>
            <a:ext cx="525600" cy="7155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6" name="Google Shape;86;p17"/>
          <p:cNvCxnSpPr/>
          <p:nvPr/>
        </p:nvCxnSpPr>
        <p:spPr>
          <a:xfrm rot="10800000">
            <a:off x="7028350" y="2838975"/>
            <a:ext cx="489900" cy="4131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7" name="Google Shape;87;p17"/>
          <p:cNvSpPr/>
          <p:nvPr/>
        </p:nvSpPr>
        <p:spPr>
          <a:xfrm>
            <a:off x="4856025" y="1871475"/>
            <a:ext cx="750900" cy="624900"/>
          </a:xfrm>
          <a:prstGeom prst="ellipse">
            <a:avLst/>
          </a:prstGeom>
          <a:solidFill>
            <a:srgbClr val="FFFF00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/>
              <a:t>Private Memory</a:t>
            </a:r>
            <a:endParaRPr sz="700" b="1"/>
          </a:p>
        </p:txBody>
      </p:sp>
      <p:sp>
        <p:nvSpPr>
          <p:cNvPr id="83" name="Google Shape;83;p17"/>
          <p:cNvSpPr/>
          <p:nvPr/>
        </p:nvSpPr>
        <p:spPr>
          <a:xfrm>
            <a:off x="5309925" y="1567200"/>
            <a:ext cx="941100" cy="520800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Thread</a:t>
            </a:r>
            <a:endParaRPr/>
          </a:p>
        </p:txBody>
      </p:sp>
      <p:sp>
        <p:nvSpPr>
          <p:cNvPr id="88" name="Google Shape;88;p17"/>
          <p:cNvSpPr/>
          <p:nvPr/>
        </p:nvSpPr>
        <p:spPr>
          <a:xfrm>
            <a:off x="7215525" y="1946100"/>
            <a:ext cx="750900" cy="624900"/>
          </a:xfrm>
          <a:prstGeom prst="ellipse">
            <a:avLst/>
          </a:prstGeom>
          <a:solidFill>
            <a:srgbClr val="FFFF00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/>
              <a:t>Private Memory</a:t>
            </a:r>
            <a:endParaRPr sz="700" b="1"/>
          </a:p>
        </p:txBody>
      </p:sp>
      <p:sp>
        <p:nvSpPr>
          <p:cNvPr id="89" name="Google Shape;89;p17"/>
          <p:cNvSpPr/>
          <p:nvPr/>
        </p:nvSpPr>
        <p:spPr>
          <a:xfrm>
            <a:off x="6464625" y="3169500"/>
            <a:ext cx="750900" cy="591000"/>
          </a:xfrm>
          <a:prstGeom prst="ellipse">
            <a:avLst/>
          </a:prstGeom>
          <a:solidFill>
            <a:srgbClr val="FFFF00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/>
              <a:t>Private Memory</a:t>
            </a:r>
            <a:endParaRPr sz="700" b="1"/>
          </a:p>
        </p:txBody>
      </p:sp>
      <p:sp>
        <p:nvSpPr>
          <p:cNvPr id="90" name="Google Shape;90;p17"/>
          <p:cNvSpPr/>
          <p:nvPr/>
        </p:nvSpPr>
        <p:spPr>
          <a:xfrm>
            <a:off x="5606925" y="3169500"/>
            <a:ext cx="750900" cy="591000"/>
          </a:xfrm>
          <a:prstGeom prst="ellipse">
            <a:avLst/>
          </a:prstGeom>
          <a:solidFill>
            <a:srgbClr val="FFFF00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/>
              <a:t>Private Memory</a:t>
            </a:r>
            <a:endParaRPr sz="700" b="1"/>
          </a:p>
        </p:txBody>
      </p:sp>
      <p:sp>
        <p:nvSpPr>
          <p:cNvPr id="91" name="Google Shape;91;p17"/>
          <p:cNvSpPr/>
          <p:nvPr/>
        </p:nvSpPr>
        <p:spPr>
          <a:xfrm>
            <a:off x="6783375" y="1579950"/>
            <a:ext cx="941100" cy="495300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Thread</a:t>
            </a:r>
            <a:endParaRPr/>
          </a:p>
        </p:txBody>
      </p:sp>
      <p:sp>
        <p:nvSpPr>
          <p:cNvPr id="92" name="Google Shape;92;p17"/>
          <p:cNvSpPr/>
          <p:nvPr/>
        </p:nvSpPr>
        <p:spPr>
          <a:xfrm>
            <a:off x="4796513" y="3113475"/>
            <a:ext cx="941100" cy="495300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Thread</a:t>
            </a:r>
            <a:endParaRPr/>
          </a:p>
        </p:txBody>
      </p:sp>
      <p:sp>
        <p:nvSpPr>
          <p:cNvPr id="93" name="Google Shape;93;p17"/>
          <p:cNvSpPr/>
          <p:nvPr/>
        </p:nvSpPr>
        <p:spPr>
          <a:xfrm>
            <a:off x="7028325" y="3100725"/>
            <a:ext cx="941100" cy="520800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Thread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311700" y="2908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What is OpenMP?</a:t>
            </a:r>
            <a:endParaRPr b="1"/>
          </a:p>
        </p:txBody>
      </p:sp>
      <p:sp>
        <p:nvSpPr>
          <p:cNvPr id="99" name="Google Shape;99;p18"/>
          <p:cNvSpPr txBox="1">
            <a:spLocks noGrp="1"/>
          </p:cNvSpPr>
          <p:nvPr>
            <p:ph type="body" idx="1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OpenMP is a standard API that can be used in shared memory programs, which are written in Fortran, C, and C++.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Main OpenMP components consist of </a:t>
            </a:r>
            <a:r>
              <a:rPr lang="en" sz="2400" b="1" i="1" u="sng">
                <a:solidFill>
                  <a:schemeClr val="dk1"/>
                </a:solidFill>
              </a:rPr>
              <a:t>compiler directives</a:t>
            </a:r>
            <a:r>
              <a:rPr lang="en" sz="2400">
                <a:solidFill>
                  <a:schemeClr val="dk1"/>
                </a:solidFill>
              </a:rPr>
              <a:t>, </a:t>
            </a:r>
            <a:r>
              <a:rPr lang="en" sz="2400" b="1" u="sng">
                <a:solidFill>
                  <a:schemeClr val="dk1"/>
                </a:solidFill>
              </a:rPr>
              <a:t>runtime library routines (functions),</a:t>
            </a:r>
            <a:r>
              <a:rPr lang="en" sz="2400">
                <a:solidFill>
                  <a:schemeClr val="dk1"/>
                </a:solidFill>
              </a:rPr>
              <a:t> and </a:t>
            </a:r>
            <a:r>
              <a:rPr lang="en" sz="2400" b="1" u="sng">
                <a:solidFill>
                  <a:schemeClr val="dk1"/>
                </a:solidFill>
              </a:rPr>
              <a:t>environment variables</a:t>
            </a:r>
            <a:r>
              <a:rPr lang="en" sz="2400">
                <a:solidFill>
                  <a:schemeClr val="dk1"/>
                </a:solidFill>
              </a:rPr>
              <a:t>.</a:t>
            </a: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OpenMP Requires a supportive compiler, such as: GNU, IBM, Oracle, Intel, HP, MS, Cray, Absoft Pro Fortran, Portland Group Compilers and Tools, Lahey/Fujitsu Fortran 95, Path Scale.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More details about OpenMP are in Petascale Website (</a:t>
            </a:r>
            <a:r>
              <a:rPr lang="en" u="sng">
                <a:solidFill>
                  <a:schemeClr val="hlink"/>
                </a:solidFill>
                <a:hlinkClick r:id="rId3"/>
              </a:rPr>
              <a:t>www.shodor.org/petascale</a:t>
            </a:r>
            <a:r>
              <a:rPr lang="en"/>
              <a:t>).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>
            <a:spLocks noGrp="1"/>
          </p:cNvSpPr>
          <p:nvPr>
            <p:ph type="title"/>
          </p:nvPr>
        </p:nvSpPr>
        <p:spPr>
          <a:xfrm>
            <a:off x="311700" y="2908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OpenMP main components:</a:t>
            </a:r>
            <a:endParaRPr sz="2400"/>
          </a:p>
        </p:txBody>
      </p:sp>
      <p:sp>
        <p:nvSpPr>
          <p:cNvPr id="105" name="Google Shape;105;p19"/>
          <p:cNvSpPr txBox="1">
            <a:spLocks noGrp="1"/>
          </p:cNvSpPr>
          <p:nvPr>
            <p:ph type="body" idx="1"/>
          </p:nvPr>
        </p:nvSpPr>
        <p:spPr>
          <a:xfrm>
            <a:off x="311700" y="863550"/>
            <a:ext cx="8520600" cy="3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000000"/>
                </a:solidFill>
              </a:rPr>
              <a:t>Directives</a:t>
            </a:r>
            <a:r>
              <a:rPr lang="en" sz="1400"/>
              <a:t>  </a:t>
            </a:r>
            <a:endParaRPr sz="1400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★"/>
            </a:pPr>
            <a:r>
              <a:rPr lang="en" sz="1400"/>
              <a:t>Initializes parallel region.  </a:t>
            </a:r>
            <a:endParaRPr sz="1400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★"/>
            </a:pPr>
            <a:r>
              <a:rPr lang="en" sz="1400"/>
              <a:t>Divides the work.  </a:t>
            </a:r>
            <a:endParaRPr sz="1400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★"/>
            </a:pPr>
            <a:r>
              <a:rPr lang="en" sz="1400"/>
              <a:t>Synchronizes.  </a:t>
            </a:r>
            <a:endParaRPr sz="1400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★"/>
            </a:pPr>
            <a:r>
              <a:rPr lang="en" sz="1400"/>
              <a:t>Data-Sharing Attributes. </a:t>
            </a:r>
            <a:endParaRPr sz="14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u="sng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/>
              <a:t>Functions</a:t>
            </a:r>
            <a:r>
              <a:rPr lang="en" sz="1400"/>
              <a:t>  </a:t>
            </a:r>
            <a:endParaRPr sz="1400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★"/>
            </a:pPr>
            <a:r>
              <a:rPr lang="en" sz="1400"/>
              <a:t>Defines number of threads.  </a:t>
            </a:r>
            <a:endParaRPr sz="1400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★"/>
            </a:pPr>
            <a:r>
              <a:rPr lang="en" sz="1400"/>
              <a:t>Gets thread ID.  </a:t>
            </a:r>
            <a:endParaRPr sz="1400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★"/>
            </a:pPr>
            <a:r>
              <a:rPr lang="en" sz="1400"/>
              <a:t>Supports Nested Parallelism. </a:t>
            </a:r>
            <a:endParaRPr sz="14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u="sng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/>
              <a:t>Environment Variables</a:t>
            </a:r>
            <a:r>
              <a:rPr lang="en" sz="1400"/>
              <a:t>  </a:t>
            </a:r>
            <a:endParaRPr sz="1400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★"/>
            </a:pPr>
            <a:r>
              <a:rPr lang="en" sz="1400"/>
              <a:t>Scheduling Type.  </a:t>
            </a:r>
            <a:endParaRPr sz="1400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★"/>
            </a:pPr>
            <a:r>
              <a:rPr lang="en" sz="1400"/>
              <a:t>Number of Threads.  </a:t>
            </a:r>
            <a:endParaRPr sz="1400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★"/>
            </a:pPr>
            <a:r>
              <a:rPr lang="en" sz="1400"/>
              <a:t>Dynamic Adjustment of Threads.  </a:t>
            </a:r>
            <a:endParaRPr sz="1400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★"/>
            </a:pPr>
            <a:r>
              <a:rPr lang="en" sz="1400"/>
              <a:t>Maximum Number of Threads.</a:t>
            </a:r>
            <a:endParaRPr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OpenMP Applications and Practices</a:t>
            </a:r>
            <a:endParaRPr/>
          </a:p>
        </p:txBody>
      </p:sp>
      <p:sp>
        <p:nvSpPr>
          <p:cNvPr id="111" name="Google Shape;111;p20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14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OpenMP Applications and Practices can be employed to create a  new parallel code and to parallelize a serial code. 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2399</Words>
  <Application>Microsoft Macintosh PowerPoint</Application>
  <PresentationFormat>On-screen Show (16:9)</PresentationFormat>
  <Paragraphs>274</Paragraphs>
  <Slides>28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1" baseType="lpstr">
      <vt:lpstr>Times New Roman</vt:lpstr>
      <vt:lpstr>Arial</vt:lpstr>
      <vt:lpstr>Simple Light</vt:lpstr>
      <vt:lpstr>Blue Waters Petascale Semester Curriculum v1.0 Unit 4: OpenMP Lesson 7: OpenMP Applications &amp; Practice Developed by Widodo Samyono for the Shodor Education Foundation, Inc.</vt:lpstr>
      <vt:lpstr>Except where otherwise noted, this work by The Shodor Education Foundation, Inc. is licensed under CC BY-NC 4.0. To view a copy of this license, visit https://creativecommons.org/licenses/by-nc/4.0  Browse and search the full curriculum at http://shodor.org/petascale/materials/semester-curriculum  We welcome your improvements! You can submit your proposed changes to this material and the rest of the curriculum in our GitHub repository at https://github.com/shodor-education/petascale-semester-curriculum  We want to hear from you! Please let us know your experiences using this material by sending email to petascale@shodor.org</vt:lpstr>
      <vt:lpstr>Outline</vt:lpstr>
      <vt:lpstr>Overview of OpenMP</vt:lpstr>
      <vt:lpstr>Threads vs Processes</vt:lpstr>
      <vt:lpstr>Shared Memory Concept</vt:lpstr>
      <vt:lpstr>What is OpenMP?</vt:lpstr>
      <vt:lpstr>OpenMP main components:</vt:lpstr>
      <vt:lpstr>OpenMP Applications and Practices</vt:lpstr>
      <vt:lpstr>The parallel for Directive (C)</vt:lpstr>
      <vt:lpstr>Chunks</vt:lpstr>
      <vt:lpstr>Private and Shared Data</vt:lpstr>
      <vt:lpstr>A Private Variable (C)</vt:lpstr>
      <vt:lpstr>Another Private Variable (C) </vt:lpstr>
      <vt:lpstr>A Shared Variable (C)</vt:lpstr>
      <vt:lpstr>Creating a simple parallel code in OpenMP</vt:lpstr>
      <vt:lpstr>A First OpenMP Program hello_world.c </vt:lpstr>
      <vt:lpstr>Running hello_world.c</vt:lpstr>
      <vt:lpstr>Create a second simple program helloWorld.c in OpenMP </vt:lpstr>
      <vt:lpstr>helloWorld.c output</vt:lpstr>
      <vt:lpstr>An application of OpenMP for finding an area under a curve </vt:lpstr>
      <vt:lpstr>An application of OpenMP for finding an area under a curve </vt:lpstr>
      <vt:lpstr>The Serial Code (integration.c)     </vt:lpstr>
      <vt:lpstr>The parallel Code (integration_omp.c)</vt:lpstr>
      <vt:lpstr>Scalability of OpenMP for calculating an area under a curve</vt:lpstr>
      <vt:lpstr>Scalability of OpenMP for calculating an area under a curve</vt:lpstr>
      <vt:lpstr>Acknowledgements</vt:lpstr>
      <vt:lpstr>More about OpenMP </vt:lpstr>
    </vt:vector>
  </TitlesOfParts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Waters Petascale Semester Curriculum v1.0 Unit 4: OpenMP Lesson 7: OpenMP Applications &amp; Practice Developed by Widodo Samyono for the Shodor Education Foundation, Inc.</dc:title>
  <cp:lastModifiedBy>Aaron Weeden</cp:lastModifiedBy>
  <cp:revision>4</cp:revision>
  <dcterms:modified xsi:type="dcterms:W3CDTF">2020-09-12T16:02:44Z</dcterms:modified>
</cp:coreProperties>
</file>