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70" r:id="rId3"/>
    <p:sldId id="271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tin sukhij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39"/>
  </p:normalViewPr>
  <p:slideViewPr>
    <p:cSldViewPr snapToGrid="0" snapToObjects="1">
      <p:cViewPr varScale="1">
        <p:scale>
          <a:sx n="114" d="100"/>
          <a:sy n="114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44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43fd61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43fd61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548c8a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548c8a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548c8a0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548c8a0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Tag matters because ps1 could be expecting many messages from ps0, and tags makes it easy to manage and differentiate between messages.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2548c8a0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2548c8a0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43fd611e4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43fd611e4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548c8a0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2548c8a0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fd611e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fd611e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3fd611e4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3fd611e4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48c8a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48c8a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548c8a0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548c8a0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548c8a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548c8a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3fd611e4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43fd611e4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43fd611e4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43fd611e4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eenDefault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" TargetMode="External"/><Relationship Id="rId4" Type="http://schemas.openxmlformats.org/officeDocument/2006/relationships/hyperlink" Target="https://top500.org/" TargetMode="External"/><Relationship Id="rId5" Type="http://schemas.openxmlformats.org/officeDocument/2006/relationships/hyperlink" Target="https://www.open-mpi.org/doc/current/" TargetMode="External"/><Relationship Id="rId6" Type="http://schemas.openxmlformats.org/officeDocument/2006/relationships/hyperlink" Target="http://www.mcs.anl.gov/research/projects/mpi/" TargetMode="External"/><Relationship Id="rId7" Type="http://schemas.openxmlformats.org/officeDocument/2006/relationships/hyperlink" Target="http://www.mcs.anl.gov/research/projects/mpi/learning.html" TargetMode="External"/><Relationship Id="rId8" Type="http://schemas.openxmlformats.org/officeDocument/2006/relationships/hyperlink" Target="https://computing.llnl.gov/tutorials/mpi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2: Collective vs.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Point-to-Point</a:t>
            </a:r>
            <a:b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      Communication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2700" i="1" dirty="0" err="1">
                <a:latin typeface="Times New Roman" charset="0"/>
                <a:ea typeface="Times New Roman" charset="0"/>
                <a:cs typeface="Times New Roman" charset="0"/>
              </a:rPr>
              <a:t>Mobeen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700" i="1" dirty="0" err="1">
                <a:latin typeface="Times New Roman" charset="0"/>
                <a:ea typeface="Times New Roman" charset="0"/>
                <a:cs typeface="Times New Roman" charset="0"/>
              </a:rPr>
              <a:t>Ludin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27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>
            <a:spLocks noGrp="1"/>
          </p:cNvSpPr>
          <p:nvPr>
            <p:ph type="body" idx="1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identifier for each process in the communicator.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an integer starting at 0 and counting upwards.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8" name="Google Shape;408;p32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Rank</a:t>
            </a:r>
            <a:endParaRPr b="1"/>
          </a:p>
        </p:txBody>
      </p:sp>
      <p:cxnSp>
        <p:nvCxnSpPr>
          <p:cNvPr id="409" name="Google Shape;409;p32"/>
          <p:cNvCxnSpPr/>
          <p:nvPr/>
        </p:nvCxnSpPr>
        <p:spPr>
          <a:xfrm>
            <a:off x="3495975" y="3086740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2"/>
          <p:cNvSpPr/>
          <p:nvPr/>
        </p:nvSpPr>
        <p:spPr>
          <a:xfrm>
            <a:off x="2923275" y="337877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3712950" y="416262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4285650" y="262097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5600425" y="337877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4927725" y="416262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>
            <a:spLocks noGrp="1"/>
          </p:cNvSpPr>
          <p:nvPr>
            <p:ph type="body" idx="1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processes in a communicator.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for all processes in the communicator.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Google Shape;420;p33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Size</a:t>
            </a:r>
            <a:endParaRPr b="1"/>
          </a:p>
        </p:txBody>
      </p:sp>
      <p:cxnSp>
        <p:nvCxnSpPr>
          <p:cNvPr id="421" name="Google Shape;421;p33"/>
          <p:cNvCxnSpPr/>
          <p:nvPr/>
        </p:nvCxnSpPr>
        <p:spPr>
          <a:xfrm>
            <a:off x="3495975" y="3086740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2" name="Google Shape;422;p33"/>
          <p:cNvSpPr/>
          <p:nvPr/>
        </p:nvSpPr>
        <p:spPr>
          <a:xfrm>
            <a:off x="2923275" y="337877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3712950" y="416262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4285650" y="262097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5600425" y="337877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4927725" y="416262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/>
          <p:nvPr/>
        </p:nvSpPr>
        <p:spPr>
          <a:xfrm rot="9418">
            <a:off x="293480" y="894405"/>
            <a:ext cx="2409009" cy="3293120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457316" y="3039006"/>
            <a:ext cx="1968600" cy="10641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567149" y="1259931"/>
            <a:ext cx="1968600" cy="1228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673166" y="1733461"/>
            <a:ext cx="1559700" cy="23103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1373108" y="1885247"/>
            <a:ext cx="744900" cy="489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764718" y="3129450"/>
            <a:ext cx="1317781" cy="80158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842138" y="3275801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841062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1158105" y="3275801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1157029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1474073" y="3275788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1472996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1790040" y="3275801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1788963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764252" y="3140473"/>
            <a:ext cx="1317600" cy="657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4"/>
          <p:cNvSpPr/>
          <p:nvPr/>
        </p:nvSpPr>
        <p:spPr>
          <a:xfrm rot="9415">
            <a:off x="6503196" y="894406"/>
            <a:ext cx="2409909" cy="3306019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Node1: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6666881" y="3039006"/>
            <a:ext cx="2078400" cy="10641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4"/>
          <p:cNvSpPr/>
          <p:nvPr/>
        </p:nvSpPr>
        <p:spPr>
          <a:xfrm>
            <a:off x="6776714" y="1259931"/>
            <a:ext cx="1968600" cy="1228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4"/>
          <p:cNvSpPr/>
          <p:nvPr/>
        </p:nvSpPr>
        <p:spPr>
          <a:xfrm>
            <a:off x="6882731" y="1733461"/>
            <a:ext cx="1559700" cy="23103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7582674" y="1885247"/>
            <a:ext cx="744900" cy="489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4"/>
          <p:cNvSpPr/>
          <p:nvPr/>
        </p:nvSpPr>
        <p:spPr>
          <a:xfrm>
            <a:off x="6974283" y="3129450"/>
            <a:ext cx="1317781" cy="80158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matY[i][j]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34"/>
          <p:cNvSpPr/>
          <p:nvPr/>
        </p:nvSpPr>
        <p:spPr>
          <a:xfrm>
            <a:off x="7051704" y="3275801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34"/>
          <p:cNvSpPr/>
          <p:nvPr/>
        </p:nvSpPr>
        <p:spPr>
          <a:xfrm>
            <a:off x="7050627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34"/>
          <p:cNvSpPr/>
          <p:nvPr/>
        </p:nvSpPr>
        <p:spPr>
          <a:xfrm>
            <a:off x="7367671" y="3275801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7366594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34"/>
          <p:cNvSpPr/>
          <p:nvPr/>
        </p:nvSpPr>
        <p:spPr>
          <a:xfrm>
            <a:off x="7683638" y="3275788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4"/>
          <p:cNvSpPr/>
          <p:nvPr/>
        </p:nvSpPr>
        <p:spPr>
          <a:xfrm>
            <a:off x="7682561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4"/>
          <p:cNvSpPr/>
          <p:nvPr/>
        </p:nvSpPr>
        <p:spPr>
          <a:xfrm>
            <a:off x="7999605" y="3275801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34"/>
          <p:cNvSpPr/>
          <p:nvPr/>
        </p:nvSpPr>
        <p:spPr>
          <a:xfrm>
            <a:off x="7998528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34"/>
          <p:cNvSpPr/>
          <p:nvPr/>
        </p:nvSpPr>
        <p:spPr>
          <a:xfrm>
            <a:off x="6973817" y="3140473"/>
            <a:ext cx="1317600" cy="657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1" name="Google Shape;461;p34"/>
          <p:cNvCxnSpPr>
            <a:stCxn id="444" idx="3"/>
            <a:endCxn id="453" idx="1"/>
          </p:cNvCxnSpPr>
          <p:nvPr/>
        </p:nvCxnSpPr>
        <p:spPr>
          <a:xfrm>
            <a:off x="2004963" y="3752222"/>
            <a:ext cx="5045700" cy="0"/>
          </a:xfrm>
          <a:prstGeom prst="straightConnector1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62" name="Google Shape;462;p34"/>
          <p:cNvSpPr/>
          <p:nvPr/>
        </p:nvSpPr>
        <p:spPr>
          <a:xfrm>
            <a:off x="3544675" y="3292750"/>
            <a:ext cx="2078400" cy="13266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to: ps1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offset 100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tag = 777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3" name="Google Shape;463;p34"/>
          <p:cNvCxnSpPr/>
          <p:nvPr/>
        </p:nvCxnSpPr>
        <p:spPr>
          <a:xfrm>
            <a:off x="3550014" y="3303143"/>
            <a:ext cx="999900" cy="243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34"/>
          <p:cNvCxnSpPr/>
          <p:nvPr/>
        </p:nvCxnSpPr>
        <p:spPr>
          <a:xfrm rot="10800000" flipH="1">
            <a:off x="4549603" y="3303122"/>
            <a:ext cx="1060200" cy="243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34"/>
          <p:cNvSpPr/>
          <p:nvPr/>
        </p:nvSpPr>
        <p:spPr>
          <a:xfrm>
            <a:off x="3667175" y="2815975"/>
            <a:ext cx="1881600" cy="397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MPI_Send(....)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3217288" y="1019175"/>
            <a:ext cx="2877900" cy="4893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send data message envelope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268775" y="4692576"/>
            <a:ext cx="8630100" cy="39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ps0 places matrix matX[100-199] from local memory into buffer and calls send routine.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5210986" y="2090904"/>
            <a:ext cx="1140900" cy="3972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buffer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9" name="Google Shape;469;p34"/>
          <p:cNvCxnSpPr>
            <a:endCxn id="468" idx="2"/>
          </p:cNvCxnSpPr>
          <p:nvPr/>
        </p:nvCxnSpPr>
        <p:spPr>
          <a:xfrm rot="10800000">
            <a:off x="5781436" y="2488104"/>
            <a:ext cx="343200" cy="126390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34"/>
          <p:cNvCxnSpPr/>
          <p:nvPr/>
        </p:nvCxnSpPr>
        <p:spPr>
          <a:xfrm rot="10800000">
            <a:off x="3217159" y="1508463"/>
            <a:ext cx="348000" cy="1807500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1" name="Google Shape;471;p34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MPI_SEND(...):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/>
          <p:nvPr/>
        </p:nvSpPr>
        <p:spPr>
          <a:xfrm rot="8679">
            <a:off x="274446" y="945951"/>
            <a:ext cx="2376608" cy="3051921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35"/>
          <p:cNvSpPr/>
          <p:nvPr/>
        </p:nvSpPr>
        <p:spPr>
          <a:xfrm>
            <a:off x="436165" y="2933513"/>
            <a:ext cx="1942200" cy="9861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544529" y="1284761"/>
            <a:ext cx="1942200" cy="1138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35"/>
          <p:cNvSpPr/>
          <p:nvPr/>
        </p:nvSpPr>
        <p:spPr>
          <a:xfrm>
            <a:off x="649127" y="1723603"/>
            <a:ext cx="1539000" cy="2140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5"/>
          <p:cNvSpPr/>
          <p:nvPr/>
        </p:nvSpPr>
        <p:spPr>
          <a:xfrm>
            <a:off x="1339704" y="1864271"/>
            <a:ext cx="735300" cy="453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35"/>
          <p:cNvSpPr/>
          <p:nvPr/>
        </p:nvSpPr>
        <p:spPr>
          <a:xfrm>
            <a:off x="739454" y="3017332"/>
            <a:ext cx="1300148" cy="742867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35"/>
          <p:cNvSpPr/>
          <p:nvPr/>
        </p:nvSpPr>
        <p:spPr>
          <a:xfrm>
            <a:off x="815838" y="3152962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35"/>
          <p:cNvSpPr/>
          <p:nvPr/>
        </p:nvSpPr>
        <p:spPr>
          <a:xfrm>
            <a:off x="814776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1127577" y="3152962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1126515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1439317" y="3152951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1438255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1751056" y="3152962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1749994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5"/>
          <p:cNvSpPr/>
          <p:nvPr/>
        </p:nvSpPr>
        <p:spPr>
          <a:xfrm>
            <a:off x="738994" y="3027548"/>
            <a:ext cx="1299900" cy="6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35"/>
          <p:cNvSpPr/>
          <p:nvPr/>
        </p:nvSpPr>
        <p:spPr>
          <a:xfrm rot="8676">
            <a:off x="6400922" y="945951"/>
            <a:ext cx="2377508" cy="3051921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Node1: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5"/>
          <p:cNvSpPr/>
          <p:nvPr/>
        </p:nvSpPr>
        <p:spPr>
          <a:xfrm>
            <a:off x="6562641" y="2933513"/>
            <a:ext cx="2050800" cy="9861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35"/>
          <p:cNvSpPr/>
          <p:nvPr/>
        </p:nvSpPr>
        <p:spPr>
          <a:xfrm>
            <a:off x="6671004" y="1284761"/>
            <a:ext cx="1942200" cy="1138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35"/>
          <p:cNvSpPr/>
          <p:nvPr/>
        </p:nvSpPr>
        <p:spPr>
          <a:xfrm>
            <a:off x="6775602" y="1723603"/>
            <a:ext cx="1539000" cy="2140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5"/>
          <p:cNvSpPr/>
          <p:nvPr/>
        </p:nvSpPr>
        <p:spPr>
          <a:xfrm>
            <a:off x="7466179" y="1864271"/>
            <a:ext cx="735300" cy="453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35"/>
          <p:cNvSpPr/>
          <p:nvPr/>
        </p:nvSpPr>
        <p:spPr>
          <a:xfrm>
            <a:off x="6865929" y="3017332"/>
            <a:ext cx="1300148" cy="742867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matY[i][j]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35"/>
          <p:cNvSpPr/>
          <p:nvPr/>
        </p:nvSpPr>
        <p:spPr>
          <a:xfrm>
            <a:off x="6942314" y="3152962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35"/>
          <p:cNvSpPr/>
          <p:nvPr/>
        </p:nvSpPr>
        <p:spPr>
          <a:xfrm>
            <a:off x="6941252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35"/>
          <p:cNvSpPr/>
          <p:nvPr/>
        </p:nvSpPr>
        <p:spPr>
          <a:xfrm>
            <a:off x="7254053" y="3152962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35"/>
          <p:cNvSpPr/>
          <p:nvPr/>
        </p:nvSpPr>
        <p:spPr>
          <a:xfrm>
            <a:off x="7252991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35"/>
          <p:cNvSpPr/>
          <p:nvPr/>
        </p:nvSpPr>
        <p:spPr>
          <a:xfrm>
            <a:off x="7565792" y="3152951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5"/>
          <p:cNvSpPr/>
          <p:nvPr/>
        </p:nvSpPr>
        <p:spPr>
          <a:xfrm>
            <a:off x="7564730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7877533" y="3355267"/>
            <a:ext cx="213300" cy="13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35"/>
          <p:cNvSpPr/>
          <p:nvPr/>
        </p:nvSpPr>
        <p:spPr>
          <a:xfrm>
            <a:off x="7876471" y="3768690"/>
            <a:ext cx="213300" cy="13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35"/>
          <p:cNvSpPr/>
          <p:nvPr/>
        </p:nvSpPr>
        <p:spPr>
          <a:xfrm>
            <a:off x="6865470" y="3027548"/>
            <a:ext cx="1299900" cy="6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6" name="Google Shape;506;p35"/>
          <p:cNvCxnSpPr/>
          <p:nvPr/>
        </p:nvCxnSpPr>
        <p:spPr>
          <a:xfrm>
            <a:off x="1963316" y="3416087"/>
            <a:ext cx="4977900" cy="0"/>
          </a:xfrm>
          <a:prstGeom prst="straightConnector1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507" name="Google Shape;507;p35"/>
          <p:cNvSpPr/>
          <p:nvPr/>
        </p:nvSpPr>
        <p:spPr>
          <a:xfrm>
            <a:off x="3482350" y="2990250"/>
            <a:ext cx="2050800" cy="13296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from: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offset 100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tag = 777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8" name="Google Shape;508;p35"/>
          <p:cNvCxnSpPr/>
          <p:nvPr/>
        </p:nvCxnSpPr>
        <p:spPr>
          <a:xfrm>
            <a:off x="3487605" y="2999889"/>
            <a:ext cx="986400" cy="225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35"/>
          <p:cNvCxnSpPr/>
          <p:nvPr/>
        </p:nvCxnSpPr>
        <p:spPr>
          <a:xfrm rot="10800000" flipH="1">
            <a:off x="4473818" y="3000025"/>
            <a:ext cx="1046100" cy="225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5"/>
          <p:cNvSpPr/>
          <p:nvPr/>
        </p:nvSpPr>
        <p:spPr>
          <a:xfrm>
            <a:off x="3585975" y="2548425"/>
            <a:ext cx="1840800" cy="368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MPI_Recv(....)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35"/>
          <p:cNvSpPr txBox="1"/>
          <p:nvPr/>
        </p:nvSpPr>
        <p:spPr>
          <a:xfrm>
            <a:off x="3128857" y="825900"/>
            <a:ext cx="2839500" cy="6777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Receive expected data message envelope.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35"/>
          <p:cNvSpPr txBox="1"/>
          <p:nvPr/>
        </p:nvSpPr>
        <p:spPr>
          <a:xfrm>
            <a:off x="250175" y="4429900"/>
            <a:ext cx="8514900" cy="6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ps1 places MPI_Recv(), and awaits until the data from ps0 gets to its buffer, before copy it to local storage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5"/>
          <p:cNvSpPr txBox="1"/>
          <p:nvPr/>
        </p:nvSpPr>
        <p:spPr>
          <a:xfrm>
            <a:off x="5126227" y="2054863"/>
            <a:ext cx="1125900" cy="3681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buffer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4" name="Google Shape;514;p35"/>
          <p:cNvCxnSpPr>
            <a:endCxn id="513" idx="2"/>
          </p:cNvCxnSpPr>
          <p:nvPr/>
        </p:nvCxnSpPr>
        <p:spPr>
          <a:xfrm rot="10800000">
            <a:off x="5689177" y="2422963"/>
            <a:ext cx="339000" cy="99300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35"/>
          <p:cNvCxnSpPr/>
          <p:nvPr/>
        </p:nvCxnSpPr>
        <p:spPr>
          <a:xfrm rot="10800000">
            <a:off x="3176448" y="1509970"/>
            <a:ext cx="326100" cy="1501800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6" name="Google Shape;516;p35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MPI_Recv(...):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Program Structure:</a:t>
            </a:r>
            <a:endParaRPr/>
          </a:p>
        </p:txBody>
      </p:sp>
      <p:sp>
        <p:nvSpPr>
          <p:cNvPr id="522" name="Google Shape;522;p36"/>
          <p:cNvSpPr txBox="1">
            <a:spLocks noGrp="1"/>
          </p:cNvSpPr>
          <p:nvPr>
            <p:ph type="body" idx="1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&lt;mpi.h&gt;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//#include mpi header file.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char message[200];	       //message size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int my_rank, num_ps; 	   //Variable declaration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MPI_Init(&amp;argc, &amp;argv);  // Start MPI Environment now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my_rank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master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MPI_Recv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MPI_Send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&amp;message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MPI_Finalize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 //close MPI communication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311700" y="154450"/>
            <a:ext cx="85206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</p:txBody>
      </p:sp>
      <p:sp>
        <p:nvSpPr>
          <p:cNvPr id="528" name="Google Shape;528;p37"/>
          <p:cNvSpPr txBox="1">
            <a:spLocks noGrp="1"/>
          </p:cNvSpPr>
          <p:nvPr>
            <p:ph type="body" idx="1"/>
          </p:nvPr>
        </p:nvSpPr>
        <p:spPr>
          <a:xfrm>
            <a:off x="311700" y="741750"/>
            <a:ext cx="3882000" cy="43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mpi_bcast.c ]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 less mpi_bcast.c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compile: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mpi_bcast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run: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./mpi_bcast.exe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mpi_reduce.c ]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 less mpi_reduce.c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compile: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 mpi_reduce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run: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./mpi_reduce.exe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mpi_pi_area.c ]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less mpi_pi_area.c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compile: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mpi_pi_area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run: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./mpi_pi_area.exe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29" name="Google Shape;529;p37"/>
          <p:cNvSpPr txBox="1">
            <a:spLocks noGrp="1"/>
          </p:cNvSpPr>
          <p:nvPr>
            <p:ph type="body" idx="1"/>
          </p:nvPr>
        </p:nvSpPr>
        <p:spPr>
          <a:xfrm>
            <a:off x="4680850" y="741750"/>
            <a:ext cx="3882000" cy="43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mpi_scatter.c ]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less mpi_scatter.c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compile: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mpi_scatter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run: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./mpi_scatter.exe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mpi_gather.c ]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less mpi_gather.c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compile: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mpi_gather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run: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./mpi_gather.exe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mpi_allgather.c ]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less mpi_allgather.c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compile: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mpi_allgather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run: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./mpi_allgather.exe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References / Further Readings</a:t>
            </a:r>
            <a:endParaRPr/>
          </a:p>
        </p:txBody>
      </p:sp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3"/>
              </a:rPr>
              <a:t>Open MPI Organization/Community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4"/>
              </a:rPr>
              <a:t>Top500 List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of supercomputers in the world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5"/>
              </a:rPr>
              <a:t>MPI Library Man Pages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6"/>
              </a:rPr>
              <a:t>MPI Standar</a:t>
            </a:r>
            <a:r>
              <a:rPr lang="en" sz="1200" u="sng">
                <a:solidFill>
                  <a:srgbClr val="1155CC"/>
                </a:solidFill>
                <a:hlinkClick r:id="rId6"/>
              </a:rPr>
              <a:t>ds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linkClick r:id="rId7"/>
              </a:rPr>
              <a:t>MPI Tutorials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linkClick r:id="rId8"/>
              </a:rPr>
              <a:t>More MPI Tutorials</a:t>
            </a:r>
            <a:r>
              <a:rPr lang="en" sz="1200" u="sng">
                <a:solidFill>
                  <a:srgbClr val="1155CC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MPI Collective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11700" y="220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Getting started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11700" y="793325"/>
            <a:ext cx="8520600" cy="4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Login:</a:t>
            </a:r>
            <a:endParaRPr sz="1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ssh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&lt;username&gt;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@bw.ncsa.illinois.edu</a:t>
            </a:r>
            <a:r>
              <a:rPr lang="en" sz="1300" b="1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node request: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qsub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-I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-l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nodes=4:ppn=32:xe,walltime=03:00:00</a:t>
            </a:r>
            <a:r>
              <a:rPr lang="en" sz="1300" b="1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sz="13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code:</a:t>
            </a:r>
            <a:endParaRPr sz="13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wget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http://shodor.org/~mludin/BW_Capstone/mpi_collective_comm.tar</a:t>
            </a:r>
            <a:r>
              <a:rPr lang="en" sz="1300" b="1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sz="1300" b="1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the Zip File:</a:t>
            </a:r>
            <a:endParaRPr sz="13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tar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-xvvf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mpi_collective_comm.tar</a:t>
            </a:r>
            <a:r>
              <a:rPr lang="en" sz="1300" b="1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sz="13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folders:</a:t>
            </a:r>
            <a:endParaRPr sz="13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cd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mpi_collective_comm/</a:t>
            </a:r>
            <a:r>
              <a:rPr lang="en" sz="1300" b="1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sz="1300" b="1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ls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-l</a:t>
            </a:r>
            <a:r>
              <a:rPr lang="en" sz="1300" b="1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00" b="1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body" idx="1"/>
          </p:nvPr>
        </p:nvSpPr>
        <p:spPr>
          <a:xfrm>
            <a:off x="311700" y="736725"/>
            <a:ext cx="8520600" cy="4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for distributed memory parallelism.</a:t>
            </a:r>
            <a:b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for multiple nodes (or just multiple cores) to run a program in parallel.</a:t>
            </a:r>
            <a:b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function calls as opposed to compiler directives.</a:t>
            </a:r>
            <a:b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example: send a message: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MPI_Send(&amp;buffer, count, MPI_INT, destination, tag, MPI_COMM_WORLD);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1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 Interface ( MPI )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27"/>
          <p:cNvCxnSpPr/>
          <p:nvPr/>
        </p:nvCxnSpPr>
        <p:spPr>
          <a:xfrm>
            <a:off x="2844975" y="304519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257850" y="80900"/>
            <a:ext cx="211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Memory Multi-node System</a:t>
            </a:r>
            <a:endParaRPr/>
          </a:p>
        </p:txBody>
      </p:sp>
      <p:sp>
        <p:nvSpPr>
          <p:cNvPr id="119" name="Google Shape;119;p28"/>
          <p:cNvSpPr/>
          <p:nvPr/>
        </p:nvSpPr>
        <p:spPr>
          <a:xfrm rot="4266">
            <a:off x="2466997" y="157267"/>
            <a:ext cx="6526805" cy="2139366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	      </a:t>
            </a:r>
            <a:endParaRPr sz="1400"/>
          </a:p>
        </p:txBody>
      </p:sp>
      <p:sp>
        <p:nvSpPr>
          <p:cNvPr id="120" name="Google Shape;120;p28"/>
          <p:cNvSpPr/>
          <p:nvPr/>
        </p:nvSpPr>
        <p:spPr>
          <a:xfrm>
            <a:off x="2577540" y="480418"/>
            <a:ext cx="3002700" cy="914400"/>
          </a:xfrm>
          <a:prstGeom prst="bevel">
            <a:avLst>
              <a:gd name="adj" fmla="val 6019"/>
            </a:avLst>
          </a:prstGeom>
          <a:gradFill>
            <a:gsLst>
              <a:gs pos="0">
                <a:srgbClr val="7F7F7F"/>
              </a:gs>
              <a:gs pos="50000">
                <a:srgbClr val="4B4B4B"/>
              </a:gs>
              <a:gs pos="100000">
                <a:srgbClr val="7F7F7F"/>
              </a:gs>
            </a:gsLst>
            <a:lin ang="13500032" scaled="0"/>
          </a:gra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2827562" y="560031"/>
            <a:ext cx="2501100" cy="761700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2932176" y="593080"/>
            <a:ext cx="2292600" cy="695700"/>
          </a:xfrm>
          <a:prstGeom prst="roundRect">
            <a:avLst>
              <a:gd name="adj" fmla="val 8246"/>
            </a:avLst>
          </a:prstGeom>
          <a:gradFill>
            <a:gsLst>
              <a:gs pos="0">
                <a:srgbClr val="979797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2984634" y="641960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4079739" y="641954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030948" y="1073899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CPU2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4126052" y="1073892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CPU3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3034574" y="894953"/>
            <a:ext cx="2046600" cy="118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L3 Cache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" name="Google Shape;128;p28"/>
          <p:cNvCxnSpPr>
            <a:stCxn id="123" idx="2"/>
          </p:cNvCxnSpPr>
          <p:nvPr/>
        </p:nvCxnSpPr>
        <p:spPr>
          <a:xfrm flipH="1">
            <a:off x="3482334" y="836060"/>
            <a:ext cx="1800" cy="6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8"/>
          <p:cNvCxnSpPr/>
          <p:nvPr/>
        </p:nvCxnSpPr>
        <p:spPr>
          <a:xfrm>
            <a:off x="4639050" y="831782"/>
            <a:ext cx="0" cy="69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8"/>
          <p:cNvCxnSpPr/>
          <p:nvPr/>
        </p:nvCxnSpPr>
        <p:spPr>
          <a:xfrm>
            <a:off x="3496337" y="1015452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8"/>
          <p:cNvCxnSpPr/>
          <p:nvPr/>
        </p:nvCxnSpPr>
        <p:spPr>
          <a:xfrm>
            <a:off x="4692191" y="1020043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8"/>
          <p:cNvCxnSpPr/>
          <p:nvPr/>
        </p:nvCxnSpPr>
        <p:spPr>
          <a:xfrm rot="5400000">
            <a:off x="6788119" y="865046"/>
            <a:ext cx="60600" cy="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8"/>
          <p:cNvCxnSpPr/>
          <p:nvPr/>
        </p:nvCxnSpPr>
        <p:spPr>
          <a:xfrm>
            <a:off x="6830745" y="1015545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8"/>
          <p:cNvSpPr/>
          <p:nvPr/>
        </p:nvSpPr>
        <p:spPr>
          <a:xfrm>
            <a:off x="2573863" y="1862786"/>
            <a:ext cx="6291300" cy="3744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8"/>
          <p:cNvSpPr/>
          <p:nvPr/>
        </p:nvSpPr>
        <p:spPr>
          <a:xfrm>
            <a:off x="2573875" y="1520801"/>
            <a:ext cx="6291300" cy="21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Interconnection(Cray Gemini, IBM BlueGene)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2864310" y="1896522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37" name="Google Shape;137;p28"/>
          <p:cNvSpPr/>
          <p:nvPr/>
        </p:nvSpPr>
        <p:spPr>
          <a:xfrm>
            <a:off x="2937461" y="1951117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2936443" y="210422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3236002" y="1951117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3234985" y="210422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3534544" y="195111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3533526" y="210422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3833085" y="1951117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3832068" y="210422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2863870" y="1900634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4390494" y="1900625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47" name="Google Shape;147;p28"/>
          <p:cNvSpPr/>
          <p:nvPr/>
        </p:nvSpPr>
        <p:spPr>
          <a:xfrm>
            <a:off x="4463645" y="195522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4462628" y="210832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4762187" y="195522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4761170" y="210832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5060728" y="1955216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5059711" y="210832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5359270" y="195522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5358253" y="210832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4390563" y="1904737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5860810" y="1900628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7" name="Google Shape;157;p28"/>
          <p:cNvSpPr/>
          <p:nvPr/>
        </p:nvSpPr>
        <p:spPr>
          <a:xfrm>
            <a:off x="5933961" y="1955223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5932944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6232503" y="1955223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6231485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6531044" y="195521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6530027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6829586" y="1955223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6828568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5860865" y="1900623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7331112" y="1900628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67" name="Google Shape;167;p28"/>
          <p:cNvSpPr/>
          <p:nvPr/>
        </p:nvSpPr>
        <p:spPr>
          <a:xfrm>
            <a:off x="7404263" y="1955223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7403246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7702805" y="1955223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7701787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8001346" y="195521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8000329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8299888" y="1955223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298871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7331098" y="1900628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5655150" y="1696926"/>
            <a:ext cx="204300" cy="1662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5909819" y="499716"/>
            <a:ext cx="3002700" cy="914400"/>
          </a:xfrm>
          <a:prstGeom prst="bevel">
            <a:avLst>
              <a:gd name="adj" fmla="val 6019"/>
            </a:avLst>
          </a:prstGeom>
          <a:gradFill>
            <a:gsLst>
              <a:gs pos="0">
                <a:srgbClr val="7F7F7F"/>
              </a:gs>
              <a:gs pos="50000">
                <a:srgbClr val="4B4B4B"/>
              </a:gs>
              <a:gs pos="100000">
                <a:srgbClr val="7F7F7F"/>
              </a:gs>
            </a:gsLst>
            <a:lin ang="13500032" scaled="0"/>
          </a:gra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6159841" y="579330"/>
            <a:ext cx="2501100" cy="761700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264455" y="612378"/>
            <a:ext cx="2292600" cy="695700"/>
          </a:xfrm>
          <a:prstGeom prst="roundRect">
            <a:avLst>
              <a:gd name="adj" fmla="val 8246"/>
            </a:avLst>
          </a:prstGeom>
          <a:gradFill>
            <a:gsLst>
              <a:gs pos="0">
                <a:srgbClr val="979797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6316914" y="661259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CPU4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7412019" y="661253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CPU5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6363227" y="1093197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7458332" y="1093191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CPU7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6366854" y="914252"/>
            <a:ext cx="2046600" cy="118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L3 Cache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Google Shape;185;p28"/>
          <p:cNvCxnSpPr>
            <a:stCxn id="180" idx="2"/>
          </p:cNvCxnSpPr>
          <p:nvPr/>
        </p:nvCxnSpPr>
        <p:spPr>
          <a:xfrm flipH="1">
            <a:off x="6814614" y="855359"/>
            <a:ext cx="1800" cy="6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7971330" y="851080"/>
            <a:ext cx="0" cy="69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6828617" y="1034751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8"/>
          <p:cNvCxnSpPr/>
          <p:nvPr/>
        </p:nvCxnSpPr>
        <p:spPr>
          <a:xfrm>
            <a:off x="8024470" y="1039342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8"/>
          <p:cNvSpPr/>
          <p:nvPr/>
        </p:nvSpPr>
        <p:spPr>
          <a:xfrm>
            <a:off x="7308923" y="1364937"/>
            <a:ext cx="204300" cy="1662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2458274" y="2451816"/>
            <a:ext cx="6542700" cy="21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Interconnection(Fiber/Gemini/Ethernet)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8"/>
          <p:cNvSpPr/>
          <p:nvPr/>
        </p:nvSpPr>
        <p:spPr>
          <a:xfrm rot="-10795734">
            <a:off x="2464598" y="2816915"/>
            <a:ext cx="6526805" cy="2244370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Node1	</a:t>
            </a:r>
            <a:endParaRPr sz="1400"/>
          </a:p>
        </p:txBody>
      </p:sp>
      <p:sp>
        <p:nvSpPr>
          <p:cNvPr id="192" name="Google Shape;192;p28"/>
          <p:cNvSpPr/>
          <p:nvPr/>
        </p:nvSpPr>
        <p:spPr>
          <a:xfrm rot="10800000">
            <a:off x="5888812" y="3718470"/>
            <a:ext cx="3002700" cy="914400"/>
          </a:xfrm>
          <a:prstGeom prst="bevel">
            <a:avLst>
              <a:gd name="adj" fmla="val 6019"/>
            </a:avLst>
          </a:prstGeom>
          <a:gradFill>
            <a:gsLst>
              <a:gs pos="0">
                <a:srgbClr val="7F7F7F"/>
              </a:gs>
              <a:gs pos="50000">
                <a:srgbClr val="4B4B4B"/>
              </a:gs>
              <a:gs pos="100000">
                <a:srgbClr val="7F7F7F"/>
              </a:gs>
            </a:gsLst>
            <a:lin ang="13500032" scaled="0"/>
          </a:gra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8"/>
          <p:cNvSpPr/>
          <p:nvPr/>
        </p:nvSpPr>
        <p:spPr>
          <a:xfrm rot="10800000">
            <a:off x="6140390" y="3791557"/>
            <a:ext cx="2501100" cy="761700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8"/>
          <p:cNvSpPr/>
          <p:nvPr/>
        </p:nvSpPr>
        <p:spPr>
          <a:xfrm rot="10800000">
            <a:off x="6244276" y="3824508"/>
            <a:ext cx="2292600" cy="695700"/>
          </a:xfrm>
          <a:prstGeom prst="roundRect">
            <a:avLst>
              <a:gd name="adj" fmla="val 8246"/>
            </a:avLst>
          </a:prstGeom>
          <a:gradFill>
            <a:gsLst>
              <a:gs pos="0">
                <a:srgbClr val="979797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8"/>
          <p:cNvSpPr/>
          <p:nvPr/>
        </p:nvSpPr>
        <p:spPr>
          <a:xfrm rot="10800000">
            <a:off x="7485417" y="4277227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8"/>
          <p:cNvSpPr/>
          <p:nvPr/>
        </p:nvSpPr>
        <p:spPr>
          <a:xfrm rot="10800000">
            <a:off x="6390312" y="4277234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8"/>
          <p:cNvSpPr/>
          <p:nvPr/>
        </p:nvSpPr>
        <p:spPr>
          <a:xfrm rot="10800000">
            <a:off x="7439104" y="3845289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CPU2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8"/>
          <p:cNvSpPr/>
          <p:nvPr/>
        </p:nvSpPr>
        <p:spPr>
          <a:xfrm rot="10800000">
            <a:off x="6343999" y="3845295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CPU3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8"/>
          <p:cNvSpPr/>
          <p:nvPr/>
        </p:nvSpPr>
        <p:spPr>
          <a:xfrm rot="10800000">
            <a:off x="6387877" y="4100134"/>
            <a:ext cx="2046600" cy="118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L3 Cache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28"/>
          <p:cNvCxnSpPr>
            <a:stCxn id="195" idx="2"/>
          </p:cNvCxnSpPr>
          <p:nvPr/>
        </p:nvCxnSpPr>
        <p:spPr>
          <a:xfrm rot="10800000" flipH="1">
            <a:off x="7984917" y="4216627"/>
            <a:ext cx="1800" cy="6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8"/>
          <p:cNvCxnSpPr/>
          <p:nvPr/>
        </p:nvCxnSpPr>
        <p:spPr>
          <a:xfrm rot="10800000">
            <a:off x="6830001" y="4212206"/>
            <a:ext cx="0" cy="69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8"/>
          <p:cNvCxnSpPr/>
          <p:nvPr/>
        </p:nvCxnSpPr>
        <p:spPr>
          <a:xfrm rot="10800000">
            <a:off x="7972714" y="4033935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8"/>
          <p:cNvCxnSpPr/>
          <p:nvPr/>
        </p:nvCxnSpPr>
        <p:spPr>
          <a:xfrm rot="10800000">
            <a:off x="6776860" y="4029345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8"/>
          <p:cNvCxnSpPr/>
          <p:nvPr/>
        </p:nvCxnSpPr>
        <p:spPr>
          <a:xfrm rot="-5400000">
            <a:off x="4610057" y="4247067"/>
            <a:ext cx="60600" cy="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8"/>
          <p:cNvCxnSpPr/>
          <p:nvPr/>
        </p:nvCxnSpPr>
        <p:spPr>
          <a:xfrm rot="10800000">
            <a:off x="4628031" y="4034168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8"/>
          <p:cNvSpPr/>
          <p:nvPr/>
        </p:nvSpPr>
        <p:spPr>
          <a:xfrm rot="10800000">
            <a:off x="2593613" y="2876426"/>
            <a:ext cx="6291300" cy="3744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 rot="10800000">
            <a:off x="2593602" y="3376512"/>
            <a:ext cx="6291300" cy="21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Interconnection(Cray Gemini, IBM BlueGen)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/>
          <p:nvPr/>
        </p:nvSpPr>
        <p:spPr>
          <a:xfrm rot="10800000">
            <a:off x="7349362" y="2918064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09" name="Google Shape;209;p28"/>
          <p:cNvSpPr/>
          <p:nvPr/>
        </p:nvSpPr>
        <p:spPr>
          <a:xfrm rot="10800000">
            <a:off x="8317016" y="3113296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 rot="10800000">
            <a:off x="8318033" y="2960191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 rot="10800000">
            <a:off x="8018474" y="3113296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 rot="10800000">
            <a:off x="8019492" y="2960191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 rot="10800000">
            <a:off x="7719933" y="311330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rot="10800000">
            <a:off x="7720950" y="2960191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 rot="10800000">
            <a:off x="7421391" y="3113296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 rot="10800000">
            <a:off x="7422408" y="2960191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 rot="10800000">
            <a:off x="7350207" y="3188379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/>
          <p:nvPr/>
        </p:nvSpPr>
        <p:spPr>
          <a:xfrm rot="10800000">
            <a:off x="5823177" y="2913961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19" name="Google Shape;219;p28"/>
          <p:cNvSpPr/>
          <p:nvPr/>
        </p:nvSpPr>
        <p:spPr>
          <a:xfrm rot="10800000">
            <a:off x="6790831" y="310919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8"/>
          <p:cNvSpPr/>
          <p:nvPr/>
        </p:nvSpPr>
        <p:spPr>
          <a:xfrm rot="10800000">
            <a:off x="6791848" y="295608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8"/>
          <p:cNvSpPr/>
          <p:nvPr/>
        </p:nvSpPr>
        <p:spPr>
          <a:xfrm rot="10800000">
            <a:off x="6492290" y="310919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 rot="10800000">
            <a:off x="6493307" y="295608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 rot="10800000">
            <a:off x="6193748" y="3109197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/>
          <p:nvPr/>
        </p:nvSpPr>
        <p:spPr>
          <a:xfrm rot="10800000">
            <a:off x="6194765" y="295608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 rot="10800000">
            <a:off x="5895207" y="310919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 rot="10800000">
            <a:off x="5896224" y="295608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rot="10800000">
            <a:off x="5823514" y="3184276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 rot="10800000">
            <a:off x="4352861" y="2913959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5320516" y="310919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>
            <a:off x="5321533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>
            <a:off x="5021974" y="310919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>
            <a:off x="5022991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 rot="10800000">
            <a:off x="4723432" y="310919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 rot="10800000">
            <a:off x="4724450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 rot="10800000">
            <a:off x="4424891" y="310919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 rot="10800000">
            <a:off x="4425908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 rot="10800000">
            <a:off x="4353211" y="3188390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 rot="10800000">
            <a:off x="2882559" y="2913959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39" name="Google Shape;239;p28"/>
          <p:cNvSpPr/>
          <p:nvPr/>
        </p:nvSpPr>
        <p:spPr>
          <a:xfrm rot="10800000">
            <a:off x="3850213" y="310919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 rot="10800000">
            <a:off x="3851231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 rot="10800000">
            <a:off x="3551672" y="310919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 rot="10800000">
            <a:off x="3552689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 rot="10800000">
            <a:off x="3253130" y="310919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/>
          <p:nvPr/>
        </p:nvSpPr>
        <p:spPr>
          <a:xfrm rot="10800000">
            <a:off x="3254148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/>
          <p:nvPr/>
        </p:nvSpPr>
        <p:spPr>
          <a:xfrm rot="10800000">
            <a:off x="2954589" y="310919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/>
          <p:nvPr/>
        </p:nvSpPr>
        <p:spPr>
          <a:xfrm rot="10800000">
            <a:off x="2955606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 rot="10800000">
            <a:off x="2882978" y="3188385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 rot="10800000">
            <a:off x="5599326" y="3250487"/>
            <a:ext cx="204300" cy="1662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 rot="10800000">
            <a:off x="2546257" y="3699496"/>
            <a:ext cx="3002700" cy="914400"/>
          </a:xfrm>
          <a:prstGeom prst="bevel">
            <a:avLst>
              <a:gd name="adj" fmla="val 6019"/>
            </a:avLst>
          </a:prstGeom>
          <a:gradFill>
            <a:gsLst>
              <a:gs pos="0">
                <a:srgbClr val="7F7F7F"/>
              </a:gs>
              <a:gs pos="50000">
                <a:srgbClr val="4B4B4B"/>
              </a:gs>
              <a:gs pos="100000">
                <a:srgbClr val="7F7F7F"/>
              </a:gs>
            </a:gsLst>
            <a:lin ang="13500032" scaled="0"/>
          </a:gra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8"/>
          <p:cNvSpPr/>
          <p:nvPr/>
        </p:nvSpPr>
        <p:spPr>
          <a:xfrm rot="10800000">
            <a:off x="2797835" y="3772583"/>
            <a:ext cx="2501100" cy="761700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8"/>
          <p:cNvSpPr/>
          <p:nvPr/>
        </p:nvSpPr>
        <p:spPr>
          <a:xfrm rot="10800000">
            <a:off x="2901721" y="3805535"/>
            <a:ext cx="2292600" cy="695700"/>
          </a:xfrm>
          <a:prstGeom prst="roundRect">
            <a:avLst>
              <a:gd name="adj" fmla="val 8246"/>
            </a:avLst>
          </a:prstGeom>
          <a:gradFill>
            <a:gsLst>
              <a:gs pos="0">
                <a:srgbClr val="979797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8"/>
          <p:cNvSpPr/>
          <p:nvPr/>
        </p:nvSpPr>
        <p:spPr>
          <a:xfrm rot="10800000">
            <a:off x="4142863" y="4258254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CPU4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8"/>
          <p:cNvSpPr/>
          <p:nvPr/>
        </p:nvSpPr>
        <p:spPr>
          <a:xfrm rot="10800000">
            <a:off x="3047758" y="4258260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CPU5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8"/>
          <p:cNvSpPr/>
          <p:nvPr/>
        </p:nvSpPr>
        <p:spPr>
          <a:xfrm rot="10800000">
            <a:off x="4096549" y="3826315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8"/>
          <p:cNvSpPr/>
          <p:nvPr/>
        </p:nvSpPr>
        <p:spPr>
          <a:xfrm rot="10800000">
            <a:off x="3001445" y="3826322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CPU7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8"/>
          <p:cNvSpPr/>
          <p:nvPr/>
        </p:nvSpPr>
        <p:spPr>
          <a:xfrm rot="10800000">
            <a:off x="3045323" y="4081161"/>
            <a:ext cx="2046600" cy="118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L3 Cache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7" name="Google Shape;257;p28"/>
          <p:cNvCxnSpPr>
            <a:stCxn id="252" idx="2"/>
          </p:cNvCxnSpPr>
          <p:nvPr/>
        </p:nvCxnSpPr>
        <p:spPr>
          <a:xfrm rot="10800000" flipH="1">
            <a:off x="4642363" y="4197654"/>
            <a:ext cx="1800" cy="6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8"/>
          <p:cNvCxnSpPr/>
          <p:nvPr/>
        </p:nvCxnSpPr>
        <p:spPr>
          <a:xfrm rot="10800000">
            <a:off x="3487447" y="4193232"/>
            <a:ext cx="0" cy="69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8"/>
          <p:cNvCxnSpPr/>
          <p:nvPr/>
        </p:nvCxnSpPr>
        <p:spPr>
          <a:xfrm rot="10800000">
            <a:off x="4630160" y="4014962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8"/>
          <p:cNvCxnSpPr/>
          <p:nvPr/>
        </p:nvCxnSpPr>
        <p:spPr>
          <a:xfrm rot="10800000">
            <a:off x="3434306" y="4010371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28"/>
          <p:cNvSpPr/>
          <p:nvPr/>
        </p:nvSpPr>
        <p:spPr>
          <a:xfrm rot="10800000">
            <a:off x="3444845" y="2657425"/>
            <a:ext cx="204300" cy="1941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/>
          <p:nvPr/>
        </p:nvSpPr>
        <p:spPr>
          <a:xfrm rot="10800000">
            <a:off x="7701771" y="2657979"/>
            <a:ext cx="204300" cy="1941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 rot="10800000">
            <a:off x="7701771" y="2271753"/>
            <a:ext cx="204300" cy="1941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/>
          <p:nvPr/>
        </p:nvSpPr>
        <p:spPr>
          <a:xfrm rot="10800000">
            <a:off x="3428530" y="2271753"/>
            <a:ext cx="204300" cy="1941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3976645" y="1355269"/>
            <a:ext cx="204300" cy="1662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3955375" y="3599726"/>
            <a:ext cx="204300" cy="1662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7308923" y="3592440"/>
            <a:ext cx="204300" cy="1662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79150" y="2327825"/>
            <a:ext cx="2292600" cy="20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numactl --hardware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Shared-Memory Threads: (Review) </a:t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 rot="9062">
            <a:off x="647662" y="776865"/>
            <a:ext cx="7397126" cy="3478821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Node0:</a:t>
            </a:r>
            <a:endParaRPr sz="1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897949" y="3119481"/>
            <a:ext cx="7015500" cy="10695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1221801" y="3215770"/>
            <a:ext cx="1388310" cy="853485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1303366" y="3371596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1302232" y="3808589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1636244" y="3371596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1635110" y="3808589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1969122" y="3371582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1967988" y="3808589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2302000" y="3371596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2300866" y="3808589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1221311" y="3227506"/>
            <a:ext cx="1388100" cy="70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2923519" y="3227481"/>
            <a:ext cx="1388310" cy="853485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matY[i][j]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3005084" y="3383307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3003950" y="3820301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3337962" y="3383307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3336828" y="3820301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3670840" y="338329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3669706" y="3820301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4003718" y="3383307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4002584" y="3820301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2923596" y="3239218"/>
            <a:ext cx="1388100" cy="70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4562941" y="3227487"/>
            <a:ext cx="1521211" cy="853498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matZ[i][j]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4644507" y="338331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4643373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4977386" y="338331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4976252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5310264" y="3383301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5309130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5643142" y="338331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5642008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4563027" y="3227487"/>
            <a:ext cx="1521300" cy="70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6202351" y="3227488"/>
            <a:ext cx="1388310" cy="853485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i, j, k,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6283916" y="338331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6282782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6616794" y="338331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6615660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6949672" y="3383301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6948538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7282550" y="338331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7281416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6202336" y="3227488"/>
            <a:ext cx="1388100" cy="70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5304135" y="1225055"/>
            <a:ext cx="2187000" cy="130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1482718" y="1225055"/>
            <a:ext cx="2187000" cy="130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8" name="Google Shape;318;p29"/>
          <p:cNvCxnSpPr>
            <a:stCxn id="319" idx="2"/>
            <a:endCxn id="281" idx="2"/>
          </p:cNvCxnSpPr>
          <p:nvPr/>
        </p:nvCxnSpPr>
        <p:spPr>
          <a:xfrm flipH="1">
            <a:off x="2083045" y="2412110"/>
            <a:ext cx="784500" cy="1100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9"/>
          <p:cNvCxnSpPr>
            <a:stCxn id="321" idx="2"/>
            <a:endCxn id="283" idx="1"/>
          </p:cNvCxnSpPr>
          <p:nvPr/>
        </p:nvCxnSpPr>
        <p:spPr>
          <a:xfrm flipH="1">
            <a:off x="2302054" y="2412111"/>
            <a:ext cx="4427400" cy="1029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29"/>
          <p:cNvSpPr/>
          <p:nvPr/>
        </p:nvSpPr>
        <p:spPr>
          <a:xfrm>
            <a:off x="2028679" y="1783996"/>
            <a:ext cx="6803400" cy="7017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6087754" y="1891011"/>
            <a:ext cx="1283400" cy="521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2225845" y="1891010"/>
            <a:ext cx="1283400" cy="521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311600" y="4339473"/>
            <a:ext cx="8520600" cy="628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Shared-Memory: Threads (th0, th1) within a process accessing data.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Distributed-Memory Processes:</a:t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 rot="7942">
            <a:off x="393887" y="859912"/>
            <a:ext cx="8310622" cy="3583827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468364" y="3213814"/>
            <a:ext cx="8179200" cy="11373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6745253" y="3325443"/>
            <a:ext cx="1657916" cy="882157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matZ[i][j]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6842657" y="348650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6841303" y="3938178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7240179" y="348650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7238825" y="3938178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7637702" y="3486490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7636347" y="3938178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8035224" y="348650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606546" y="1255917"/>
            <a:ext cx="2477100" cy="1352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739928" y="1777043"/>
            <a:ext cx="1962300" cy="2542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8033869" y="3938178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6745235" y="3325443"/>
            <a:ext cx="1657800" cy="72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1620534" y="1944086"/>
            <a:ext cx="937500" cy="53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855110" y="3313349"/>
            <a:ext cx="1657916" cy="882157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952514" y="3474410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951160" y="392608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1350036" y="3474410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1348682" y="392608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1747558" y="3474396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1746204" y="392608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2145080" y="3474410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2143726" y="392608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854524" y="3325480"/>
            <a:ext cx="1657800" cy="72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0"/>
          <p:cNvSpPr/>
          <p:nvPr/>
        </p:nvSpPr>
        <p:spPr>
          <a:xfrm>
            <a:off x="2887296" y="3325454"/>
            <a:ext cx="1657916" cy="882157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 i,j,k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2984700" y="3486515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2983346" y="39381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3382222" y="3486515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3380868" y="39381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3779744" y="3486502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3778390" y="39381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4177266" y="3486515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4175912" y="39381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2887388" y="3337585"/>
            <a:ext cx="1657800" cy="72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4" name="Google Shape;364;p30"/>
          <p:cNvCxnSpPr>
            <a:stCxn id="343" idx="2"/>
            <a:endCxn id="349" idx="2"/>
          </p:cNvCxnSpPr>
          <p:nvPr/>
        </p:nvCxnSpPr>
        <p:spPr>
          <a:xfrm flipH="1">
            <a:off x="1883484" y="2482586"/>
            <a:ext cx="205800" cy="1137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30"/>
          <p:cNvSpPr/>
          <p:nvPr/>
        </p:nvSpPr>
        <p:spPr>
          <a:xfrm>
            <a:off x="4530590" y="1250196"/>
            <a:ext cx="2477100" cy="1352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4663972" y="1771321"/>
            <a:ext cx="1962300" cy="2542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0"/>
          <p:cNvSpPr/>
          <p:nvPr/>
        </p:nvSpPr>
        <p:spPr>
          <a:xfrm>
            <a:off x="5544578" y="1938365"/>
            <a:ext cx="937500" cy="53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0"/>
          <p:cNvSpPr/>
          <p:nvPr/>
        </p:nvSpPr>
        <p:spPr>
          <a:xfrm>
            <a:off x="4779154" y="3307628"/>
            <a:ext cx="1657916" cy="882157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matY[i][j]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4876558" y="34686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4875203" y="3920363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5274080" y="34686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5272725" y="3920363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5671602" y="3468675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5670247" y="3920363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6069124" y="34686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6067770" y="3920363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4778568" y="3319759"/>
            <a:ext cx="1657800" cy="72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8" name="Google Shape;378;p30"/>
          <p:cNvCxnSpPr>
            <a:stCxn id="367" idx="2"/>
          </p:cNvCxnSpPr>
          <p:nvPr/>
        </p:nvCxnSpPr>
        <p:spPr>
          <a:xfrm flipH="1">
            <a:off x="1978328" y="2476865"/>
            <a:ext cx="4035000" cy="1120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Google Shape;379;p30"/>
          <p:cNvSpPr/>
          <p:nvPr/>
        </p:nvSpPr>
        <p:spPr>
          <a:xfrm>
            <a:off x="3652710" y="2638587"/>
            <a:ext cx="1148700" cy="538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0" name="Google Shape;380;p30"/>
          <p:cNvCxnSpPr>
            <a:stCxn id="379" idx="1"/>
            <a:endCxn id="379" idx="5"/>
          </p:cNvCxnSpPr>
          <p:nvPr/>
        </p:nvCxnSpPr>
        <p:spPr>
          <a:xfrm>
            <a:off x="3820933" y="2717448"/>
            <a:ext cx="812400" cy="38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30"/>
          <p:cNvCxnSpPr>
            <a:stCxn id="379" idx="7"/>
            <a:endCxn id="379" idx="3"/>
          </p:cNvCxnSpPr>
          <p:nvPr/>
        </p:nvCxnSpPr>
        <p:spPr>
          <a:xfrm flipH="1">
            <a:off x="3820786" y="2717448"/>
            <a:ext cx="812400" cy="38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30"/>
          <p:cNvSpPr txBox="1"/>
          <p:nvPr/>
        </p:nvSpPr>
        <p:spPr>
          <a:xfrm>
            <a:off x="311700" y="4472926"/>
            <a:ext cx="8520600" cy="5925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Distributed-Memory: multiple processes within SPMD accessing data.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>
            <a:spLocks noGrp="1"/>
          </p:cNvSpPr>
          <p:nvPr>
            <p:ph type="body" idx="1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collection of MPI processes that can send and receive messages to and from each other.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Normally this is all of the processes, and there is a constant defined for it,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MPI_COMM_WORLD</a:t>
            </a:r>
            <a:r>
              <a:rPr lang="en" sz="2400"/>
              <a:t>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Google Shape;388;p31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Communicator (grouping processes)</a:t>
            </a:r>
            <a:endParaRPr b="1"/>
          </a:p>
        </p:txBody>
      </p:sp>
      <p:cxnSp>
        <p:nvCxnSpPr>
          <p:cNvPr id="389" name="Google Shape;389;p31"/>
          <p:cNvCxnSpPr/>
          <p:nvPr/>
        </p:nvCxnSpPr>
        <p:spPr>
          <a:xfrm>
            <a:off x="3165560" y="3264333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31"/>
          <p:cNvSpPr/>
          <p:nvPr/>
        </p:nvSpPr>
        <p:spPr>
          <a:xfrm>
            <a:off x="2504550" y="3552271"/>
            <a:ext cx="660900" cy="5649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3415993" y="4325128"/>
            <a:ext cx="660900" cy="5649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4077003" y="2805100"/>
            <a:ext cx="660900" cy="5649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5594517" y="3552271"/>
            <a:ext cx="660900" cy="5649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4818086" y="4325128"/>
            <a:ext cx="660900" cy="5649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5" name="Google Shape;395;p31"/>
          <p:cNvCxnSpPr>
            <a:stCxn id="392" idx="2"/>
            <a:endCxn id="394" idx="0"/>
          </p:cNvCxnSpPr>
          <p:nvPr/>
        </p:nvCxnSpPr>
        <p:spPr>
          <a:xfrm>
            <a:off x="4407453" y="3370000"/>
            <a:ext cx="741000" cy="955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6" name="Google Shape;396;p31"/>
          <p:cNvCxnSpPr>
            <a:stCxn id="392" idx="2"/>
            <a:endCxn id="391" idx="0"/>
          </p:cNvCxnSpPr>
          <p:nvPr/>
        </p:nvCxnSpPr>
        <p:spPr>
          <a:xfrm flipH="1">
            <a:off x="3746553" y="3370000"/>
            <a:ext cx="660900" cy="955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7" name="Google Shape;397;p31"/>
          <p:cNvCxnSpPr>
            <a:stCxn id="390" idx="2"/>
            <a:endCxn id="391" idx="1"/>
          </p:cNvCxnSpPr>
          <p:nvPr/>
        </p:nvCxnSpPr>
        <p:spPr>
          <a:xfrm>
            <a:off x="2835000" y="4117171"/>
            <a:ext cx="581100" cy="49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" name="Google Shape;398;p31"/>
          <p:cNvCxnSpPr>
            <a:stCxn id="392" idx="1"/>
            <a:endCxn id="390" idx="0"/>
          </p:cNvCxnSpPr>
          <p:nvPr/>
        </p:nvCxnSpPr>
        <p:spPr>
          <a:xfrm flipH="1">
            <a:off x="2835003" y="3087550"/>
            <a:ext cx="1242000" cy="464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9" name="Google Shape;399;p31"/>
          <p:cNvCxnSpPr>
            <a:stCxn id="393" idx="0"/>
            <a:endCxn id="392" idx="3"/>
          </p:cNvCxnSpPr>
          <p:nvPr/>
        </p:nvCxnSpPr>
        <p:spPr>
          <a:xfrm rot="10800000">
            <a:off x="4737867" y="3087571"/>
            <a:ext cx="1187100" cy="464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0" name="Google Shape;400;p31"/>
          <p:cNvCxnSpPr>
            <a:stCxn id="393" idx="2"/>
            <a:endCxn id="394" idx="3"/>
          </p:cNvCxnSpPr>
          <p:nvPr/>
        </p:nvCxnSpPr>
        <p:spPr>
          <a:xfrm flipH="1">
            <a:off x="5478867" y="4117171"/>
            <a:ext cx="446100" cy="49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1" name="Google Shape;401;p31"/>
          <p:cNvCxnSpPr>
            <a:stCxn id="394" idx="1"/>
            <a:endCxn id="391" idx="3"/>
          </p:cNvCxnSpPr>
          <p:nvPr/>
        </p:nvCxnSpPr>
        <p:spPr>
          <a:xfrm rot="10800000">
            <a:off x="4076786" y="4607578"/>
            <a:ext cx="74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2" name="Google Shape;402;p31"/>
          <p:cNvCxnSpPr>
            <a:stCxn id="393" idx="1"/>
            <a:endCxn id="390" idx="3"/>
          </p:cNvCxnSpPr>
          <p:nvPr/>
        </p:nvCxnSpPr>
        <p:spPr>
          <a:xfrm rot="10800000">
            <a:off x="3165417" y="3834721"/>
            <a:ext cx="242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513</Words>
  <Application>Microsoft Macintosh PowerPoint</Application>
  <PresentationFormat>On-screen Show (16:9)</PresentationFormat>
  <Paragraphs>219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Source Code Pro</vt:lpstr>
      <vt:lpstr>Consolas</vt:lpstr>
      <vt:lpstr>Arial</vt:lpstr>
      <vt:lpstr>Simple Light</vt:lpstr>
      <vt:lpstr>Simple Light</vt:lpstr>
      <vt:lpstr>Blue Waters Petascale Semester Curriculum v1.0 Unit 5: MPI Lesson 2: Collective vs. Point-to-Point       Communication Developed by Mobeen Ludin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MPI Collective Communication</vt:lpstr>
      <vt:lpstr>Getting started</vt:lpstr>
      <vt:lpstr>Message Passing Interface ( MPI )</vt:lpstr>
      <vt:lpstr>Distributed Memory Multi-node System</vt:lpstr>
      <vt:lpstr>Shared-Memory Threads: (Review) </vt:lpstr>
      <vt:lpstr>Distributed-Memory Processes:</vt:lpstr>
      <vt:lpstr>Communicator (grouping processes)</vt:lpstr>
      <vt:lpstr>Rank</vt:lpstr>
      <vt:lpstr>Size</vt:lpstr>
      <vt:lpstr>MPI_SEND(...):</vt:lpstr>
      <vt:lpstr>MPI_Recv(...):</vt:lpstr>
      <vt:lpstr>MPI Program Structure:</vt:lpstr>
      <vt:lpstr>Examples:</vt:lpstr>
      <vt:lpstr>References / Further Readings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Collective Communication</dc:title>
  <cp:lastModifiedBy>Aaron Weeden</cp:lastModifiedBy>
  <cp:revision>4</cp:revision>
  <dcterms:modified xsi:type="dcterms:W3CDTF">2020-09-12T17:59:53Z</dcterms:modified>
</cp:coreProperties>
</file>