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BjYDQoAjxepdfWB5sOiYIIqLzF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m Foss" initials="" lastIdx="3" clrIdx="0"/>
  <p:cmAuthor id="1" name="Maria Pantoja" initials="MP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27CD6E-7CBF-4B0C-A88E-F1C14BB0C78F}">
  <a:tblStyle styleId="{ED27CD6E-7CBF-4B0C-A88E-F1C14BB0C7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5" Type="http://customschemas.google.com/relationships/presentationmetadata" Target="metadata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Sequential</a:t>
            </a:r>
            <a:r>
              <a:rPr lang="en-US" baseline="0" dirty="0"/>
              <a:t> VS MPI </a:t>
            </a:r>
          </a:p>
          <a:p>
            <a:pPr>
              <a:defRPr/>
            </a:pPr>
            <a:r>
              <a:rPr lang="en-US" baseline="0" dirty="0"/>
              <a:t>Execution Time in Sec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 Blocking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294.0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96-6946-902C-90A9F7B450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 Non Blocking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96-6946-902C-90A9F7B450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831.0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FD-EE43-88F1-8D4A3424E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47295856"/>
        <c:axId val="847297632"/>
      </c:barChart>
      <c:catAx>
        <c:axId val="84729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297632"/>
        <c:crosses val="autoZero"/>
        <c:auto val="1"/>
        <c:lblAlgn val="ctr"/>
        <c:lblOffset val="100"/>
        <c:noMultiLvlLbl val="0"/>
      </c:catAx>
      <c:valAx>
        <c:axId val="84729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295856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4" Type="http://schemas.openxmlformats.org/officeDocument/2006/relationships/hyperlink" Target="http://sandsoftwaresound.net/perf/perf-tutorial-hot-spo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4" Type="http://schemas.openxmlformats.org/officeDocument/2006/relationships/hyperlink" Target="http://sandsoftwaresound.net/perf/perf-tutorial-hot-spo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: Convolution/Stencil Code in MPI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Maria Pantoja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775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Visualization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4282210" y="428020"/>
            <a:ext cx="7485048" cy="493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The Input to the program is a 2D array , each cell in the array contains the initial temperature </a:t>
            </a:r>
          </a:p>
          <a:p>
            <a:pPr lvl="0"/>
            <a:r>
              <a:rPr lang="en-US" dirty="0"/>
              <a:t>The Output of the program also a 2D array , contains the temperatures after an X amount of time</a:t>
            </a:r>
          </a:p>
          <a:p>
            <a:pPr lvl="0"/>
            <a:r>
              <a:rPr lang="en-US" dirty="0"/>
              <a:t>The 2D arrays output can be displayed as </a:t>
            </a:r>
            <a:r>
              <a:rPr lang="en-US" dirty="0" err="1"/>
              <a:t>png</a:t>
            </a:r>
            <a:r>
              <a:rPr lang="en-US" dirty="0"/>
              <a:t> images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020" y="4555853"/>
            <a:ext cx="2881973" cy="162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330" y="4555853"/>
            <a:ext cx="2881974" cy="16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78676" y="8550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329953" y="1999840"/>
          <a:ext cx="2451800" cy="27931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3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66" name="Google Shape;166;p9"/>
          <p:cNvGraphicFramePr/>
          <p:nvPr/>
        </p:nvGraphicFramePr>
        <p:xfrm>
          <a:off x="3877507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7" name="Google Shape;167;p9"/>
          <p:cNvGraphicFramePr/>
          <p:nvPr/>
        </p:nvGraphicFramePr>
        <p:xfrm>
          <a:off x="3877507" y="3139697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8" name="Google Shape;168;p9"/>
          <p:cNvGraphicFramePr/>
          <p:nvPr/>
        </p:nvGraphicFramePr>
        <p:xfrm>
          <a:off x="3877507" y="4474036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69" name="Google Shape;169;p9"/>
          <p:cNvCxnSpPr/>
          <p:nvPr/>
        </p:nvCxnSpPr>
        <p:spPr>
          <a:xfrm rot="10800000" flipH="1">
            <a:off x="2781737" y="2123090"/>
            <a:ext cx="1095770" cy="3993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9"/>
          <p:cNvCxnSpPr/>
          <p:nvPr/>
        </p:nvCxnSpPr>
        <p:spPr>
          <a:xfrm>
            <a:off x="2758559" y="3418491"/>
            <a:ext cx="111900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9"/>
          <p:cNvCxnSpPr/>
          <p:nvPr/>
        </p:nvCxnSpPr>
        <p:spPr>
          <a:xfrm>
            <a:off x="2770148" y="4357377"/>
            <a:ext cx="1107300" cy="6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9"/>
          <p:cNvSpPr txBox="1"/>
          <p:nvPr/>
        </p:nvSpPr>
        <p:spPr>
          <a:xfrm>
            <a:off x="329953" y="5108028"/>
            <a:ext cx="2428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calculates 3 rows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3535974" y="5625148"/>
            <a:ext cx="37582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To Calculate the Heat at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process needs its 3 rows plus the top/button boundery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9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5" name="Google Shape;175;p9"/>
          <p:cNvSpPr/>
          <p:nvPr/>
        </p:nvSpPr>
        <p:spPr>
          <a:xfrm>
            <a:off x="6894786" y="240915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3263461" y="2522483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8" name="Google Shape;178;p9"/>
          <p:cNvGraphicFramePr/>
          <p:nvPr/>
        </p:nvGraphicFramePr>
        <p:xfrm>
          <a:off x="8034349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9" name="Google Shape;179;p9"/>
          <p:cNvSpPr txBox="1"/>
          <p:nvPr/>
        </p:nvSpPr>
        <p:spPr>
          <a:xfrm>
            <a:off x="8607972" y="5713809"/>
            <a:ext cx="28215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T1=T0+(Ncell+Scell+Ecell+Wcell)/4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94593" y="9002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10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7" name="Google Shape;187;p10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8034349" y="4599300"/>
          <a:ext cx="2886375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8607972" y="5713809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aphicFrame>
        <p:nvGraphicFramePr>
          <p:cNvPr id="190" name="Google Shape;190;p10"/>
          <p:cNvGraphicFramePr/>
          <p:nvPr/>
        </p:nvGraphicFramePr>
        <p:xfrm>
          <a:off x="670306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1" name="Google Shape;191;p10"/>
          <p:cNvGraphicFramePr/>
          <p:nvPr/>
        </p:nvGraphicFramePr>
        <p:xfrm>
          <a:off x="670306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0"/>
          <p:cNvGraphicFramePr/>
          <p:nvPr/>
        </p:nvGraphicFramePr>
        <p:xfrm>
          <a:off x="670306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3" name="Google Shape;193;p10"/>
          <p:cNvSpPr txBox="1"/>
          <p:nvPr/>
        </p:nvSpPr>
        <p:spPr>
          <a:xfrm>
            <a:off x="1033722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4221171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5" name="Google Shape;195;p10"/>
          <p:cNvGraphicFramePr/>
          <p:nvPr/>
        </p:nvGraphicFramePr>
        <p:xfrm>
          <a:off x="4221171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6" name="Google Shape;196;p10"/>
          <p:cNvGraphicFramePr/>
          <p:nvPr/>
        </p:nvGraphicFramePr>
        <p:xfrm>
          <a:off x="4221171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7" name="Google Shape;197;p10"/>
          <p:cNvSpPr txBox="1"/>
          <p:nvPr/>
        </p:nvSpPr>
        <p:spPr>
          <a:xfrm>
            <a:off x="4584587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exchange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7143861" y="244174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 rot="10800000" flipH="1">
            <a:off x="3638040" y="2485504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473296" y="11425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//Distribute the Data Matrix among the processes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int </a:t>
            </a:r>
            <a:r>
              <a:rPr lang="en-US" sz="1800"/>
              <a:t>myRows=ROWS/numProcess;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*myData=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*buff= 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MPI_Scatter(data, myRows*cols, MPI_FLOAT, myData, myRows*cols,MPI_FLOAT);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memcpy(buff,myData, myRows*cols*sizeof(float));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//exchange the boundary rows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iter=0; iter&lt;numIter;iter++){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(myID&gt;0){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MPI_Isend(myData,cols,MPI_Float,myID-1,0);  </a:t>
            </a:r>
            <a:r>
              <a:rPr lang="en-US" sz="1700">
                <a:solidFill>
                  <a:srgbClr val="00B050"/>
                </a:solidFill>
              </a:rPr>
              <a:t>//send first row of myData to previous process</a:t>
            </a:r>
            <a:endParaRPr sz="170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MPI_Irecv(prevRow,cols,MPI_Float,myID-1,0); </a:t>
            </a:r>
            <a:r>
              <a:rPr lang="en-US" sz="1700">
                <a:solidFill>
                  <a:srgbClr val="00B050"/>
                </a:solidFill>
              </a:rPr>
              <a:t>//receives last row from previous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(myID&lt;numProcess-1){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MPI_Isend(&amp;myData[(myRows-1)*cols],cols,MPI_Float,myID+1,0); </a:t>
            </a:r>
            <a:r>
              <a:rPr lang="en-US" sz="1700">
                <a:solidFill>
                  <a:srgbClr val="00B050"/>
                </a:solidFill>
              </a:rPr>
              <a:t>//send last row of myData to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MPI_Irecv(nextRow,cols,MPI_Float,myID+1,0); </a:t>
            </a:r>
            <a:r>
              <a:rPr lang="en-US" sz="1700">
                <a:solidFill>
                  <a:srgbClr val="00B050"/>
                </a:solidFill>
              </a:rPr>
              <a:t>//receives first row from the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764241" y="13711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main Loop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i=1; i&lt;myRows-1;i++){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buff[i*cols+j] = myData[i*cols+j]+( cbotton* myData[(i+1)*cols+j]+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                  cwest*cmyData[i*cols+j-1] 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                  ceast*myData[i*cols+j+1] 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          ctop*myData[(i-1)*cols+j])/SPEED;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(full code on stencilMPI.c)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1258645" y="1101436"/>
            <a:ext cx="10753246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First row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(myId&gt;0){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[1].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buff[j] = myData[j]+( cbotton* myData[cols+j]+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cwest*myData[j-1] +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ceast*myData[j+1] 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                  ctop*prevRow[j])/SPEED;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1496291" y="1101436"/>
            <a:ext cx="10515600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last row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(myId&gt;numP-1){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[3].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    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buff[(myRows-1)*cols+j]=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cbotton*nextRow[j]+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cwest*myData[(myRows-1)*cols+j-1]+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ceast*myData[(myRows-1)*cols+j+1]+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ctop*myData[(myRows-2)*cols+j];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//At the end of stencil swap buffers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Swap(buff with myData and so the for loop again)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OpenMP Acceleration Profiling 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60674" cy="594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 err="1"/>
              <a:t>gcc</a:t>
            </a:r>
            <a:r>
              <a:rPr lang="en-US" sz="2590" dirty="0"/>
              <a:t> –version: 9.3.0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MPI version: </a:t>
            </a:r>
            <a:r>
              <a:rPr lang="en-US" sz="2590" dirty="0" err="1"/>
              <a:t>OpenMPI</a:t>
            </a:r>
            <a:r>
              <a:rPr lang="en-US" sz="2590" dirty="0"/>
              <a:t> 1.2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Compile</a:t>
            </a:r>
            <a:r>
              <a:rPr lang="en-US" sz="2590" dirty="0"/>
              <a:t> : </a:t>
            </a:r>
            <a:r>
              <a:rPr lang="en-US" sz="2590" dirty="0" err="1"/>
              <a:t>mpic</a:t>
            </a:r>
            <a:r>
              <a:rPr lang="en-US" sz="2590" dirty="0"/>
              <a:t>++ -g –Wall  –o3 –o stencil </a:t>
            </a:r>
            <a:r>
              <a:rPr lang="en-US" sz="2590" dirty="0" err="1"/>
              <a:t>stencilMPI.c</a:t>
            </a:r>
            <a:endParaRPr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Run</a:t>
            </a:r>
            <a:r>
              <a:rPr lang="en-US" sz="2590" dirty="0"/>
              <a:t>: </a:t>
            </a:r>
            <a:r>
              <a:rPr lang="en-US" sz="2590" dirty="0" err="1"/>
              <a:t>mpiexec</a:t>
            </a:r>
            <a:r>
              <a:rPr lang="en-US" sz="2590" dirty="0"/>
              <a:t> –n 4</a:t>
            </a:r>
            <a:endParaRPr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endParaRPr lang="en-US" sz="2400"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Use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a. </a:t>
            </a:r>
            <a:r>
              <a:rPr lang="en-US" sz="2400" dirty="0" err="1"/>
              <a:t>MPI_Wtime</a:t>
            </a:r>
            <a:r>
              <a:rPr lang="en-US" sz="2400" dirty="0"/>
              <a:t>() to time areas in your code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b. Use </a:t>
            </a:r>
            <a:r>
              <a:rPr lang="en-US" sz="2400" dirty="0">
                <a:hlinkClick r:id="rId3"/>
              </a:rPr>
              <a:t>gprof</a:t>
            </a:r>
            <a:r>
              <a:rPr lang="en-US" sz="2400" dirty="0"/>
              <a:t> or </a:t>
            </a:r>
            <a:r>
              <a:rPr lang="en-US" sz="2400" dirty="0">
                <a:hlinkClick r:id="rId4"/>
              </a:rPr>
              <a:t>perf</a:t>
            </a:r>
            <a:r>
              <a:rPr lang="en-US" sz="2400" dirty="0"/>
              <a:t> (profilers) to analyze timings and bottleneck on code</a:t>
            </a: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Elapsed time: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	Non-Blocking: 294 sec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A ~4 Speedup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Comparation Sequential vs MPI 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4571020" y="1300163"/>
          <a:ext cx="655894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Stencil Code is ubiquitous is Science: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Differential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System of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Heat Transfer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Artificial intelligence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small changes to original sequential code we achieved speeds up of ~4x on an ”oldish and cheap” laptop, clearly only running on the multicores of the machines not on a real distributed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FFFFFF"/>
                </a:solidFill>
              </a:rPr>
              <a:t>Lesson </a:t>
            </a:r>
            <a:r>
              <a:rPr lang="en-US" dirty="0">
                <a:solidFill>
                  <a:srgbClr val="FFFFFF"/>
                </a:solidFill>
              </a:rPr>
              <a:t>Evaluation</a:t>
            </a:r>
            <a:endParaRPr dirty="0"/>
          </a:p>
        </p:txBody>
      </p:sp>
      <p:sp>
        <p:nvSpPr>
          <p:cNvPr id="258" name="Google Shape;258;p1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5257800" y="1643062"/>
            <a:ext cx="6172199" cy="495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Possible Advance Questions: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The stencil code :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Rewrite code for stencil so instead of hardcoding  in the loop the neighbor cells. Make the code more flexible and input the neighborhood and its coefficients as a filter. Pass the filter as an input to the stencil function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Change it to 3D stencil code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Chunk not just by rows do it also </a:t>
            </a:r>
            <a:r>
              <a:rPr lang="en-US"/>
              <a:t>by columns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Acceleration of Stencil Code Using MPI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Hands-on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319088"/>
            <a:ext cx="6906491" cy="65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</a:t>
            </a:r>
            <a:r>
              <a:rPr lang="en-US" sz="3600"/>
              <a:t> basic MPI functions to accelerate a common scientific pattern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USE</a:t>
            </a:r>
            <a:r>
              <a:rPr lang="en-US" sz="3600"/>
              <a:t> Profiler tools to evaluate bottle necks in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loops/task can be  distributed (loop dependency)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distributed execution times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4063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smtClean="0"/>
              <a:t>Lesson Approximate </a:t>
            </a:r>
            <a:r>
              <a:rPr lang="en-US" sz="2960" dirty="0"/>
              <a:t>Timing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Problem Introduction : 5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Sequential Code: 5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Profiling and Identification of main bottleneck, stencil loop: 2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Explain how to accelerate this loop using MPI : 12min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Compare Sequential vs Parallel </a:t>
            </a:r>
            <a:r>
              <a:rPr lang="en-US" sz="2960" dirty="0" err="1"/>
              <a:t>OpenMP</a:t>
            </a:r>
            <a:r>
              <a:rPr lang="en-US" sz="2960" dirty="0"/>
              <a:t> implementation: 1 min</a:t>
            </a:r>
            <a:endParaRPr dirty="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/>
              <a:t>Total time for the </a:t>
            </a:r>
            <a:r>
              <a:rPr lang="en-US" sz="2960" dirty="0" smtClean="0"/>
              <a:t>lesson: </a:t>
            </a:r>
            <a:r>
              <a:rPr lang="en-US" sz="2960" dirty="0"/>
              <a:t>25 minutes</a:t>
            </a:r>
            <a:endParaRPr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Introduction : Stencil Code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6022" y="1486959"/>
            <a:ext cx="6318956" cy="500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/>
              <a:t>Stencil code:</a:t>
            </a:r>
            <a:r>
              <a:rPr lang="en-US" sz="2590"/>
              <a:t> are a class of iterative functions which update an array according to some pattern (stencil)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They are most found in: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Scientific Simulations: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Heat Transfer)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Computational Fluid Dynamics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PDE solvers, Poisson Equation) 	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Image Processing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Image filters)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Machine Learning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Convolutional Neural Networks)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878" y="1930224"/>
            <a:ext cx="51181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6730647" y="5617634"/>
            <a:ext cx="5255331" cy="8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 Stencil code on a 2 D array, using 9 neighbors  to calculate the 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No Boundary Consideration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588557"/>
            <a:ext cx="10515600" cy="490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 </a:t>
            </a:r>
            <a:r>
              <a:rPr lang="en-US" sz="1800"/>
              <a:t>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 = 0; i &lt; iter_count; ++i) {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y = 0; y &lt; N; y++)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x = 0; x &lt;N; 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</a:t>
            </a:r>
            <a:r>
              <a:rPr lang="en-US" sz="1800">
                <a:solidFill>
                  <a:srgbClr val="00B050"/>
                </a:solidFill>
              </a:rPr>
              <a:t>//ctop,cbottom,ceast,cright are the coefficients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	    //of the stencil or filter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out[y][x]=in[y][x]+(ctop*in[y-1][x]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                  cbottom*in[y+1][x]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cwest*in[y][x-1]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ceast*in[y][x+1] )/SPEED;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rgbClr val="00B050"/>
                </a:solidFill>
              </a:rPr>
              <a:t>//swap input and output array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tmp= out; out=in; in=tmp;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8023208" y="2158114"/>
          <a:ext cx="1869025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3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/>
          <p:nvPr/>
        </p:nvSpPr>
        <p:spPr>
          <a:xfrm>
            <a:off x="8844563" y="259326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 rot="10800000">
            <a:off x="8844563" y="3085214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 rot="-5400000">
            <a:off x="8570966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9091118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With Boundary 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232203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solidFill>
                  <a:schemeClr val="accent1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iter_count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{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y = 0; y &lt; height; y++)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x = 0; x &lt; width; x++) {</a:t>
            </a:r>
            <a:endParaRPr sz="1800"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	    //o[y][x] is same as o[y*</a:t>
            </a:r>
            <a:r>
              <a:rPr lang="en-US" sz="1800" dirty="0" err="1">
                <a:solidFill>
                  <a:srgbClr val="00B050"/>
                </a:solidFill>
              </a:rPr>
              <a:t>N+x</a:t>
            </a:r>
            <a:r>
              <a:rPr lang="en-US" sz="1800" dirty="0">
                <a:solidFill>
                  <a:srgbClr val="00B050"/>
                </a:solidFill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</a:t>
            </a:r>
            <a:r>
              <a:rPr lang="en-US" sz="1800" dirty="0"/>
              <a:t>center=y*</a:t>
            </a:r>
            <a:r>
              <a:rPr lang="en-US" sz="1800" dirty="0" err="1"/>
              <a:t>N+x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         west= (x==0) ?center:center-1;  east= (x==N-1) ?center:center+1;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top= (y==0) ?</a:t>
            </a:r>
            <a:r>
              <a:rPr lang="en-US" sz="1800" dirty="0" err="1"/>
              <a:t>center:center-N</a:t>
            </a:r>
            <a:r>
              <a:rPr lang="en-US" sz="1800" dirty="0"/>
              <a:t>;   bottom= (y==N-1) ?</a:t>
            </a:r>
            <a:r>
              <a:rPr lang="en-US" sz="1800" dirty="0" err="1"/>
              <a:t>center:center+N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out[y*</a:t>
            </a:r>
            <a:r>
              <a:rPr lang="en-US" sz="1800" dirty="0" err="1"/>
              <a:t>N+x</a:t>
            </a:r>
            <a:r>
              <a:rPr lang="en-US" sz="1800" dirty="0"/>
              <a:t>]=in[center]+ (</a:t>
            </a:r>
            <a:r>
              <a:rPr lang="en-US" sz="1800" dirty="0" err="1"/>
              <a:t>ctop</a:t>
            </a:r>
            <a:r>
              <a:rPr lang="en-US" sz="1800" dirty="0"/>
              <a:t>*in[top]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                        </a:t>
            </a:r>
            <a:r>
              <a:rPr lang="en-US" sz="1800" dirty="0" err="1"/>
              <a:t>cbottom</a:t>
            </a:r>
            <a:r>
              <a:rPr lang="en-US" sz="1800" dirty="0"/>
              <a:t>*in[bottom]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cwest</a:t>
            </a:r>
            <a:r>
              <a:rPr lang="en-US" sz="1800" dirty="0"/>
              <a:t>*in[west]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ceast</a:t>
            </a:r>
            <a:r>
              <a:rPr lang="en-US" sz="1800" dirty="0"/>
              <a:t>*in[east] )/SPEED;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B050"/>
                </a:solidFill>
              </a:rPr>
              <a:t>//swap input and output array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 err="1"/>
              <a:t>tmp</a:t>
            </a:r>
            <a:r>
              <a:rPr lang="en-US" sz="1800" dirty="0"/>
              <a:t>= out; out=in; in=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}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 dirty="0"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9199659" y="2187222"/>
          <a:ext cx="1886000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5" name="Google Shape;135;p6"/>
          <p:cNvSpPr/>
          <p:nvPr/>
        </p:nvSpPr>
        <p:spPr>
          <a:xfrm>
            <a:off x="9950875" y="2661002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 rot="10800000">
            <a:off x="9950875" y="315294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5400000">
            <a:off x="9677278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 rot="5400000">
            <a:off x="10197430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49C1E7-BAEA-1D44-A2CE-1EBEF17859EF}"/>
              </a:ext>
            </a:extLst>
          </p:cNvPr>
          <p:cNvSpPr txBox="1"/>
          <p:nvPr/>
        </p:nvSpPr>
        <p:spPr>
          <a:xfrm>
            <a:off x="6584176" y="5004666"/>
            <a:ext cx="4501483" cy="1169551"/>
          </a:xfrm>
          <a:prstGeom prst="rect">
            <a:avLst/>
          </a:prstGeom>
          <a:noFill/>
          <a:ln cmpd="dbl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:Explaining Boundary condition notation</a:t>
            </a:r>
          </a:p>
          <a:p>
            <a:r>
              <a:rPr lang="en-US" dirty="0"/>
              <a:t>If (row x is equal to 0) then west=center</a:t>
            </a:r>
          </a:p>
          <a:p>
            <a:r>
              <a:rPr lang="en-US" dirty="0"/>
              <a:t>                                    else west=center-1</a:t>
            </a:r>
          </a:p>
          <a:p>
            <a:r>
              <a:rPr lang="en-US" dirty="0"/>
              <a:t>Can be written in C as one compound statement</a:t>
            </a:r>
          </a:p>
          <a:p>
            <a:r>
              <a:rPr lang="en-US" dirty="0"/>
              <a:t>west= (x==0) ?center:center-1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Sequential Code Profiling</a:t>
            </a:r>
            <a:endParaRPr dirty="0"/>
          </a:p>
        </p:txBody>
      </p:sp>
      <p:sp>
        <p:nvSpPr>
          <p:cNvPr id="146" name="Google Shape;146;p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85048" cy="626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Full code can be found in file: </a:t>
            </a:r>
            <a:r>
              <a:rPr lang="en-US" sz="2210" dirty="0" err="1"/>
              <a:t>stencil.c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Compile : </a:t>
            </a:r>
            <a:r>
              <a:rPr lang="en-US" sz="2210" dirty="0" err="1"/>
              <a:t>gcc</a:t>
            </a:r>
            <a:r>
              <a:rPr lang="en-US" sz="2210" dirty="0"/>
              <a:t> –o stencil </a:t>
            </a:r>
            <a:r>
              <a:rPr lang="en-US" sz="2210" dirty="0" err="1"/>
              <a:t>stencil.c</a:t>
            </a:r>
            <a:endParaRPr lang="en-US"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gcc</a:t>
            </a:r>
            <a:r>
              <a:rPr lang="en-US" sz="2210" dirty="0"/>
              <a:t> –version: 9.3.0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Elapsed time 831.090 sec. 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  <a:r>
              <a:rPr lang="en-US" sz="2210" dirty="0">
                <a:hlinkClick r:id="rId3"/>
              </a:rPr>
              <a:t>gprof</a:t>
            </a:r>
            <a:r>
              <a:rPr lang="en-US" sz="2210" dirty="0"/>
              <a:t> or </a:t>
            </a:r>
            <a:r>
              <a:rPr lang="en-US" sz="2210" dirty="0">
                <a:hlinkClick r:id="rId4"/>
              </a:rPr>
              <a:t>perf</a:t>
            </a:r>
            <a:r>
              <a:rPr lang="en-US" sz="2210" dirty="0"/>
              <a:t> (profilers) to analyze timings and bottleneck on code: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Function	Execution 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Init function	0.1%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Stencil	             99.9%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PrintResult</a:t>
            </a:r>
            <a:r>
              <a:rPr lang="en-US" sz="2210" dirty="0"/>
              <a:t>	0%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 our case is very clear the function that needs acceleration is the Stencil for loop shown on previous slide (6)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1516</Words>
  <Application>Microsoft Macintosh PowerPoint</Application>
  <PresentationFormat>Widescreen</PresentationFormat>
  <Paragraphs>829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Noto Sans Symbols</vt:lpstr>
      <vt:lpstr>Times New Roman</vt:lpstr>
      <vt:lpstr>Arial</vt:lpstr>
      <vt:lpstr>Office Theme</vt:lpstr>
      <vt:lpstr>Blue Waters Petascale Semester Curriculum v1.0 Unit 5: MPI Lesson 6: Convolution/Stencil Code in MPI Developed by Maria Pantoja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Acceleration of Stencil Code Using MPI</vt:lpstr>
      <vt:lpstr>Learning Objectives</vt:lpstr>
      <vt:lpstr>Expected Time of the Activity:</vt:lpstr>
      <vt:lpstr>Problem Introduction : Stencil Code</vt:lpstr>
      <vt:lpstr>Example Sequential 4 neighbors Code in C No Boundary Consideration</vt:lpstr>
      <vt:lpstr>Example Sequential 4 neighbors Code in C With Boundary </vt:lpstr>
      <vt:lpstr>Sequential Code Profiling</vt:lpstr>
      <vt:lpstr>Output Visualization </vt:lpstr>
      <vt:lpstr>MPI Acceleration of main loop. Divide Array in rows</vt:lpstr>
      <vt:lpstr>MPI Acceleration of main loop. Divide Array in rows</vt:lpstr>
      <vt:lpstr>MPI Stencil</vt:lpstr>
      <vt:lpstr>MPI Stencil</vt:lpstr>
      <vt:lpstr>MPI Stencil</vt:lpstr>
      <vt:lpstr>MPI Stencil</vt:lpstr>
      <vt:lpstr>OpenMP Acceleration Profiling </vt:lpstr>
      <vt:lpstr>Comparation Sequential vs MPI </vt:lpstr>
      <vt:lpstr>Conclusion</vt:lpstr>
      <vt:lpstr>Lesson Evaluation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of Stencil Code Using MPI</dc:title>
  <dc:creator>Maria Pantoja</dc:creator>
  <cp:lastModifiedBy>Aaron Weeden</cp:lastModifiedBy>
  <cp:revision>14</cp:revision>
  <dcterms:created xsi:type="dcterms:W3CDTF">2020-05-25T20:08:35Z</dcterms:created>
  <dcterms:modified xsi:type="dcterms:W3CDTF">2020-09-12T18:29:04Z</dcterms:modified>
</cp:coreProperties>
</file>