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5"/>
  </p:notesMasterIdLst>
  <p:sldIdLst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0b77b7f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0b77b7f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0b77b7f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0b77b7f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c0b77b7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c0b77b7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0b77b7f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c0b77b7f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346f89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346f89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0b77b7f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0b77b7f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346f894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346f894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0b77b7f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0b77b7f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0b77b7f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0b77b7f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FFC09-E5BD-8949-93BC-0F54807CFE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117FD-BC69-F44F-986B-109BBF0DBD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C35FB-37F9-AB4C-AB83-659D71C74F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8BDBB-7A13-4246-A99A-6E6E87739D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2E2C-C9E5-174D-9CF0-2E79D534E6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C27F56-BC24-5645-BA29-27F6BCBBC6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F02CE-7989-4440-B0D4-69440913C4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56B25-9C45-9743-AEC2-92251A788A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D1A42-A4AF-6741-9369-8AE9509E69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D0768-4E94-0E40-9D71-2F5747E382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C7E41-4383-304E-8A09-2374F48B6A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981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Char char="●"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●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●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311700" y="999900"/>
            <a:ext cx="8300700" cy="0"/>
          </a:xfrm>
          <a:prstGeom prst="straightConnector1">
            <a:avLst/>
          </a:prstGeom>
          <a:noFill/>
          <a:ln w="38100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kern="1200">
              <a:ea typeface=""/>
              <a:cs typeface="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kern="1200">
                <a:ea typeface=""/>
                <a:cs typeface=""/>
              </a:rPr>
              <a:t>MPIMP-6.4-Pebble--Slides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D249A99-C47D-C84F-ADD9-FE8A1855E6C5}" type="slidenum">
              <a:rPr lang="en-US" altLang="en-US" kern="1200" smtClean="0">
                <a:latin typeface="Arial" charset="0"/>
                <a:ea typeface=""/>
                <a:cs typeface="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US" altLang="en-US" kern="1200" smtClean="0">
              <a:latin typeface="Arial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8389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docs.nvidia.com/cuda/cuda-c-programming-guide/graphics/heterogeneous-programming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science" TargetMode="External"/><Relationship Id="rId4" Type="http://schemas.openxmlformats.org/officeDocument/2006/relationships/hyperlink" Target="https://en.wikipedia.org/wiki/Digital_computer" TargetMode="External"/><Relationship Id="rId5" Type="http://schemas.openxmlformats.org/officeDocument/2006/relationships/hyperlink" Target="https://en.wikipedia.org/wiki/Digital_image" TargetMode="External"/><Relationship Id="rId6" Type="http://schemas.openxmlformats.org/officeDocument/2006/relationships/hyperlink" Target="https://en.wikipedia.org/wiki/Algorithm" TargetMode="External"/><Relationship Id="rId7" Type="http://schemas.openxmlformats.org/officeDocument/2006/relationships/hyperlink" Target="https://en.wikipedia.org/wiki/Digital_image_processing" TargetMode="External"/><Relationship Id="rId8" Type="http://schemas.openxmlformats.org/officeDocument/2006/relationships/image" Target="../media/image1.png"/><Relationship Id="rId9" Type="http://schemas.openxmlformats.org/officeDocument/2006/relationships/hyperlink" Target="https://codropspz-tympanus.netdna-ssl.com/codrops/wp-content/uploads/2014/10/grayscale.jp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codropspz-tympanus.netdna-ssl.com/codrops/wp-content/uploads/2014/10/grayscale.jp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codropspz-tympanus.netdna-ssl.com/codrops/wp-content/uploads/2014/10/grayscale.jp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johndcook.com/blog/2009/08/24/algorithms-convert-color-grayscal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: CUDA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2: Image Processing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2700" i="1" dirty="0" smtClean="0">
                <a:latin typeface="Times New Roman" charset="0"/>
                <a:ea typeface="Times New Roman" charset="0"/>
                <a:cs typeface="Times New Roman" charset="0"/>
              </a:rPr>
              <a:t>Michael D. Shah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2275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designing CUDA enabled programs, remember we are using a heterogeneous style of programming--meaning we have both a CPU and a GPU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there will be some tasks we need to do on the CPU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loading a file from disk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there will be the task we can do in a massively parallel fashion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image processing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image to the right illustrates a typical workflow in a CUDA program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975" y="185350"/>
            <a:ext cx="3177325" cy="43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6049800" y="4577625"/>
            <a:ext cx="25215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https://docs.nvidia.com/cuda/cuda-c-programming-guide/graphics/heterogeneous-programming.png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Pictured to the right is the structure of our code.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 that there are sections of CPU code where we are doing CPU tasks, and sections of GPU code for GPU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next slide, we will reveal the kernel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3595657" cy="3664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implementation of the kernel involves taking an input of pixel values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the R,G, and B values for which we will manipulate and change.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the bottom of the function, observe that we are updating our pixel_array input to have the grayscale RGB values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650" y="1152475"/>
            <a:ext cx="342706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</a:t>
            </a:r>
            <a:r>
              <a:rPr lang="en" b="1">
                <a:solidFill>
                  <a:srgbClr val="F1C232"/>
                </a:solidFill>
              </a:rPr>
              <a:t>great</a:t>
            </a:r>
            <a:r>
              <a:rPr lang="en"/>
              <a:t> use cases of CUDA?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already seen how we can use CUDA and one such use case.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however, we want to do a deeper dive and see some use cases where CUDA can really excel.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such example is </a:t>
            </a:r>
            <a:r>
              <a:rPr lang="en" u="sng"/>
              <a:t>Image Processing</a:t>
            </a:r>
            <a:endParaRPr u="sng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“In </a:t>
            </a:r>
            <a:r>
              <a:rPr lang="en" u="sng">
                <a:solidFill>
                  <a:schemeClr val="hlink"/>
                </a:solidFill>
                <a:hlinkClick r:id="rId3"/>
              </a:rPr>
              <a:t>computer science</a:t>
            </a:r>
            <a:r>
              <a:rPr lang="en"/>
              <a:t>, digital image processing is the use of a </a:t>
            </a:r>
            <a:r>
              <a:rPr lang="en" u="sng">
                <a:solidFill>
                  <a:schemeClr val="hlink"/>
                </a:solidFill>
                <a:hlinkClick r:id="rId4"/>
              </a:rPr>
              <a:t>digital computer</a:t>
            </a:r>
            <a:r>
              <a:rPr lang="en"/>
              <a:t> to process </a:t>
            </a:r>
            <a:r>
              <a:rPr lang="en" u="sng">
                <a:solidFill>
                  <a:schemeClr val="hlink"/>
                </a:solidFill>
                <a:hlinkClick r:id="rId5"/>
              </a:rPr>
              <a:t>digital images</a:t>
            </a:r>
            <a:r>
              <a:rPr lang="en"/>
              <a:t> through an </a:t>
            </a:r>
            <a:r>
              <a:rPr lang="en" u="sng">
                <a:solidFill>
                  <a:schemeClr val="hlink"/>
                </a:solidFill>
                <a:hlinkClick r:id="rId6"/>
              </a:rPr>
              <a:t>algorithm</a:t>
            </a:r>
            <a:r>
              <a:rPr lang="en"/>
              <a:t>.”  (</a:t>
            </a:r>
            <a:r>
              <a:rPr lang="en" u="sng">
                <a:solidFill>
                  <a:schemeClr val="hlink"/>
                </a:solidFill>
                <a:hlinkClick r:id="rId7"/>
              </a:rPr>
              <a:t>wiki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think of common applications like applying a ‘grayscale’ filter to the original color photograph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what we will investigate today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4400" y="1170125"/>
            <a:ext cx="4267199" cy="208200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724400" y="3316650"/>
            <a:ext cx="42672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9"/>
              </a:rPr>
              <a:t>https://codropspz-tympanus.netdna-ssl.com/codrops/wp-content/uploads/2014/10/grayscale.jpg</a:t>
            </a:r>
            <a:endParaRPr sz="800"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Storage - RGB Representation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image (like the two on the right) store information in pixels.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for example have an image that is 600x400 pixels in width and height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each pixel, color information is stored.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three color channels, such as Red, Green, and Blue, those values make up the individual color of a pixel.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08200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724400" y="3316650"/>
            <a:ext cx="42672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https://codropspz-tympanus.netdna-ssl.com/codrops/wp-content/uploads/2014/10/grayscale.jpg</a:t>
            </a:r>
            <a:endParaRPr sz="800"/>
          </a:p>
        </p:txBody>
      </p:sp>
      <p:sp>
        <p:nvSpPr>
          <p:cNvPr id="89" name="Google Shape;89;p17"/>
          <p:cNvSpPr/>
          <p:nvPr/>
        </p:nvSpPr>
        <p:spPr>
          <a:xfrm>
            <a:off x="4649500" y="3833250"/>
            <a:ext cx="2562300" cy="909300"/>
          </a:xfrm>
          <a:prstGeom prst="wedgeRectCallout">
            <a:avLst>
              <a:gd name="adj1" fmla="val -40322"/>
              <a:gd name="adj2" fmla="val -31361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701150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</a:rPr>
              <a:t>R</a:t>
            </a:r>
            <a:endParaRPr sz="3300">
              <a:solidFill>
                <a:srgbClr val="FF0000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535475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AA84F"/>
                </a:solidFill>
              </a:rPr>
              <a:t>G</a:t>
            </a:r>
            <a:endParaRPr sz="3300">
              <a:solidFill>
                <a:srgbClr val="6AA84F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369800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FF"/>
                </a:solidFill>
              </a:rPr>
              <a:t>B</a:t>
            </a:r>
            <a:endParaRPr sz="3300">
              <a:solidFill>
                <a:srgbClr val="0000FF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to Grayscale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each of these color values, we can follow an algorithm to change each pixel one at a time to a grayscale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Pixels can be accessed individually (meaning one pixel’s information does not effect the other)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Thus, using CUDA to transform the colors of each pixel in parallel can be done faster!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08200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4724400" y="3316650"/>
            <a:ext cx="42672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https://codropspz-tympanus.netdna-ssl.com/codrops/wp-content/uploads/2014/10/grayscale.jpg</a:t>
            </a:r>
            <a:endParaRPr sz="800"/>
          </a:p>
        </p:txBody>
      </p:sp>
      <p:sp>
        <p:nvSpPr>
          <p:cNvPr id="102" name="Google Shape;102;p18"/>
          <p:cNvSpPr/>
          <p:nvPr/>
        </p:nvSpPr>
        <p:spPr>
          <a:xfrm>
            <a:off x="4649500" y="3833250"/>
            <a:ext cx="2562300" cy="909300"/>
          </a:xfrm>
          <a:prstGeom prst="wedgeRectCallout">
            <a:avLst>
              <a:gd name="adj1" fmla="val 45567"/>
              <a:gd name="adj2" fmla="val -32498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701150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66666"/>
                </a:solidFill>
              </a:rPr>
              <a:t>R</a:t>
            </a:r>
            <a:endParaRPr sz="3300">
              <a:solidFill>
                <a:srgbClr val="666666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5535475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66666"/>
                </a:solidFill>
              </a:rPr>
              <a:t>G</a:t>
            </a:r>
            <a:endParaRPr sz="3300">
              <a:solidFill>
                <a:srgbClr val="666666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369800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66666"/>
                </a:solidFill>
              </a:rPr>
              <a:t>B</a:t>
            </a:r>
            <a:endParaRPr sz="3300">
              <a:solidFill>
                <a:srgbClr val="666666"/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Grayscale algorithm 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 change a color (RGB) image into a grayscale image follows a simple algorithm.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multiply each component by a specific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* 0.21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 * 0.71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* 0.07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(Another way to think of it, is to take a dot product if you are familiar)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the NewPixel at position x,y will be: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NewPixel[x,y] = r*0.21 + green*0.71 + blue*0.07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There is a reason we do not just take the average of three colors, which you can read more about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BEBCBC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FFD966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Macintosh PowerPoint</Application>
  <PresentationFormat>On-screen Show (16:9)</PresentationFormat>
  <Paragraphs>66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Ubuntu</vt:lpstr>
      <vt:lpstr>Arial</vt:lpstr>
      <vt:lpstr>Simple Dark</vt:lpstr>
      <vt:lpstr>Default Design</vt:lpstr>
      <vt:lpstr>Blue Waters Petascale Semester Curriculum v1.0 Unit 7: CUDA Lesson 2: Image Processing Developed by Michael D. Shah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Image Processing</vt:lpstr>
      <vt:lpstr>What are some great use cases of CUDA?</vt:lpstr>
      <vt:lpstr>Image Processing</vt:lpstr>
      <vt:lpstr>Image Storage - RGB Representation</vt:lpstr>
      <vt:lpstr>Color to Grayscale</vt:lpstr>
      <vt:lpstr>Grayscale algorithm </vt:lpstr>
      <vt:lpstr>Implementation</vt:lpstr>
      <vt:lpstr>Implementation</vt:lpstr>
      <vt:lpstr>Program Structure</vt:lpstr>
      <vt:lpstr>Kernel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Attribution/License</dc:title>
  <cp:lastModifiedBy>Aaron Weeden</cp:lastModifiedBy>
  <cp:revision>4</cp:revision>
  <dcterms:modified xsi:type="dcterms:W3CDTF">2020-09-12T19:13:14Z</dcterms:modified>
</cp:coreProperties>
</file>