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MuSR0v2a9jNcHABEfpnEQZNx2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cc.gnu.org/wiki/Offloading" TargetMode="External"/><Relationship Id="rId4" Type="http://schemas.openxmlformats.org/officeDocument/2006/relationships/hyperlink" Target="https://kristerw.blogspot.com/2017/04/building-gcc-with-support-for-nvidia.html" TargetMode="External"/><Relationship Id="rId5" Type="http://schemas.openxmlformats.org/officeDocument/2006/relationships/hyperlink" Target="https://imsc.uni-graz.at/rosenberger/Arbeiten/Note17-11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openmp.org/wp-content/uploads/SC18-BoothTalks-Jost.pdf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penmp.org/wp-content/uploads/openmp-examples-4.5.0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769476" y="220196"/>
            <a:ext cx="9422524" cy="6637806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-3079828">
            <a:off x="1613162" y="1492572"/>
            <a:ext cx="2987899" cy="2987899"/>
          </a:xfrm>
          <a:prstGeom prst="arc">
            <a:avLst>
              <a:gd fmla="val 14455503" name="adj1"/>
              <a:gd fmla="val 227775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2377661" y="3052341"/>
            <a:ext cx="7644627" cy="2751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OpenMP 4.5 </a:t>
            </a:r>
            <a:br>
              <a:rPr lang="en-US"/>
            </a:br>
            <a:r>
              <a:rPr lang="en-US"/>
              <a:t>Target Pragma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4038600" y="4782320"/>
            <a:ext cx="7644627" cy="1329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Compiling Code</a:t>
            </a:r>
            <a:endParaRPr/>
          </a:p>
        </p:txBody>
      </p:sp>
      <p:sp>
        <p:nvSpPr>
          <p:cNvPr id="236" name="Google Shape;23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Need compiler version that supports OpenMP 4.5 pragma target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OpenMP: 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gcc-5 supports offload to MIC (Xeon Phi)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gcc-7 supports offload to NVIDIA-PTX and AMD HSAIL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gcc-above adds more platforms to be offload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Configure the host compiler and device compiler to support offload pragma. Follow instructions from either of the following if compiler is gcc/g++: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1 OpenMP </a:t>
            </a:r>
            <a:r>
              <a:rPr lang="en-US" sz="2590" u="sng">
                <a:solidFill>
                  <a:schemeClr val="hlink"/>
                </a:solidFill>
                <a:hlinkClick r:id="rId3"/>
              </a:rPr>
              <a:t>offload</a:t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2 Building </a:t>
            </a:r>
            <a:r>
              <a:rPr lang="en-US" sz="2590" u="sng">
                <a:solidFill>
                  <a:schemeClr val="hlink"/>
                </a:solidFill>
                <a:hlinkClick r:id="rId4"/>
              </a:rPr>
              <a:t>GCC with support </a:t>
            </a:r>
            <a:r>
              <a:rPr lang="en-US" sz="2590"/>
              <a:t>for Nvidia ptx</a:t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3 First Steps with OpenMP 4.5 on </a:t>
            </a:r>
            <a:r>
              <a:rPr lang="en-US" sz="2590" u="sng">
                <a:solidFill>
                  <a:schemeClr val="hlink"/>
                </a:solidFill>
                <a:hlinkClick r:id="rId5"/>
              </a:rPr>
              <a:t>Ubuntu and Nvidia GPUs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Compiling Code</a:t>
            </a:r>
            <a:endParaRPr/>
          </a:p>
        </p:txBody>
      </p:sp>
      <p:sp>
        <p:nvSpPr>
          <p:cNvPr id="242" name="Google Shape;24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Compile as: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gcc –O3 –fopenmp –foffload=nvptx-none  –foffload=“-lm” –Wall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–o  solver solver.c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Execution time: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~4x sequential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OpenMP Target offload vs OpenACC</a:t>
            </a:r>
            <a:endParaRPr/>
          </a:p>
        </p:txBody>
      </p:sp>
      <p:sp>
        <p:nvSpPr>
          <p:cNvPr id="248" name="Google Shape;24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Both directive based methods for programming “accelerators”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Performance differences due to compiler support, not to a lack of functionality in OpenMP 4.5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Full data Link (courtesy NASA): </a:t>
            </a:r>
            <a:r>
              <a:rPr lang="en-US" sz="2590" u="sng">
                <a:solidFill>
                  <a:schemeClr val="hlink"/>
                </a:solidFill>
                <a:hlinkClick r:id="rId3"/>
              </a:rPr>
              <a:t>OpenMP 4.5</a:t>
            </a:r>
            <a:endParaRPr sz="2590"/>
          </a:p>
        </p:txBody>
      </p:sp>
      <p:pic>
        <p:nvPicPr>
          <p:cNvPr descr="A screenshot of a cell phone  Description automatically generated" id="249" name="Google Shape;24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2450892"/>
            <a:ext cx="9531350" cy="279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55" name="Google Shape;25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OpenMP 4.5 target offload did not lack a feature/functionality when compared with OpenACC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OpenMP 4.5 employs existing functionality for accelerator execution, if possible, e. g. “parallel for”, and “simd”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 Compiler support for OpenMP would definitely benefit from further improvement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OpenMP offload support is getting increasingly stable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4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Module Student Activity</a:t>
            </a:r>
            <a:endParaRPr/>
          </a:p>
        </p:txBody>
      </p:sp>
      <p:sp>
        <p:nvSpPr>
          <p:cNvPr id="263" name="Google Shape;263;p14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Ask Students to implement the complete Laplace Solver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/>
              <a:t>Using OpenMP parallel for pragma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/>
              <a:t>Using OpenMP target teams distribute for pragma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/>
              <a:t>Compare the results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Learning Objectives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447308" y="0"/>
            <a:ext cx="690649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en-US" sz="3600"/>
              <a:t>Explain</a:t>
            </a:r>
            <a:r>
              <a:rPr lang="en-US" sz="3600"/>
              <a:t> OpenMP pragma target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en-US" sz="3600"/>
              <a:t>IDENTIFY</a:t>
            </a:r>
            <a:r>
              <a:rPr lang="en-US" sz="3600"/>
              <a:t> which loops are parallelizable with this pragma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en-US" sz="3600"/>
              <a:t>COMPARE</a:t>
            </a:r>
            <a:r>
              <a:rPr lang="en-US" sz="3600"/>
              <a:t> sequential to GPU accelerated execution times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en-US" sz="3600"/>
              <a:t>Apply </a:t>
            </a:r>
            <a:r>
              <a:rPr lang="en-US" sz="3600"/>
              <a:t>pragma target to accelerate scientific code example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Poisson Equation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Expected Time of the Activity: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4447308" y="628650"/>
            <a:ext cx="6906491" cy="622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Module Approximate Timing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Pragma Target Introduction clauses: 10 min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Example: 15 min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Total time for the module: 25 minutes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4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15" name="Google Shape;115;p4"/>
            <p:cNvSpPr/>
            <p:nvPr/>
          </p:nvSpPr>
          <p:spPr>
            <a:xfrm>
              <a:off x="11223203" y="635716"/>
              <a:ext cx="328612" cy="1742360"/>
            </a:xfrm>
            <a:custGeom>
              <a:rect b="b" l="l" r="r" t="t"/>
              <a:pathLst>
                <a:path extrusionOk="0" h="1114" w="207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09710" y="1022350"/>
              <a:ext cx="709612" cy="2095501"/>
            </a:xfrm>
            <a:custGeom>
              <a:rect b="b" l="l" r="r" t="t"/>
              <a:pathLst>
                <a:path extrusionOk="0" h="1363" w="447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09710" y="837744"/>
              <a:ext cx="403225" cy="1705431"/>
            </a:xfrm>
            <a:custGeom>
              <a:rect b="b" l="l" r="r" t="t"/>
              <a:pathLst>
                <a:path extrusionOk="0" h="1109" w="254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644660" y="640894"/>
              <a:ext cx="168275" cy="1713195"/>
            </a:xfrm>
            <a:custGeom>
              <a:rect b="b" l="l" r="r" t="t"/>
              <a:pathLst>
                <a:path extrusionOk="0" h="1114" w="106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4"/>
          <p:cNvSpPr txBox="1"/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#pragma omp target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1424904" y="2494450"/>
            <a:ext cx="4053545" cy="3563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Introduced in  OpenMP 4.5 Standard to Program Heterogeneous Systems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Heterogeneous System: A general purpose CPU connected to an accelerator device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/>
              <a:t>            Example: Intel CPU connected to a Nvidia GPU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Programming Steps: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Identify the device to offload the computations to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Copy Data from Host CPU to Device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CPU initializes execution of the code (loop or task function) on the device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Device executes the function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Data is copy back from the device to the host CPU</a:t>
            </a:r>
            <a:endParaRPr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300"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300"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736" l="0" r="0" t="0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409710" y="1022350"/>
            <a:ext cx="709612" cy="2095501"/>
          </a:xfrm>
          <a:custGeom>
            <a:rect b="b" l="l" r="r" t="t"/>
            <a:pathLst>
              <a:path extrusionOk="0" h="1363" w="447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409710" y="837744"/>
            <a:ext cx="403225" cy="1705431"/>
          </a:xfrm>
          <a:custGeom>
            <a:rect b="b" l="l" r="r" t="t"/>
            <a:pathLst>
              <a:path extrusionOk="0" h="1109" w="254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644660" y="640894"/>
            <a:ext cx="168275" cy="1713195"/>
          </a:xfrm>
          <a:custGeom>
            <a:rect b="b" l="l" r="r" t="t"/>
            <a:pathLst>
              <a:path extrusionOk="0" h="1114" w="106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1223203" y="635716"/>
            <a:ext cx="328612" cy="1742360"/>
          </a:xfrm>
          <a:custGeom>
            <a:rect b="b" l="l" r="r" t="t"/>
            <a:pathLst>
              <a:path extrusionOk="0" h="1114" w="207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/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#pragma omp target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1353667" y="1569975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Creates a device data environment for the code region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marked code region is mapped to the device and executed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35" name="Google Shape;135;p5"/>
          <p:cNvSpPr/>
          <p:nvPr/>
        </p:nvSpPr>
        <p:spPr>
          <a:xfrm>
            <a:off x="2286000" y="3986213"/>
            <a:ext cx="1804603" cy="21859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(CPU)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6160173" y="3986212"/>
            <a:ext cx="3483890" cy="21859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Device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(GPU)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5"/>
          <p:cNvCxnSpPr/>
          <p:nvPr/>
        </p:nvCxnSpPr>
        <p:spPr>
          <a:xfrm>
            <a:off x="4090603" y="4561681"/>
            <a:ext cx="200025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" name="Google Shape;138;p5"/>
          <p:cNvCxnSpPr/>
          <p:nvPr/>
        </p:nvCxnSpPr>
        <p:spPr>
          <a:xfrm rot="10800000">
            <a:off x="4090603" y="5629275"/>
            <a:ext cx="20695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" name="Google Shape;139;p5"/>
          <p:cNvSpPr txBox="1"/>
          <p:nvPr/>
        </p:nvSpPr>
        <p:spPr>
          <a:xfrm>
            <a:off x="4132462" y="4216048"/>
            <a:ext cx="18751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Map(to: a[0:N])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4074539" y="5274726"/>
            <a:ext cx="21253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Map(from: y[0:N])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6643112" y="5130105"/>
            <a:ext cx="29933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#pragma omp target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for(int i=0; i&lt;N;i++)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y[i]=a*x[i];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338328" y="303591"/>
            <a:ext cx="3657600" cy="5896743"/>
          </a:xfrm>
          <a:prstGeom prst="rect">
            <a:avLst/>
          </a:prstGeom>
          <a:solidFill>
            <a:schemeClr val="dk1">
              <a:alpha val="14901"/>
            </a:schemeClr>
          </a:solidFill>
          <a:ln cap="sq" cmpd="thinThick" w="127000">
            <a:solidFill>
              <a:schemeClr val="dk1">
                <a:alpha val="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/>
          <p:nvPr>
            <p:ph type="title"/>
          </p:nvPr>
        </p:nvSpPr>
        <p:spPr>
          <a:xfrm>
            <a:off x="594360" y="637125"/>
            <a:ext cx="3163448" cy="5256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#pragma omp target clauses:</a:t>
            </a:r>
            <a:endParaRPr/>
          </a:p>
        </p:txBody>
      </p:sp>
      <p:grpSp>
        <p:nvGrpSpPr>
          <p:cNvPr id="148" name="Google Shape;148;p6"/>
          <p:cNvGrpSpPr/>
          <p:nvPr/>
        </p:nvGrpSpPr>
        <p:grpSpPr>
          <a:xfrm>
            <a:off x="4515633" y="364627"/>
            <a:ext cx="7240043" cy="5774670"/>
            <a:chOff x="0" y="61036"/>
            <a:chExt cx="7240043" cy="5774670"/>
          </a:xfrm>
        </p:grpSpPr>
        <p:sp>
          <p:nvSpPr>
            <p:cNvPr id="149" name="Google Shape;149;p6"/>
            <p:cNvSpPr/>
            <p:nvPr/>
          </p:nvSpPr>
          <p:spPr>
            <a:xfrm>
              <a:off x="0" y="341476"/>
              <a:ext cx="7240043" cy="110722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 txBox="1"/>
            <p:nvPr/>
          </p:nvSpPr>
          <p:spPr>
            <a:xfrm>
              <a:off x="0" y="341476"/>
              <a:ext cx="7240043" cy="1107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561900" spcFirstLastPara="1" rIns="561900" wrap="square" tIns="3957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league</a:t>
              </a: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threads teams is created 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master thread of each team executes the code region</a:t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362002" y="61036"/>
              <a:ext cx="5068030" cy="5608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389382" y="88416"/>
              <a:ext cx="5013270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1550" spcFirstLastPara="1" rIns="191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#pragma omp target teams</a:t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0" y="1831741"/>
              <a:ext cx="7240043" cy="8079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47F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 txBox="1"/>
            <p:nvPr/>
          </p:nvSpPr>
          <p:spPr>
            <a:xfrm>
              <a:off x="0" y="1831741"/>
              <a:ext cx="7240043" cy="8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561900" spcFirstLastPara="1" rIns="561900" wrap="square" tIns="3957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Share work across the teams</a:t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62002" y="1551301"/>
              <a:ext cx="5068030" cy="560880"/>
            </a:xfrm>
            <a:prstGeom prst="roundRect">
              <a:avLst>
                <a:gd fmla="val 16667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389382" y="1578681"/>
              <a:ext cx="5013270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1550" spcFirstLastPara="1" rIns="191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#pragma omp target teams distribute</a:t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0" y="3022756"/>
              <a:ext cx="7240043" cy="28129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 txBox="1"/>
            <p:nvPr/>
          </p:nvSpPr>
          <p:spPr>
            <a:xfrm>
              <a:off x="0" y="3022756"/>
              <a:ext cx="7240043" cy="2812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561900" spcFirstLastPara="1" rIns="561900" wrap="square" tIns="3957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Map a variable to/from the device data environment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(list) allocates memory on the device and copies data in when entering the region, the values are not copied back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from(list) allocates memory on the device  and copies the data to the host when exiting the region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alloc(list) allocates memory on the device. If the data is already present on the device a reference counter is incremented</a:t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362002" y="2742316"/>
              <a:ext cx="5068030" cy="56088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389382" y="2769696"/>
              <a:ext cx="5013270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1550" spcFirstLastPara="1" rIns="191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#pragma omp target map(map-type:list)</a:t>
              </a:r>
              <a:endParaRPr/>
            </a:p>
          </p:txBody>
        </p:sp>
      </p:grpSp>
      <p:sp>
        <p:nvSpPr>
          <p:cNvPr id="161" name="Google Shape;161;p6"/>
          <p:cNvSpPr txBox="1"/>
          <p:nvPr/>
        </p:nvSpPr>
        <p:spPr>
          <a:xfrm>
            <a:off x="4635500" y="6110402"/>
            <a:ext cx="6159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set of clauses and examples on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OpenMP 4.5 sample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409710" y="1022350"/>
            <a:ext cx="709612" cy="2095501"/>
          </a:xfrm>
          <a:custGeom>
            <a:rect b="b" l="l" r="r" t="t"/>
            <a:pathLst>
              <a:path extrusionOk="0" h="1363" w="447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409710" y="837744"/>
            <a:ext cx="403225" cy="1705431"/>
          </a:xfrm>
          <a:custGeom>
            <a:rect b="b" l="l" r="r" t="t"/>
            <a:pathLst>
              <a:path extrusionOk="0" h="1109" w="254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644660" y="640894"/>
            <a:ext cx="168275" cy="1713195"/>
          </a:xfrm>
          <a:custGeom>
            <a:rect b="b" l="l" r="r" t="t"/>
            <a:pathLst>
              <a:path extrusionOk="0" h="1114" w="106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1223203" y="635716"/>
            <a:ext cx="328612" cy="1742360"/>
          </a:xfrm>
          <a:custGeom>
            <a:rect b="b" l="l" r="r" t="t"/>
            <a:pathLst>
              <a:path extrusionOk="0" h="1114" w="207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 txBox="1"/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#pragma omp target teams distribute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1032285" y="2734953"/>
            <a:ext cx="701259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#pragma omp target map(to:x[0:N]), map(y[0:N])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#pragma omp teams num_teams(N), thread_limit(M)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//some sequential CPU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//pragma omp distribute parallel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for(int i=0; i&lt;N;i++)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y[i]=a*x[i];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//some more sequential CPU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8730971" y="2202808"/>
            <a:ext cx="512466" cy="4311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8962451" y="2304776"/>
            <a:ext cx="61360" cy="20318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7720822" y="2659581"/>
            <a:ext cx="29136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(CPU) 1 Thread per core</a:t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7628690" y="3295753"/>
            <a:ext cx="796441" cy="4311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7720822" y="3419248"/>
            <a:ext cx="61360" cy="20318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8564230" y="3295753"/>
            <a:ext cx="796441" cy="4311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8656362" y="3419248"/>
            <a:ext cx="61360" cy="20318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9978370" y="3280332"/>
            <a:ext cx="796441" cy="4311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10070502" y="3403827"/>
            <a:ext cx="61360" cy="20318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9499770" y="3295753"/>
            <a:ext cx="1845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7431089" y="3704183"/>
            <a:ext cx="4261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(GPU)  CUDA Block 1 master Thread</a:t>
            </a:r>
            <a:endParaRPr/>
          </a:p>
        </p:txBody>
      </p:sp>
      <p:sp>
        <p:nvSpPr>
          <p:cNvPr id="185" name="Google Shape;185;p7"/>
          <p:cNvSpPr/>
          <p:nvPr/>
        </p:nvSpPr>
        <p:spPr>
          <a:xfrm>
            <a:off x="10003117" y="4184963"/>
            <a:ext cx="796441" cy="4311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10095249" y="4308458"/>
            <a:ext cx="61360" cy="20318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10222090" y="4308458"/>
            <a:ext cx="61360" cy="20318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10627398" y="4308458"/>
            <a:ext cx="61360" cy="20318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8595701" y="4193324"/>
            <a:ext cx="796441" cy="4311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687833" y="4316819"/>
            <a:ext cx="61360" cy="20318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8814674" y="4316819"/>
            <a:ext cx="61360" cy="20318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9219982" y="4316819"/>
            <a:ext cx="61360" cy="20318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7612345" y="4184962"/>
            <a:ext cx="796441" cy="4311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7704477" y="4308457"/>
            <a:ext cx="61360" cy="20318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7831318" y="4308457"/>
            <a:ext cx="61360" cy="20318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8236626" y="4308457"/>
            <a:ext cx="61360" cy="20318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7892678" y="4643498"/>
            <a:ext cx="26214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(GPU)  CUDA Block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777180" y="5184053"/>
            <a:ext cx="512466" cy="4311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9008660" y="5286021"/>
            <a:ext cx="61360" cy="20318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7530362" y="5710164"/>
            <a:ext cx="29136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(CPU) 1 Thread per core</a:t>
            </a: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6527800" y="3429000"/>
            <a:ext cx="1002562" cy="1934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4826000" y="4308457"/>
            <a:ext cx="2703080" cy="2115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Example: 2D Laplace Solver Sequential code</a:t>
            </a:r>
            <a:endParaRPr/>
          </a:p>
        </p:txBody>
      </p:sp>
      <p:sp>
        <p:nvSpPr>
          <p:cNvPr id="209" name="Google Shape;209;p8"/>
          <p:cNvSpPr txBox="1"/>
          <p:nvPr>
            <p:ph idx="1" type="body"/>
          </p:nvPr>
        </p:nvSpPr>
        <p:spPr>
          <a:xfrm>
            <a:off x="297716" y="1071491"/>
            <a:ext cx="8490684" cy="565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While(error &gt;  tol &amp;&amp; iter &lt;iter_max){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error=0.0;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for(int j=1; j&lt;n-1;j++){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for(int i=1;i&lt;m-1;i++){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	Anew[j][i]=0.25(A[j][i+1]+A[j][i-1]+A[j-1][i]+A[j+1][i]);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	error=fmax(error,fabs(Anew[j][i]-A[j]i]));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for(int j=1; j&lt;n-1;j++){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for(int i=1;i&lt;m-1;i++){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	A[j][i]=Anew[j][i];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</p:txBody>
      </p:sp>
      <p:sp>
        <p:nvSpPr>
          <p:cNvPr id="210" name="Google Shape;210;p8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6689626" y="1040541"/>
            <a:ext cx="5305778" cy="1477328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This loop controls the number of times we calculate the stencil code in the next loops.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calculate stencil at Anew at iteration t1 we need the values at iteration t0; so there is a clear loop dependency here. </a:t>
            </a:r>
            <a:endParaRPr/>
          </a:p>
        </p:txBody>
      </p:sp>
      <p:sp>
        <p:nvSpPr>
          <p:cNvPr id="215" name="Google Shape;215;p8"/>
          <p:cNvSpPr/>
          <p:nvPr/>
        </p:nvSpPr>
        <p:spPr>
          <a:xfrm>
            <a:off x="3784604" y="1480277"/>
            <a:ext cx="2905022" cy="15802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3554755" y="2606306"/>
            <a:ext cx="4892665" cy="23897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 rot="525336">
            <a:off x="3313041" y="4656343"/>
            <a:ext cx="2959817" cy="23897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8447421" y="2678138"/>
            <a:ext cx="2960082" cy="175432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Loop calculates for each element of array[row][col] a weighted average with the neighbors to north, south, east, and west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calculates the error 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6273800" y="4686957"/>
            <a:ext cx="5029200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Copy Anew into A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Example: 2D Laplace Solver</a:t>
            </a:r>
            <a:endParaRPr/>
          </a:p>
        </p:txBody>
      </p:sp>
      <p:sp>
        <p:nvSpPr>
          <p:cNvPr id="226" name="Google Shape;226;p9"/>
          <p:cNvSpPr txBox="1"/>
          <p:nvPr>
            <p:ph idx="1" type="body"/>
          </p:nvPr>
        </p:nvSpPr>
        <p:spPr>
          <a:xfrm>
            <a:off x="1341408" y="1200151"/>
            <a:ext cx="9720291" cy="565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#pragma omp target data map(to:Anew) map(A)</a:t>
            </a:r>
            <a:endParaRPr sz="17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While(error &gt;  tol &amp;&amp; iter &lt;iter_max){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error=0.0;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#pragma omp target teams distribute parallel for reduction(max:error) map(error) collapse(2)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for(int j=1; j&lt;n-1;j++){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for(int i=1;i&lt;m-1;i++){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	Anew[j][i]=0.25(A[j][i+1]+A[j][i-1]+A[j-1][i]+A[j+1][i]);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	error=fmax(error,fabs(Anew[j][i]-A[j]i]));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#pragma omp target teams distribute parallel for collapse(2)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for(int j=1; j&lt;n-1;j++){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for(int i=1;i&lt;m-1;i++){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	A[j][i]=Anew[j][i];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  <p:sp>
        <p:nvSpPr>
          <p:cNvPr id="227" name="Google Shape;227;p9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2020-06-13T21:00:41Z</dcterms:created>
  <dc:creator>Maria Pantoja</dc:creator>
</cp:coreProperties>
</file>