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73" r:id="rId2"/>
    <p:sldId id="27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UCqhs2YYJYdaWfOqUGq4Y+eD8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280B0-F447-4D44-ABE0-3E711CF2670E}">
  <a:tblStyle styleId="{439280B0-F447-4D44-ABE0-3E711CF26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3" Type="http://customschemas.google.com/relationships/presentationmetadata" Target="metadata"/><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08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3da4550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b3da455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numba.pydata.org/numba-doc/latest/cuda/memory.html#cuda-shared-memory"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numba.pydata.org/numba-doc/latest/cuda/kernels.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jupyter.org/instal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4" Type="http://schemas.openxmlformats.org/officeDocument/2006/relationships/hyperlink" Target="http://docs.nvidia.com/cuda/cuda-c-programming-guide" TargetMode="External"/><Relationship Id="rId5" Type="http://schemas.openxmlformats.org/officeDocument/2006/relationships/hyperlink" Target="https://www.python.org/doc/" TargetMode="External"/><Relationship Id="rId6" Type="http://schemas.openxmlformats.org/officeDocument/2006/relationships/hyperlink" Target="https://numba.pydata.org/numba-doc/latest/index.html" TargetMode="External"/><Relationship Id="rId7" Type="http://schemas.openxmlformats.org/officeDocument/2006/relationships/hyperlink" Target="https://docs.anaconda.com/anaconda/install/window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llvm.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numba.pydata.org/numba-doc/latest/cuda/overview.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a:t>
            </a:r>
            <a:r>
              <a:rPr lang="en-US" sz="3600" b="1" dirty="0" smtClean="0">
                <a:latin typeface="Times New Roman" charset="0"/>
                <a:ea typeface="Times New Roman" charset="0"/>
                <a:cs typeface="Times New Roman" charset="0"/>
              </a:rPr>
              <a:t>7: CUDA</a:t>
            </a:r>
            <a:br>
              <a:rPr lang="en-US" sz="3600" b="1"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a:t>
            </a:r>
            <a:r>
              <a:rPr lang="en-US" sz="3600" b="1" dirty="0">
                <a:latin typeface="Times New Roman" charset="0"/>
                <a:ea typeface="Times New Roman" charset="0"/>
                <a:cs typeface="Times New Roman" charset="0"/>
              </a:rPr>
              <a:t>10: </a:t>
            </a:r>
            <a:r>
              <a:rPr lang="en-US" sz="3600" b="1" dirty="0" err="1">
                <a:latin typeface="Times New Roman" charset="0"/>
                <a:ea typeface="Times New Roman" charset="0"/>
                <a:cs typeface="Times New Roman" charset="0"/>
              </a:rPr>
              <a:t>Numba</a:t>
            </a:r>
            <a:r>
              <a:rPr lang="en-US" sz="3600" b="1" dirty="0">
                <a:latin typeface="Times New Roman" charset="0"/>
                <a:ea typeface="Times New Roman" charset="0"/>
                <a:cs typeface="Times New Roman" charset="0"/>
              </a:rPr>
              <a:t> for CUDA </a:t>
            </a:r>
            <a:r>
              <a:rPr lang="en-US" sz="3600" b="1" dirty="0" smtClean="0">
                <a:latin typeface="Times New Roman" charset="0"/>
                <a:ea typeface="Times New Roman" charset="0"/>
                <a:cs typeface="Times New Roman" charset="0"/>
              </a:rPr>
              <a:t>GPUs</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a:t>
            </a:r>
            <a:r>
              <a:rPr lang="en-US" sz="3600" i="1" dirty="0" err="1">
                <a:latin typeface="Times New Roman" charset="0"/>
                <a:ea typeface="Times New Roman" charset="0"/>
                <a:cs typeface="Times New Roman" charset="0"/>
              </a:rPr>
              <a:t>Sanish</a:t>
            </a:r>
            <a:r>
              <a:rPr lang="en-US" sz="3600" i="1" dirty="0">
                <a:latin typeface="Times New Roman" charset="0"/>
                <a:ea typeface="Times New Roman" charset="0"/>
                <a:cs typeface="Times New Roman" charset="0"/>
              </a:rPr>
              <a:t> </a:t>
            </a:r>
            <a:r>
              <a:rPr lang="en-US" sz="3600" i="1" dirty="0" smtClean="0">
                <a:latin typeface="Times New Roman" charset="0"/>
                <a:ea typeface="Times New Roman" charset="0"/>
                <a:cs typeface="Times New Roman" charset="0"/>
              </a:rPr>
              <a:t>Rai</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0655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i="1"/>
              <a:t>kernel function</a:t>
            </a:r>
            <a:r>
              <a:rPr lang="en-US"/>
              <a:t> is a GPU function that is meant to be called from CPU code (*). </a:t>
            </a:r>
            <a:endParaRPr/>
          </a:p>
          <a:p>
            <a:pPr marL="228600" lvl="0" indent="-228600" algn="l" rtl="0">
              <a:lnSpc>
                <a:spcPct val="90000"/>
              </a:lnSpc>
              <a:spcBef>
                <a:spcPts val="1000"/>
              </a:spcBef>
              <a:spcAft>
                <a:spcPts val="0"/>
              </a:spcAft>
              <a:buClr>
                <a:schemeClr val="dk1"/>
              </a:buClr>
              <a:buSzPts val="2800"/>
              <a:buChar char="•"/>
            </a:pPr>
            <a:r>
              <a:rPr lang="en-US"/>
              <a:t>It gives it two fundamental characteristics:</a:t>
            </a:r>
            <a:endParaRPr/>
          </a:p>
          <a:p>
            <a:pPr marL="685800" lvl="1" indent="-228600" algn="l" rtl="0">
              <a:lnSpc>
                <a:spcPct val="90000"/>
              </a:lnSpc>
              <a:spcBef>
                <a:spcPts val="500"/>
              </a:spcBef>
              <a:spcAft>
                <a:spcPts val="0"/>
              </a:spcAft>
              <a:buClr>
                <a:schemeClr val="dk1"/>
              </a:buClr>
              <a:buSzPts val="2400"/>
              <a:buChar char="•"/>
            </a:pPr>
            <a:r>
              <a:rPr lang="en-US"/>
              <a:t>kernels cannot explicitly return a value; all result data must be written to an array passed to the function (if computing a scalar, you will probably pass a one-element array);</a:t>
            </a:r>
            <a:endParaRPr/>
          </a:p>
          <a:p>
            <a:pPr marL="685800" lvl="1" indent="-228600" algn="l" rtl="0">
              <a:lnSpc>
                <a:spcPct val="90000"/>
              </a:lnSpc>
              <a:spcBef>
                <a:spcPts val="500"/>
              </a:spcBef>
              <a:spcAft>
                <a:spcPts val="0"/>
              </a:spcAft>
              <a:buClr>
                <a:schemeClr val="dk1"/>
              </a:buClr>
              <a:buSzPts val="2400"/>
              <a:buChar char="•"/>
            </a:pPr>
            <a:r>
              <a:rPr lang="en-US"/>
              <a:t>kernels explicitly declare their thread hierarchy when called: i.e. the number of thread blocks and the number of threads per block (note that while a kernel is compiled once, it can be called multiple times with different block sizes or grid sizes).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33" name="Google Shape;133;p9"/>
          <p:cNvSpPr txBox="1">
            <a:spLocks noGrp="1"/>
          </p:cNvSpPr>
          <p:nvPr>
            <p:ph type="body" idx="1"/>
          </p:nvPr>
        </p:nvSpPr>
        <p:spPr>
          <a:xfrm>
            <a:off x="1036163" y="169068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CUDA kernel format</a:t>
            </a:r>
            <a:endParaRPr/>
          </a:p>
        </p:txBody>
      </p:sp>
      <p:sp>
        <p:nvSpPr>
          <p:cNvPr id="134" name="Google Shape;134;p9"/>
          <p:cNvSpPr/>
          <p:nvPr/>
        </p:nvSpPr>
        <p:spPr>
          <a:xfrm>
            <a:off x="1792664" y="3733702"/>
            <a:ext cx="900259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@cuda.jit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def kernel_name(an_array):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Write kernel computation for each thread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write code </a:t>
            </a:r>
            <a:endParaRPr/>
          </a:p>
        </p:txBody>
      </p:sp>
      <p:sp>
        <p:nvSpPr>
          <p:cNvPr id="135" name="Google Shape;135;p9"/>
          <p:cNvSpPr/>
          <p:nvPr/>
        </p:nvSpPr>
        <p:spPr>
          <a:xfrm>
            <a:off x="3855563" y="2797404"/>
            <a:ext cx="2846895" cy="8295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46000" y="135000"/>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@cuda.jit decorator from Numba performs the computation on GPU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1" name="Google Shape;14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kernel is typically launched in the following way:</a:t>
            </a:r>
            <a:endParaRPr/>
          </a:p>
          <a:p>
            <a:pPr marL="685800" lvl="1" indent="-228600" algn="l" rtl="0">
              <a:lnSpc>
                <a:spcPct val="90000"/>
              </a:lnSpc>
              <a:spcBef>
                <a:spcPts val="500"/>
              </a:spcBef>
              <a:spcAft>
                <a:spcPts val="0"/>
              </a:spcAft>
              <a:buClr>
                <a:schemeClr val="dk1"/>
              </a:buClr>
              <a:buSzPts val="2400"/>
              <a:buChar char="•"/>
            </a:pPr>
            <a:r>
              <a:rPr lang="en-US"/>
              <a:t>Instantiate the kernel proper, by specifying a number of blocks (or “blocks per grid”), and a number of threads per block. The product of the two will give the total number of threads launched. Kernel instantiation is done by taking the compiled kernel and indexing it with a tuple of integers.</a:t>
            </a:r>
            <a:endParaRPr/>
          </a:p>
          <a:p>
            <a:pPr marL="685800" lvl="1" indent="-228600" algn="l" rtl="0">
              <a:lnSpc>
                <a:spcPct val="90000"/>
              </a:lnSpc>
              <a:spcBef>
                <a:spcPts val="500"/>
              </a:spcBef>
              <a:spcAft>
                <a:spcPts val="0"/>
              </a:spcAft>
              <a:buClr>
                <a:schemeClr val="dk1"/>
              </a:buClr>
              <a:buSzPts val="2400"/>
              <a:buChar char="•"/>
            </a:pPr>
            <a:r>
              <a:rPr lang="en-US"/>
              <a:t>Running the kernel, by passing it the input array (and any separate output arrays if necessary). By default, running a kernel is synchronous: the function returns when the kernel has finished executing and the data is synchronized back.</a:t>
            </a:r>
            <a:endParaRPr/>
          </a:p>
        </p:txBody>
      </p:sp>
      <p:sp>
        <p:nvSpPr>
          <p:cNvPr id="142" name="Google Shape;142;p10"/>
          <p:cNvSpPr/>
          <p:nvPr/>
        </p:nvSpPr>
        <p:spPr>
          <a:xfrm>
            <a:off x="2652075" y="5238391"/>
            <a:ext cx="6595620" cy="14773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kernel invocation syntax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32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(an_array.size + (threadsperblock - 1)) // threadsperblock</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Kernel_name[blockspergrid, threadsperblock](an_array)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8" name="Google Shape;14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might seem curious to have a two-level hierarchy when declaring the number of threads needed by a kernel. The block size (i.e. number of threads per block) is often crucial:</a:t>
            </a:r>
            <a:endParaRPr/>
          </a:p>
          <a:p>
            <a:pPr marL="228600" lvl="0" indent="-228600" algn="l" rtl="0">
              <a:lnSpc>
                <a:spcPct val="90000"/>
              </a:lnSpc>
              <a:spcBef>
                <a:spcPts val="1000"/>
              </a:spcBef>
              <a:spcAft>
                <a:spcPts val="0"/>
              </a:spcAft>
              <a:buClr>
                <a:schemeClr val="dk1"/>
              </a:buClr>
              <a:buSzPts val="2800"/>
              <a:buChar char="•"/>
            </a:pPr>
            <a:r>
              <a:rPr lang="en-US"/>
              <a:t>On the software side, the block size determines how many threads share a given area of </a:t>
            </a:r>
            <a:r>
              <a:rPr lang="en-US" u="sng">
                <a:solidFill>
                  <a:schemeClr val="hlink"/>
                </a:solidFill>
                <a:hlinkClick r:id="rId3"/>
              </a:rPr>
              <a:t>shared memory</a:t>
            </a:r>
            <a:r>
              <a:rPr lang="en-US"/>
              <a:t>.</a:t>
            </a:r>
            <a:endParaRPr/>
          </a:p>
          <a:p>
            <a:pPr marL="228600" lvl="0" indent="-228600" algn="l" rtl="0">
              <a:lnSpc>
                <a:spcPct val="90000"/>
              </a:lnSpc>
              <a:spcBef>
                <a:spcPts val="1000"/>
              </a:spcBef>
              <a:spcAft>
                <a:spcPts val="0"/>
              </a:spcAft>
              <a:buClr>
                <a:schemeClr val="dk1"/>
              </a:buClr>
              <a:buSzPts val="2800"/>
              <a:buChar char="•"/>
            </a:pPr>
            <a:r>
              <a:rPr lang="en-US"/>
              <a:t>On the hardware side, the block size must be large enough for full occupation of execution units; recommendations can be found in the </a:t>
            </a:r>
            <a:r>
              <a:rPr lang="en-US" u="sng">
                <a:solidFill>
                  <a:schemeClr val="hlink"/>
                </a:solidFill>
                <a:hlinkClick r:id="rId4"/>
              </a:rPr>
              <a:t>CUDA C Programming Guide</a:t>
            </a:r>
            <a:r>
              <a:rPr lang="en-US"/>
              <a:t>.</a:t>
            </a:r>
            <a:endParaRPr/>
          </a:p>
          <a:p>
            <a:pPr marL="228600" lvl="0" indent="-228600" algn="l" rtl="0">
              <a:lnSpc>
                <a:spcPct val="90000"/>
              </a:lnSpc>
              <a:spcBef>
                <a:spcPts val="1000"/>
              </a:spcBef>
              <a:spcAft>
                <a:spcPts val="0"/>
              </a:spcAft>
              <a:buClr>
                <a:schemeClr val="dk1"/>
              </a:buClr>
              <a:buSzPts val="2800"/>
              <a:buChar char="•"/>
            </a:pPr>
            <a:r>
              <a:rPr lang="en-US"/>
              <a:t>More details on blocks and grids: </a:t>
            </a:r>
            <a:r>
              <a:rPr lang="en-US" u="sng">
                <a:solidFill>
                  <a:schemeClr val="hlink"/>
                </a:solidFill>
                <a:hlinkClick r:id="rId5"/>
              </a:rPr>
              <a:t>https://numba.pydata.org/numba-doc/latest/cuda/kernels.html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54" name="Google Shape;15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Let us check a simple example of subtracting two matrix</a:t>
            </a:r>
            <a:endParaRPr/>
          </a:p>
          <a:p>
            <a:pPr marL="228600" lvl="0" indent="-228600" algn="l" rtl="0">
              <a:lnSpc>
                <a:spcPct val="90000"/>
              </a:lnSpc>
              <a:spcBef>
                <a:spcPts val="1000"/>
              </a:spcBef>
              <a:spcAft>
                <a:spcPts val="0"/>
              </a:spcAft>
              <a:buClr>
                <a:schemeClr val="dk1"/>
              </a:buClr>
              <a:buSzPts val="2800"/>
              <a:buChar char="•"/>
            </a:pPr>
            <a:r>
              <a:rPr lang="en-US"/>
              <a:t>Suppose there are two 2D-matrix with all element values as 1(can be anything, selected 1 to subtract and get 0 result as shown in figure below)</a:t>
            </a:r>
            <a:endParaRPr/>
          </a:p>
          <a:p>
            <a:pPr marL="228600" lvl="0" indent="-228600" algn="l" rtl="0">
              <a:lnSpc>
                <a:spcPct val="90000"/>
              </a:lnSpc>
              <a:spcBef>
                <a:spcPts val="1000"/>
              </a:spcBef>
              <a:spcAft>
                <a:spcPts val="0"/>
              </a:spcAft>
              <a:buClr>
                <a:schemeClr val="dk1"/>
              </a:buClr>
              <a:buSzPts val="2800"/>
              <a:buChar char="•"/>
            </a:pPr>
            <a:r>
              <a:rPr lang="en-US"/>
              <a:t>We can use GPU to perform subtraction of each element instead of CPU serial subtraction</a:t>
            </a:r>
            <a:endParaRPr/>
          </a:p>
          <a:p>
            <a:pPr marL="228600" lvl="0" indent="-228600" algn="l" rtl="0">
              <a:lnSpc>
                <a:spcPct val="90000"/>
              </a:lnSpc>
              <a:spcBef>
                <a:spcPts val="1000"/>
              </a:spcBef>
              <a:spcAft>
                <a:spcPts val="0"/>
              </a:spcAft>
              <a:buClr>
                <a:schemeClr val="dk1"/>
              </a:buClr>
              <a:buSzPts val="2800"/>
              <a:buChar char="•"/>
            </a:pPr>
            <a:r>
              <a:rPr lang="en-US"/>
              <a:t>We need to import cuda from numba to use in the python file</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155" name="Google Shape;155;p12"/>
          <p:cNvGraphicFramePr/>
          <p:nvPr/>
        </p:nvGraphicFramePr>
        <p:xfrm>
          <a:off x="2273175" y="5081150"/>
          <a:ext cx="1152150" cy="118863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graphicFrame>
        <p:nvGraphicFramePr>
          <p:cNvPr id="156" name="Google Shape;156;p12"/>
          <p:cNvGraphicFramePr/>
          <p:nvPr/>
        </p:nvGraphicFramePr>
        <p:xfrm>
          <a:off x="4367375" y="5081150"/>
          <a:ext cx="1152150" cy="1188630"/>
        </p:xfrm>
        <a:graphic>
          <a:graphicData uri="http://schemas.openxmlformats.org/drawingml/2006/table">
            <a:tbl>
              <a:tblPr>
                <a:noFill/>
                <a:tableStyleId>{439280B0-F447-4D44-ABE0-3E711CF2670E}</a:tableStyleId>
              </a:tblPr>
              <a:tblGrid>
                <a:gridCol w="384050"/>
                <a:gridCol w="384050"/>
                <a:gridCol w="384050"/>
              </a:tblGrid>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graphicFrame>
        <p:nvGraphicFramePr>
          <p:cNvPr id="157" name="Google Shape;157;p12"/>
          <p:cNvGraphicFramePr/>
          <p:nvPr/>
        </p:nvGraphicFramePr>
        <p:xfrm>
          <a:off x="6753975" y="5081150"/>
          <a:ext cx="1148550" cy="1188630"/>
        </p:xfrm>
        <a:graphic>
          <a:graphicData uri="http://schemas.openxmlformats.org/drawingml/2006/table">
            <a:tbl>
              <a:tblPr>
                <a:noFill/>
                <a:tableStyleId>{439280B0-F447-4D44-ABE0-3E711CF2670E}</a:tableStyleId>
              </a:tblPr>
              <a:tblGrid>
                <a:gridCol w="382850"/>
                <a:gridCol w="382850"/>
                <a:gridCol w="382850"/>
              </a:tblGrid>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r>
            </a:tbl>
          </a:graphicData>
        </a:graphic>
      </p:graphicFrame>
      <p:sp>
        <p:nvSpPr>
          <p:cNvPr id="158" name="Google Shape;158;p12"/>
          <p:cNvSpPr txBox="1"/>
          <p:nvPr/>
        </p:nvSpPr>
        <p:spPr>
          <a:xfrm>
            <a:off x="3985300" y="5501863"/>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
        <p:nvSpPr>
          <p:cNvPr id="159" name="Google Shape;159;p12"/>
          <p:cNvSpPr txBox="1"/>
          <p:nvPr/>
        </p:nvSpPr>
        <p:spPr>
          <a:xfrm>
            <a:off x="2669625"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a:t>
            </a:r>
            <a:endParaRPr>
              <a:latin typeface="Calibri"/>
              <a:ea typeface="Calibri"/>
              <a:cs typeface="Calibri"/>
              <a:sym typeface="Calibri"/>
            </a:endParaRPr>
          </a:p>
        </p:txBody>
      </p:sp>
      <p:sp>
        <p:nvSpPr>
          <p:cNvPr id="160" name="Google Shape;160;p12"/>
          <p:cNvSpPr txBox="1"/>
          <p:nvPr/>
        </p:nvSpPr>
        <p:spPr>
          <a:xfrm>
            <a:off x="471635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B</a:t>
            </a:r>
            <a:endParaRPr>
              <a:latin typeface="Calibri"/>
              <a:ea typeface="Calibri"/>
              <a:cs typeface="Calibri"/>
              <a:sym typeface="Calibri"/>
            </a:endParaRPr>
          </a:p>
        </p:txBody>
      </p:sp>
      <p:sp>
        <p:nvSpPr>
          <p:cNvPr id="161" name="Google Shape;161;p12"/>
          <p:cNvSpPr txBox="1"/>
          <p:nvPr/>
        </p:nvSpPr>
        <p:spPr>
          <a:xfrm>
            <a:off x="730740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a:t>
            </a:r>
            <a:endParaRPr>
              <a:latin typeface="Calibri"/>
              <a:ea typeface="Calibri"/>
              <a:cs typeface="Calibri"/>
              <a:sym typeface="Calibri"/>
            </a:endParaRPr>
          </a:p>
        </p:txBody>
      </p:sp>
      <p:sp>
        <p:nvSpPr>
          <p:cNvPr id="162" name="Google Shape;162;p12"/>
          <p:cNvSpPr txBox="1"/>
          <p:nvPr/>
        </p:nvSpPr>
        <p:spPr>
          <a:xfrm>
            <a:off x="6235138" y="5611538"/>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68" name="Google Shape;168;p13"/>
          <p:cNvSpPr/>
          <p:nvPr/>
        </p:nvSpPr>
        <p:spPr>
          <a:xfrm>
            <a:off x="3770722" y="1905506"/>
            <a:ext cx="7899661"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@cuda.jit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def kernel_op(A, B, C):</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#cuda.grid returns the absolute position of the current thread in the entire grid of blocks</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x, y = cuda.grid(2)</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if x &gt;= C.shape[0] and y &gt;= C.shape[1]:</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Quit if (x, y) is outside of valid C boundary</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return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Each thread computes one element in the result matrix.</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C[x,y]=A[x,y]-B[x,y]</a:t>
            </a:r>
            <a:endParaRPr/>
          </a:p>
        </p:txBody>
      </p:sp>
      <p:sp>
        <p:nvSpPr>
          <p:cNvPr id="169" name="Google Shape;169;p13"/>
          <p:cNvSpPr/>
          <p:nvPr/>
        </p:nvSpPr>
        <p:spPr>
          <a:xfrm>
            <a:off x="934278" y="2087217"/>
            <a:ext cx="2345635" cy="296186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The example shows a kernel which adds elements from 2D array A and B corresponding to thread 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 </a:t>
            </a:r>
            <a:endParaRPr/>
          </a:p>
        </p:txBody>
      </p:sp>
      <p:sp>
        <p:nvSpPr>
          <p:cNvPr id="175" name="Google Shape;175;p14"/>
          <p:cNvSpPr/>
          <p:nvPr/>
        </p:nvSpPr>
        <p:spPr>
          <a:xfrm>
            <a:off x="4396034" y="1782050"/>
            <a:ext cx="7795966"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Initialite the data array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 numpy.ones([48,48], dtype = float)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 numpy.ones([48,48], dtype =float)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#copy the host variables to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A_global_mem = cuda.to_device(A)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B_global_mem = cuda.to_device(B)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#Create memory for C in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C_global_mem = cuda.device_array((48,48))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Configure the blocks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(TPB, TPB)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blockspergrid_x = int(math.ceil(A.shape[0] / threadsperblock[1]))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blockspergrid_y = int(math.ceil(B.shape[1] / threadsperblock[0]))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(blockspergrid_x, blockspergrid_y)</a:t>
            </a:r>
            <a:endParaRPr/>
          </a:p>
        </p:txBody>
      </p:sp>
      <p:sp>
        <p:nvSpPr>
          <p:cNvPr id="176" name="Google Shape;176;p14"/>
          <p:cNvSpPr/>
          <p:nvPr/>
        </p:nvSpPr>
        <p:spPr>
          <a:xfrm>
            <a:off x="838200" y="209275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Initialize the matrices</a:t>
            </a:r>
            <a:endParaRPr/>
          </a:p>
        </p:txBody>
      </p:sp>
      <p:sp>
        <p:nvSpPr>
          <p:cNvPr id="177" name="Google Shape;177;p14"/>
          <p:cNvSpPr/>
          <p:nvPr/>
        </p:nvSpPr>
        <p:spPr>
          <a:xfrm>
            <a:off x="838200" y="318297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Copy host values to device</a:t>
            </a:r>
            <a:endParaRPr/>
          </a:p>
        </p:txBody>
      </p:sp>
      <p:sp>
        <p:nvSpPr>
          <p:cNvPr id="178" name="Google Shape;178;p14"/>
          <p:cNvSpPr/>
          <p:nvPr/>
        </p:nvSpPr>
        <p:spPr>
          <a:xfrm>
            <a:off x="838200" y="407709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Create memory for result matrix in device</a:t>
            </a:r>
            <a:endParaRPr/>
          </a:p>
        </p:txBody>
      </p:sp>
      <p:sp>
        <p:nvSpPr>
          <p:cNvPr id="179" name="Google Shape;179;p14"/>
          <p:cNvSpPr/>
          <p:nvPr/>
        </p:nvSpPr>
        <p:spPr>
          <a:xfrm>
            <a:off x="838200" y="522716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Configure the thread blocks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85" name="Google Shape;185;p15"/>
          <p:cNvSpPr/>
          <p:nvPr/>
        </p:nvSpPr>
        <p:spPr>
          <a:xfrm>
            <a:off x="1366101" y="3429000"/>
            <a:ext cx="9700183" cy="132343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Start the kernel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kernel_op[blockspergrid, threadsperblock](A_global_mem, B_global_mem, C_global_mem)</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#copy the result to cpu</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res = C_global_mem.copy_to_host()</a:t>
            </a:r>
            <a:endParaRPr/>
          </a:p>
        </p:txBody>
      </p:sp>
      <p:sp>
        <p:nvSpPr>
          <p:cNvPr id="186" name="Google Shape;186;p15"/>
          <p:cNvSpPr txBox="1">
            <a:spLocks noGrp="1"/>
          </p:cNvSpPr>
          <p:nvPr>
            <p:ph type="body" idx="1"/>
          </p:nvPr>
        </p:nvSpPr>
        <p:spPr>
          <a:xfrm>
            <a:off x="838200" y="1825625"/>
            <a:ext cx="10515600" cy="983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 to execute the kernel in the code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b3da4550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Instructions to run the program</a:t>
            </a:r>
            <a:endParaRPr/>
          </a:p>
        </p:txBody>
      </p:sp>
      <p:sp>
        <p:nvSpPr>
          <p:cNvPr id="192" name="Google Shape;192;g8b3da4550f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Before running the program make sure that CUDA, python and Numba are properly installed and set up in path</a:t>
            </a:r>
            <a:endParaRPr/>
          </a:p>
          <a:p>
            <a:pPr marL="457200" lvl="0" indent="-342900" algn="l" rtl="0">
              <a:spcBef>
                <a:spcPts val="0"/>
              </a:spcBef>
              <a:spcAft>
                <a:spcPts val="0"/>
              </a:spcAft>
              <a:buSzPts val="1800"/>
              <a:buChar char="•"/>
            </a:pPr>
            <a:r>
              <a:rPr lang="en-US"/>
              <a:t>.ipynb files are the jupyter notebook files and need to be opened with Jupyter Notebook. It should be installed with Anaconda or you can install it manually (</a:t>
            </a:r>
            <a:r>
              <a:rPr lang="en-US" sz="1100" u="sng">
                <a:solidFill>
                  <a:schemeClr val="hlink"/>
                </a:solidFill>
                <a:latin typeface="Arial"/>
                <a:ea typeface="Arial"/>
                <a:cs typeface="Arial"/>
                <a:sym typeface="Arial"/>
                <a:hlinkClick r:id="rId3"/>
              </a:rPr>
              <a:t>https://jupyter.org/install</a:t>
            </a:r>
            <a:r>
              <a:rPr lang="en-US"/>
              <a:t>)</a:t>
            </a:r>
            <a:endParaRPr/>
          </a:p>
          <a:p>
            <a:pPr marL="457200" lvl="0" indent="-342900" algn="l" rtl="0">
              <a:spcBef>
                <a:spcPts val="0"/>
              </a:spcBef>
              <a:spcAft>
                <a:spcPts val="0"/>
              </a:spcAft>
              <a:buSzPts val="1800"/>
              <a:buChar char="•"/>
            </a:pPr>
            <a:r>
              <a:rPr lang="en-US"/>
              <a:t>.py files are the python files extracted from Jupyter Notebook and can be run as basic python programs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a:t>
            </a:r>
            <a:endParaRPr/>
          </a:p>
        </p:txBody>
      </p:sp>
      <p:sp>
        <p:nvSpPr>
          <p:cNvPr id="198" name="Google Shape;19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Review the code for Numba exercise</a:t>
            </a:r>
            <a:endParaRPr/>
          </a:p>
          <a:p>
            <a:pPr marL="228600" lvl="0" indent="-165100" algn="l" rtl="0">
              <a:lnSpc>
                <a:spcPct val="90000"/>
              </a:lnSpc>
              <a:spcBef>
                <a:spcPts val="0"/>
              </a:spcBef>
              <a:spcAft>
                <a:spcPts val="0"/>
              </a:spcAft>
              <a:buSzPts val="1800"/>
              <a:buChar char="•"/>
            </a:pPr>
            <a:r>
              <a:rPr lang="en-US"/>
              <a:t>Write a program for adding the vectors in CPU using loops and compare the results with using Numba for GPU CUDA</a:t>
            </a:r>
            <a:endParaRPr/>
          </a:p>
          <a:p>
            <a:pPr marL="22860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Similar to the given example, write a python code with Numba to add two 1D lists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04516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Numba for CUDA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Required prerequisites</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GPU introduction: </a:t>
            </a:r>
            <a:r>
              <a:rPr lang="en-US" u="sng">
                <a:solidFill>
                  <a:schemeClr val="hlink"/>
                </a:solidFill>
                <a:hlinkClick r:id="rId3"/>
              </a:rPr>
              <a:t>https://docs.nvidia.com/cuda/cuda-c-programming-guide/index.html</a:t>
            </a:r>
            <a:endParaRPr/>
          </a:p>
          <a:p>
            <a:pPr marL="228600" lvl="0" indent="-228600" algn="l" rtl="0">
              <a:lnSpc>
                <a:spcPct val="90000"/>
              </a:lnSpc>
              <a:spcBef>
                <a:spcPts val="1000"/>
              </a:spcBef>
              <a:spcAft>
                <a:spcPts val="0"/>
              </a:spcAft>
              <a:buClr>
                <a:schemeClr val="dk1"/>
              </a:buClr>
              <a:buSzPts val="2800"/>
              <a:buChar char="•"/>
            </a:pPr>
            <a:r>
              <a:rPr lang="en-US"/>
              <a:t>CUDA Basics: </a:t>
            </a:r>
            <a:r>
              <a:rPr lang="en-US" u="sng">
                <a:solidFill>
                  <a:schemeClr val="hlink"/>
                </a:solidFill>
                <a:hlinkClick r:id="rId4"/>
              </a:rPr>
              <a:t>CUDA C Programming Guide</a:t>
            </a:r>
            <a:r>
              <a:rPr lang="en-US"/>
              <a:t>.</a:t>
            </a:r>
            <a:endParaRPr/>
          </a:p>
          <a:p>
            <a:pPr marL="228600" lvl="0" indent="-228600" algn="l" rtl="0">
              <a:lnSpc>
                <a:spcPct val="90000"/>
              </a:lnSpc>
              <a:spcBef>
                <a:spcPts val="1000"/>
              </a:spcBef>
              <a:spcAft>
                <a:spcPts val="0"/>
              </a:spcAft>
              <a:buClr>
                <a:schemeClr val="dk1"/>
              </a:buClr>
              <a:buSzPts val="2800"/>
              <a:buChar char="•"/>
            </a:pPr>
            <a:r>
              <a:rPr lang="en-US"/>
              <a:t>For Numba: </a:t>
            </a:r>
            <a:endParaRPr/>
          </a:p>
          <a:p>
            <a:pPr marL="685800" lvl="1" indent="-228600" algn="l" rtl="0">
              <a:lnSpc>
                <a:spcPct val="90000"/>
              </a:lnSpc>
              <a:spcBef>
                <a:spcPts val="500"/>
              </a:spcBef>
              <a:spcAft>
                <a:spcPts val="0"/>
              </a:spcAft>
              <a:buClr>
                <a:schemeClr val="dk1"/>
              </a:buClr>
              <a:buSzPts val="2400"/>
              <a:buChar char="•"/>
            </a:pPr>
            <a:r>
              <a:rPr lang="en-US"/>
              <a:t>Python programming: </a:t>
            </a:r>
            <a:r>
              <a:rPr lang="en-US" u="sng">
                <a:solidFill>
                  <a:schemeClr val="hlink"/>
                </a:solidFill>
                <a:hlinkClick r:id="rId5"/>
              </a:rPr>
              <a:t>https://www.python.org/doc/</a:t>
            </a:r>
            <a:endParaRPr/>
          </a:p>
          <a:p>
            <a:pPr marL="685800" lvl="1" indent="-228600" algn="l" rtl="0">
              <a:lnSpc>
                <a:spcPct val="90000"/>
              </a:lnSpc>
              <a:spcBef>
                <a:spcPts val="500"/>
              </a:spcBef>
              <a:spcAft>
                <a:spcPts val="0"/>
              </a:spcAft>
              <a:buClr>
                <a:schemeClr val="dk1"/>
              </a:buClr>
              <a:buSzPts val="2400"/>
              <a:buChar char="•"/>
            </a:pPr>
            <a:r>
              <a:rPr lang="en-US"/>
              <a:t>Numba basics: </a:t>
            </a:r>
            <a:r>
              <a:rPr lang="en-US" u="sng">
                <a:solidFill>
                  <a:schemeClr val="hlink"/>
                </a:solidFill>
                <a:hlinkClick r:id="rId6"/>
              </a:rPr>
              <a:t>https://numba.pydata.org/numba-doc/latest/index.html</a:t>
            </a:r>
            <a:endParaRPr/>
          </a:p>
          <a:p>
            <a:pPr marL="228600" lvl="0" indent="-228600" algn="l" rtl="0">
              <a:lnSpc>
                <a:spcPct val="90000"/>
              </a:lnSpc>
              <a:spcBef>
                <a:spcPts val="1000"/>
              </a:spcBef>
              <a:spcAft>
                <a:spcPts val="0"/>
              </a:spcAft>
              <a:buClr>
                <a:schemeClr val="dk1"/>
              </a:buClr>
              <a:buSzPts val="2800"/>
              <a:buChar char="•"/>
            </a:pPr>
            <a:r>
              <a:rPr lang="en-US"/>
              <a:t>To install python using Anaconda</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7"/>
              </a:rPr>
              <a:t>https://docs.anaconda.com/anaconda/install/windows/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is a compiler for Python array and numerical functions that speeds up the applications with high performance functions written directly in Python.</a:t>
            </a:r>
            <a:endParaRPr/>
          </a:p>
          <a:p>
            <a:pPr marL="228600" lvl="0" indent="-228600" algn="l" rtl="0">
              <a:lnSpc>
                <a:spcPct val="90000"/>
              </a:lnSpc>
              <a:spcBef>
                <a:spcPts val="1000"/>
              </a:spcBef>
              <a:spcAft>
                <a:spcPts val="0"/>
              </a:spcAft>
              <a:buClr>
                <a:schemeClr val="dk1"/>
              </a:buClr>
              <a:buSzPts val="2800"/>
              <a:buChar char="•"/>
            </a:pPr>
            <a:r>
              <a:rPr lang="en-US"/>
              <a:t>Numba generates optimized machine code from pure Python code using the </a:t>
            </a:r>
            <a:r>
              <a:rPr lang="en-US" u="sng">
                <a:solidFill>
                  <a:schemeClr val="hlink"/>
                </a:solidFill>
                <a:hlinkClick r:id="rId3"/>
              </a:rPr>
              <a:t>LLVM compiler infrastructure</a:t>
            </a:r>
            <a:r>
              <a:rPr lang="en-US"/>
              <a:t>. With a few simple annotations, array-oriented and math-heavy Python code can be just-in-time optimized to performance similar as C, C++ and Fortran, without having to switch languages or Python interpreters.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for CUDA</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supports CUDA GPU programming by directly compiling a restricted subset of Python code into CUDA kernels and device functions following the CUDA execution model. </a:t>
            </a:r>
            <a:endParaRPr/>
          </a:p>
          <a:p>
            <a:pPr marL="228600" lvl="0" indent="-228600" algn="l" rtl="0">
              <a:lnSpc>
                <a:spcPct val="90000"/>
              </a:lnSpc>
              <a:spcBef>
                <a:spcPts val="1000"/>
              </a:spcBef>
              <a:spcAft>
                <a:spcPts val="0"/>
              </a:spcAft>
              <a:buClr>
                <a:schemeClr val="dk1"/>
              </a:buClr>
              <a:buSzPts val="2800"/>
              <a:buChar char="•"/>
            </a:pPr>
            <a:r>
              <a:rPr lang="en-US"/>
              <a:t>Kernels written in Numba appear to have direct access to NumPy arrays. </a:t>
            </a:r>
            <a:endParaRPr/>
          </a:p>
          <a:p>
            <a:pPr marL="228600" lvl="0" indent="-228600" algn="l" rtl="0">
              <a:lnSpc>
                <a:spcPct val="90000"/>
              </a:lnSpc>
              <a:spcBef>
                <a:spcPts val="1000"/>
              </a:spcBef>
              <a:spcAft>
                <a:spcPts val="0"/>
              </a:spcAft>
              <a:buClr>
                <a:schemeClr val="dk1"/>
              </a:buClr>
              <a:buSzPts val="2800"/>
              <a:buChar char="•"/>
            </a:pPr>
            <a:r>
              <a:rPr lang="en-US"/>
              <a:t>NumPy arrays are transferred between the CPU and the GPU automatically.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Installation</a:t>
            </a:r>
            <a:endParaRPr/>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Requirements</a:t>
            </a:r>
            <a:endParaRPr/>
          </a:p>
          <a:p>
            <a:pPr marL="685800" lvl="1" indent="-228600" algn="l" rtl="0">
              <a:lnSpc>
                <a:spcPct val="90000"/>
              </a:lnSpc>
              <a:spcBef>
                <a:spcPts val="500"/>
              </a:spcBef>
              <a:spcAft>
                <a:spcPts val="0"/>
              </a:spcAft>
              <a:buClr>
                <a:schemeClr val="dk1"/>
              </a:buClr>
              <a:buSzPts val="2400"/>
              <a:buChar char="•"/>
            </a:pPr>
            <a:r>
              <a:rPr lang="en-US" b="1"/>
              <a:t>Supported GPUs: </a:t>
            </a:r>
            <a:r>
              <a:rPr lang="en-US"/>
              <a:t>Numba supports CUDA-enabled GPU with compute capability 2.0 or above with an up-to-data Nvidia driver.</a:t>
            </a:r>
            <a:endParaRPr/>
          </a:p>
          <a:p>
            <a:pPr marL="228600" lvl="0" indent="-228600" algn="l" rtl="0">
              <a:lnSpc>
                <a:spcPct val="90000"/>
              </a:lnSpc>
              <a:spcBef>
                <a:spcPts val="1000"/>
              </a:spcBef>
              <a:spcAft>
                <a:spcPts val="0"/>
              </a:spcAft>
              <a:buClr>
                <a:schemeClr val="dk1"/>
              </a:buClr>
              <a:buSzPts val="2800"/>
              <a:buChar char="•"/>
            </a:pPr>
            <a:r>
              <a:rPr lang="en-US"/>
              <a:t>Software</a:t>
            </a:r>
            <a:endParaRPr/>
          </a:p>
          <a:p>
            <a:pPr marL="685800" lvl="1" indent="-228600" algn="l" rtl="0">
              <a:lnSpc>
                <a:spcPct val="90000"/>
              </a:lnSpc>
              <a:spcBef>
                <a:spcPts val="500"/>
              </a:spcBef>
              <a:spcAft>
                <a:spcPts val="0"/>
              </a:spcAft>
              <a:buClr>
                <a:schemeClr val="dk1"/>
              </a:buClr>
              <a:buSzPts val="2400"/>
              <a:buChar char="•"/>
            </a:pPr>
            <a:r>
              <a:rPr lang="en-US"/>
              <a:t>You will need the CUDA toolkit version 8.0 or later installed. </a:t>
            </a:r>
            <a:endParaRPr/>
          </a:p>
          <a:p>
            <a:pPr marL="685800" lvl="1" indent="-228600" algn="l" rtl="0">
              <a:lnSpc>
                <a:spcPct val="90000"/>
              </a:lnSpc>
              <a:spcBef>
                <a:spcPts val="500"/>
              </a:spcBef>
              <a:spcAft>
                <a:spcPts val="0"/>
              </a:spcAft>
              <a:buClr>
                <a:schemeClr val="dk1"/>
              </a:buClr>
              <a:buSzPts val="2400"/>
              <a:buChar char="•"/>
            </a:pPr>
            <a:r>
              <a:rPr lang="en-US"/>
              <a:t>To install using Conda, type: </a:t>
            </a:r>
            <a:endParaRPr/>
          </a:p>
          <a:p>
            <a:pPr marL="1143000" lvl="2" indent="-228600" algn="l" rtl="0">
              <a:lnSpc>
                <a:spcPct val="90000"/>
              </a:lnSpc>
              <a:spcBef>
                <a:spcPts val="500"/>
              </a:spcBef>
              <a:spcAft>
                <a:spcPts val="0"/>
              </a:spcAft>
              <a:buClr>
                <a:schemeClr val="dk1"/>
              </a:buClr>
              <a:buSzPts val="2000"/>
              <a:buChar char="•"/>
            </a:pPr>
            <a:r>
              <a:rPr lang="en-US"/>
              <a:t>conda install cudatoolkit</a:t>
            </a:r>
            <a:endParaRPr/>
          </a:p>
          <a:p>
            <a:pPr marL="685800" lvl="1" indent="-228600" algn="l" rtl="0">
              <a:lnSpc>
                <a:spcPct val="90000"/>
              </a:lnSpc>
              <a:spcBef>
                <a:spcPts val="500"/>
              </a:spcBef>
              <a:spcAft>
                <a:spcPts val="0"/>
              </a:spcAft>
              <a:buClr>
                <a:schemeClr val="dk1"/>
              </a:buClr>
              <a:buSzPts val="2400"/>
              <a:buChar char="•"/>
            </a:pPr>
            <a:r>
              <a:rPr lang="en-US"/>
              <a:t>If you are not using Conda or if you want to use a different version of CUDA toolkit, check here: </a:t>
            </a:r>
            <a:r>
              <a:rPr lang="en-US" u="sng">
                <a:solidFill>
                  <a:schemeClr val="hlink"/>
                </a:solidFill>
                <a:hlinkClick r:id="rId3"/>
              </a:rPr>
              <a:t>https://numba.pydata.org/numba-doc/latest/cuda/overview.html</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Missing CUDA features</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does not implement all features of CUDA, yet. Some missing features are listed below:</a:t>
            </a:r>
            <a:endParaRPr/>
          </a:p>
          <a:p>
            <a:pPr marL="685800" lvl="1" indent="-228600" algn="l" rtl="0">
              <a:lnSpc>
                <a:spcPct val="90000"/>
              </a:lnSpc>
              <a:spcBef>
                <a:spcPts val="500"/>
              </a:spcBef>
              <a:spcAft>
                <a:spcPts val="0"/>
              </a:spcAft>
              <a:buClr>
                <a:schemeClr val="dk1"/>
              </a:buClr>
              <a:buSzPts val="2400"/>
              <a:buChar char="•"/>
            </a:pPr>
            <a:r>
              <a:rPr lang="en-US"/>
              <a:t>dynamic parallelism</a:t>
            </a:r>
            <a:endParaRPr/>
          </a:p>
          <a:p>
            <a:pPr marL="685800" lvl="1" indent="-228600" algn="l" rtl="0">
              <a:lnSpc>
                <a:spcPct val="90000"/>
              </a:lnSpc>
              <a:spcBef>
                <a:spcPts val="500"/>
              </a:spcBef>
              <a:spcAft>
                <a:spcPts val="0"/>
              </a:spcAft>
              <a:buClr>
                <a:schemeClr val="dk1"/>
              </a:buClr>
              <a:buSzPts val="2400"/>
              <a:buChar char="•"/>
            </a:pPr>
            <a:r>
              <a:rPr lang="en-US"/>
              <a:t>texture memory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CUDA Kernels</a:t>
            </a:r>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380"/>
              <a:buChar char="•"/>
            </a:pPr>
            <a:r>
              <a:rPr lang="en-US" sz="2380"/>
              <a:t>CUDA has an execution model unlike the traditional sequential model used for programming CPUs. </a:t>
            </a:r>
            <a:endParaRPr/>
          </a:p>
          <a:p>
            <a:pPr marL="685800" lvl="1" indent="-228600" algn="l" rtl="0">
              <a:lnSpc>
                <a:spcPct val="80000"/>
              </a:lnSpc>
              <a:spcBef>
                <a:spcPts val="500"/>
              </a:spcBef>
              <a:spcAft>
                <a:spcPts val="0"/>
              </a:spcAft>
              <a:buClr>
                <a:schemeClr val="dk1"/>
              </a:buClr>
              <a:buSzPts val="2040"/>
              <a:buChar char="•"/>
            </a:pPr>
            <a:r>
              <a:rPr lang="en-US" sz="2040"/>
              <a:t>In CUDA, the code you write will be executed by multiple threads at once (often hundreds or thousands). </a:t>
            </a:r>
            <a:endParaRPr/>
          </a:p>
          <a:p>
            <a:pPr marL="685800" lvl="1" indent="-228600" algn="l" rtl="0">
              <a:lnSpc>
                <a:spcPct val="80000"/>
              </a:lnSpc>
              <a:spcBef>
                <a:spcPts val="500"/>
              </a:spcBef>
              <a:spcAft>
                <a:spcPts val="0"/>
              </a:spcAft>
              <a:buClr>
                <a:schemeClr val="dk1"/>
              </a:buClr>
              <a:buSzPts val="2040"/>
              <a:buChar char="•"/>
            </a:pPr>
            <a:r>
              <a:rPr lang="en-US" sz="2040"/>
              <a:t>Your solution will be modeled by defining a thread hierarchy of grid, blocks and threads.</a:t>
            </a:r>
            <a:endParaRPr/>
          </a:p>
          <a:p>
            <a:pPr marL="228600" lvl="0" indent="-228600" algn="l" rtl="0">
              <a:lnSpc>
                <a:spcPct val="80000"/>
              </a:lnSpc>
              <a:spcBef>
                <a:spcPts val="1000"/>
              </a:spcBef>
              <a:spcAft>
                <a:spcPts val="0"/>
              </a:spcAft>
              <a:buClr>
                <a:schemeClr val="dk1"/>
              </a:buClr>
              <a:buSzPts val="2380"/>
              <a:buChar char="•"/>
            </a:pPr>
            <a:r>
              <a:rPr lang="en-US" sz="2380"/>
              <a:t>Numba’s CUDA support exposes facilities to declare and manage this hierarchy of threads. </a:t>
            </a:r>
            <a:endParaRPr/>
          </a:p>
          <a:p>
            <a:pPr marL="685800" lvl="1" indent="-228600" algn="l" rtl="0">
              <a:lnSpc>
                <a:spcPct val="80000"/>
              </a:lnSpc>
              <a:spcBef>
                <a:spcPts val="500"/>
              </a:spcBef>
              <a:spcAft>
                <a:spcPts val="0"/>
              </a:spcAft>
              <a:buClr>
                <a:schemeClr val="dk1"/>
              </a:buClr>
              <a:buSzPts val="2040"/>
              <a:buChar char="•"/>
            </a:pPr>
            <a:r>
              <a:rPr lang="en-US" sz="2040"/>
              <a:t>The facilities are largely similar to those exposed by NVidia’s CUDA C language.</a:t>
            </a:r>
            <a:endParaRPr/>
          </a:p>
          <a:p>
            <a:pPr marL="228600" lvl="0" indent="-228600" algn="l" rtl="0">
              <a:lnSpc>
                <a:spcPct val="80000"/>
              </a:lnSpc>
              <a:spcBef>
                <a:spcPts val="1000"/>
              </a:spcBef>
              <a:spcAft>
                <a:spcPts val="0"/>
              </a:spcAft>
              <a:buClr>
                <a:schemeClr val="dk1"/>
              </a:buClr>
              <a:buSzPts val="2380"/>
              <a:buChar char="•"/>
            </a:pPr>
            <a:r>
              <a:rPr lang="en-US" sz="2380"/>
              <a:t>Numba also exposes three kinds of GPU memory: </a:t>
            </a:r>
            <a:endParaRPr/>
          </a:p>
          <a:p>
            <a:pPr marL="685800" lvl="1" indent="-228600" algn="l" rtl="0">
              <a:lnSpc>
                <a:spcPct val="80000"/>
              </a:lnSpc>
              <a:spcBef>
                <a:spcPts val="500"/>
              </a:spcBef>
              <a:spcAft>
                <a:spcPts val="0"/>
              </a:spcAft>
              <a:buClr>
                <a:schemeClr val="dk1"/>
              </a:buClr>
              <a:buSzPts val="2040"/>
              <a:buChar char="•"/>
            </a:pPr>
            <a:r>
              <a:rPr lang="en-US" sz="2040"/>
              <a:t>global device memory (the large, relatively slow off-chip memory that’s connected to the GPU itself), on-chip shared memory and local memory. </a:t>
            </a:r>
            <a:endParaRPr/>
          </a:p>
          <a:p>
            <a:pPr marL="685800" lvl="1" indent="-228600" algn="l" rtl="0">
              <a:lnSpc>
                <a:spcPct val="80000"/>
              </a:lnSpc>
              <a:spcBef>
                <a:spcPts val="500"/>
              </a:spcBef>
              <a:spcAft>
                <a:spcPts val="0"/>
              </a:spcAft>
              <a:buClr>
                <a:schemeClr val="dk1"/>
              </a:buClr>
              <a:buSzPts val="2040"/>
              <a:buChar char="•"/>
            </a:pPr>
            <a:r>
              <a:rPr lang="en-US" sz="2040"/>
              <a:t>For all but the simplest algorithms, it is important that you carefully consider how to use and access memory in order to minimize bandwidth requirements and contention.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1090</Words>
  <Application>Microsoft Macintosh PowerPoint</Application>
  <PresentationFormat>Widescreen</PresentationFormat>
  <Paragraphs>153</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Times New Roman</vt:lpstr>
      <vt:lpstr>Arial</vt:lpstr>
      <vt:lpstr>Office Theme</vt:lpstr>
      <vt:lpstr>Blue Waters Petascale Semester Curriculum v1.0 Unit 7: CUDA Lesson 10: Numba for CUDA GPUs Developed by Sanish Rai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Numba for CUDA</vt:lpstr>
      <vt:lpstr>Required prerequisites</vt:lpstr>
      <vt:lpstr>Numba</vt:lpstr>
      <vt:lpstr>Numba for CUDA</vt:lpstr>
      <vt:lpstr>Installation</vt:lpstr>
      <vt:lpstr>Missing CUDA features</vt:lpstr>
      <vt:lpstr>CUDA Kernels</vt:lpstr>
      <vt:lpstr>Kernel Declaration</vt:lpstr>
      <vt:lpstr>Kernel Declaration</vt:lpstr>
      <vt:lpstr>Kernel Invocation</vt:lpstr>
      <vt:lpstr>Kernel invocation</vt:lpstr>
      <vt:lpstr>Numba example</vt:lpstr>
      <vt:lpstr>Numba example</vt:lpstr>
      <vt:lpstr>Numba example: </vt:lpstr>
      <vt:lpstr>Numba example</vt:lpstr>
      <vt:lpstr>Instructions to run the program</vt:lpstr>
      <vt:lpstr>Exercise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7: CUDA Lesson 10: Heat Diffusion in 1–2 D Developed by David A. Joiner for the Shodor Education Foundation, Inc.</dc:title>
  <dc:creator>Sanish Rai</dc:creator>
  <cp:lastModifiedBy>Aaron Weeden</cp:lastModifiedBy>
  <cp:revision>5</cp:revision>
  <dcterms:created xsi:type="dcterms:W3CDTF">2020-06-10T23:18:16Z</dcterms:created>
  <dcterms:modified xsi:type="dcterms:W3CDTF">2020-09-12T19:30:23Z</dcterms:modified>
</cp:coreProperties>
</file>