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67" r:id="rId2"/>
    <p:sldId id="268" r:id="rId3"/>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08"/>
    <p:restoredTop sz="78689"/>
  </p:normalViewPr>
  <p:slideViewPr>
    <p:cSldViewPr snapToGrid="0">
      <p:cViewPr varScale="1">
        <p:scale>
          <a:sx n="96" d="100"/>
          <a:sy n="96" d="100"/>
        </p:scale>
        <p:origin x="1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02400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e4ae8489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e4ae8489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e4ae8489e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e4ae8489e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incurs a cost in complexity to know when a line needs to be stolen and in time for each steal operation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e4ae8489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e4ae8489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Finally can introduce idea of false sharing.  Follow up by going through the code (or having the students do so)</a:t>
            </a:r>
            <a:endParaRPr/>
          </a:p>
          <a:p>
            <a:pPr marL="0" lvl="0" indent="0" algn="l" rtl="0">
              <a:spcBef>
                <a:spcPts val="0"/>
              </a:spcBef>
              <a:spcAft>
                <a:spcPts val="0"/>
              </a:spcAft>
              <a:buNone/>
            </a:pPr>
            <a:endParaRPr/>
          </a:p>
          <a:p>
            <a:pPr marL="0" lvl="0" indent="0" algn="l" rtl="0">
              <a:spcBef>
                <a:spcPts val="0"/>
              </a:spcBef>
              <a:spcAft>
                <a:spcPts val="0"/>
              </a:spcAft>
              <a:buNone/>
            </a:pPr>
            <a:r>
              <a:rPr lang="en"/>
              <a:t>Key point is that because cache lines contain more than one data item, the two PEs might not share data, but might share cache lines.  This can create significant unnecessary costs if they repeatedly steal the line from each other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e4ae848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e4ae848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 review of caching, with brief animation showing how it works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e4ae8489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e4ae8489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a memory request, if the data isn’t in the cache, the request is passed all the way to memory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e4ae8489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e4ae8489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response traces this path back to the processor, but also stores the desired data into the cache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e4ae8489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e4ae8489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Subsequent requests don’t have to go to memory since the cache can satisfy the request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e4ae8489e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e4ae8489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point of this slide is that a cache line also stores data near the accessed memory address.  This is what makes caches useful for spatial locality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4ae848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4ae848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multiple processors (or cores), caches can be shared or private.  (In practice, a system can have multiple layers of caching so it may have both…)</a:t>
            </a:r>
            <a:endParaRPr/>
          </a:p>
          <a:p>
            <a:pPr marL="0" lvl="0" indent="0" algn="l" rtl="0">
              <a:spcBef>
                <a:spcPts val="0"/>
              </a:spcBef>
              <a:spcAft>
                <a:spcPts val="0"/>
              </a:spcAft>
              <a:buNone/>
            </a:pPr>
            <a:r>
              <a:rPr lang="en"/>
              <a:t>We’re going to focus on private ones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e4ae8489e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e4ae8489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Private caches raise new challenge: If a cache line is stored on one of the private caches and the other processing element requests it, that PE’s cache won’t have the newest value and neither will the memory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hodor.org/petascale/materials/semester-curriculum" TargetMode="External"/><Relationship Id="rId4" Type="http://schemas.openxmlformats.org/officeDocument/2006/relationships/hyperlink" Target="https://github.com/shodor-education/petascale-semester-curriculum" TargetMode="External"/><Relationship Id="rId5" Type="http://schemas.openxmlformats.org/officeDocument/2006/relationships/hyperlink" Target="mailto:petascale@shodor.org" TargetMode="External"/><Relationship Id="rId1" Type="http://schemas.openxmlformats.org/officeDocument/2006/relationships/slideLayout" Target="../slideLayouts/slideLayout1.xml"/><Relationship Id="rId2" Type="http://schemas.openxmlformats.org/officeDocument/2006/relationships/hyperlink" Target="https://creativecommons.org/licenses/by-nc/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lnSpc>
                <a:spcPct val="150000"/>
              </a:lnSpc>
            </a:pPr>
            <a:r>
              <a:rPr lang="en-US" sz="2700" b="1" dirty="0">
                <a:latin typeface="Times New Roman" charset="0"/>
                <a:ea typeface="Times New Roman" charset="0"/>
                <a:cs typeface="Times New Roman" charset="0"/>
              </a:rPr>
              <a:t>Blue Waters Petascale</a:t>
            </a:r>
            <a:r>
              <a:rPr lang="en-US" sz="2700" b="1" dirty="0">
                <a:latin typeface="Times New Roman" charset="0"/>
                <a:ea typeface="Times New Roman" charset="0"/>
                <a:cs typeface="Times New Roman" charset="0"/>
              </a:rPr>
              <a:t> Semester Curriculum v1.0</a:t>
            </a:r>
            <a:r>
              <a:rPr lang="en-US" sz="2700" dirty="0">
                <a:latin typeface="Times New Roman" charset="0"/>
                <a:ea typeface="Times New Roman" charset="0"/>
                <a:cs typeface="Times New Roman" charset="0"/>
              </a:rPr>
              <a:t/>
            </a:r>
            <a:br>
              <a:rPr lang="en-US" sz="2700"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Unit </a:t>
            </a:r>
            <a:r>
              <a:rPr lang="en-US" sz="2700" b="1" dirty="0">
                <a:latin typeface="Times New Roman" charset="0"/>
                <a:ea typeface="Times New Roman" charset="0"/>
                <a:cs typeface="Times New Roman" charset="0"/>
              </a:rPr>
              <a:t>9</a:t>
            </a:r>
            <a:r>
              <a:rPr lang="en-US" sz="2700" b="1" dirty="0">
                <a:latin typeface="Times New Roman" charset="0"/>
                <a:ea typeface="Times New Roman" charset="0"/>
                <a:cs typeface="Times New Roman" charset="0"/>
              </a:rPr>
              <a:t>: </a:t>
            </a:r>
            <a:r>
              <a:rPr lang="en-US" sz="2700" b="1" dirty="0">
                <a:latin typeface="Times New Roman" charset="0"/>
                <a:ea typeface="Times New Roman" charset="0"/>
                <a:cs typeface="Times New Roman" charset="0"/>
              </a:rPr>
              <a:t>Optimization</a:t>
            </a:r>
            <a:br>
              <a:rPr lang="en-US" sz="2700" b="1" dirty="0">
                <a:latin typeface="Times New Roman" charset="0"/>
                <a:ea typeface="Times New Roman" charset="0"/>
                <a:cs typeface="Times New Roman" charset="0"/>
              </a:rPr>
            </a:br>
            <a:r>
              <a:rPr lang="en-US" sz="2700" b="1" dirty="0">
                <a:latin typeface="Times New Roman" charset="0"/>
                <a:ea typeface="Times New Roman" charset="0"/>
                <a:cs typeface="Times New Roman" charset="0"/>
              </a:rPr>
              <a:t>Lesson </a:t>
            </a:r>
            <a:r>
              <a:rPr lang="en-US" sz="2700" b="1" dirty="0" smtClean="0">
                <a:latin typeface="Times New Roman" charset="0"/>
                <a:ea typeface="Times New Roman" charset="0"/>
                <a:cs typeface="Times New Roman" charset="0"/>
              </a:rPr>
              <a:t>4</a:t>
            </a:r>
            <a:r>
              <a:rPr lang="en-US" sz="2700" b="1" dirty="0">
                <a:latin typeface="Times New Roman" charset="0"/>
                <a:ea typeface="Times New Roman" charset="0"/>
                <a:cs typeface="Times New Roman" charset="0"/>
              </a:rPr>
              <a:t>: Multiprocessor Caching and False </a:t>
            </a:r>
            <a:r>
              <a:rPr lang="en-US" sz="2700" b="1" dirty="0" smtClean="0">
                <a:latin typeface="Times New Roman" charset="0"/>
                <a:ea typeface="Times New Roman" charset="0"/>
                <a:cs typeface="Times New Roman" charset="0"/>
              </a:rPr>
              <a:t>Sharing</a:t>
            </a:r>
            <a:br>
              <a:rPr lang="en-US" sz="2700" b="1" dirty="0" smtClean="0">
                <a:latin typeface="Times New Roman" charset="0"/>
                <a:ea typeface="Times New Roman" charset="0"/>
                <a:cs typeface="Times New Roman" charset="0"/>
              </a:rPr>
            </a:br>
            <a:r>
              <a:rPr lang="en-US" sz="2700" i="1" dirty="0" smtClean="0">
                <a:latin typeface="Times New Roman" charset="0"/>
                <a:ea typeface="Times New Roman" charset="0"/>
                <a:cs typeface="Times New Roman" charset="0"/>
              </a:rPr>
              <a:t>Developed </a:t>
            </a:r>
            <a:r>
              <a:rPr lang="en-US" sz="2700" i="1" dirty="0">
                <a:latin typeface="Times New Roman" charset="0"/>
                <a:ea typeface="Times New Roman" charset="0"/>
                <a:cs typeface="Times New Roman" charset="0"/>
              </a:rPr>
              <a:t>by </a:t>
            </a:r>
            <a:r>
              <a:rPr lang="en-US" sz="2700" i="1" dirty="0">
                <a:latin typeface="Times New Roman" charset="0"/>
                <a:ea typeface="Times New Roman" charset="0"/>
                <a:cs typeface="Times New Roman" charset="0"/>
              </a:rPr>
              <a:t>David P. </a:t>
            </a:r>
            <a:r>
              <a:rPr lang="en-US" sz="2700" i="1" dirty="0" err="1" smtClean="0">
                <a:latin typeface="Times New Roman" charset="0"/>
                <a:ea typeface="Times New Roman" charset="0"/>
                <a:cs typeface="Times New Roman" charset="0"/>
              </a:rPr>
              <a:t>Bunde</a:t>
            </a:r>
            <a:r>
              <a:rPr lang="en-US" sz="2700" i="1" dirty="0">
                <a:latin typeface="Times New Roman" charset="0"/>
                <a:ea typeface="Times New Roman" charset="0"/>
                <a:cs typeface="Times New Roman" charset="0"/>
              </a:rPr>
              <a:t/>
            </a:r>
            <a:br>
              <a:rPr lang="en-US" sz="2700" i="1" dirty="0">
                <a:latin typeface="Times New Roman" charset="0"/>
                <a:ea typeface="Times New Roman" charset="0"/>
                <a:cs typeface="Times New Roman" charset="0"/>
              </a:rPr>
            </a:br>
            <a:r>
              <a:rPr lang="en-US" sz="2700" i="1" dirty="0">
                <a:latin typeface="Times New Roman" charset="0"/>
                <a:ea typeface="Times New Roman" charset="0"/>
                <a:cs typeface="Times New Roman" charset="0"/>
              </a:rPr>
              <a:t>for the Shodor Education Foundation, Inc.</a:t>
            </a:r>
          </a:p>
        </p:txBody>
      </p:sp>
    </p:spTree>
    <p:extLst>
      <p:ext uri="{BB962C8B-B14F-4D97-AF65-F5344CB8AC3E}">
        <p14:creationId xmlns:p14="http://schemas.microsoft.com/office/powerpoint/2010/main" val="335082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22" name="Google Shape;122;p20"/>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23" name="Google Shape;123;p20"/>
          <p:cNvSpPr/>
          <p:nvPr/>
        </p:nvSpPr>
        <p:spPr>
          <a:xfrm>
            <a:off x="8055900" y="26845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0"/>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26" name="Google Shape;126;p20"/>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0"/>
          <p:cNvSpPr txBox="1"/>
          <p:nvPr/>
        </p:nvSpPr>
        <p:spPr>
          <a:xfrm>
            <a:off x="311700" y="1536275"/>
            <a:ext cx="4025400" cy="1030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33" name="Google Shape;133;p21"/>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34" name="Google Shape;134;p21"/>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37" name="Google Shape;137;p21"/>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1"/>
          <p:cNvSpPr txBox="1"/>
          <p:nvPr/>
        </p:nvSpPr>
        <p:spPr>
          <a:xfrm>
            <a:off x="311700" y="1536275"/>
            <a:ext cx="4025400" cy="2322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44" name="Google Shape;144;p22"/>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45" name="Google Shape;145;p22"/>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48" name="Google Shape;148;p22"/>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2"/>
          <p:cNvSpPr txBox="1"/>
          <p:nvPr/>
        </p:nvSpPr>
        <p:spPr>
          <a:xfrm>
            <a:off x="311700" y="1536275"/>
            <a:ext cx="4025400" cy="2688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Slower than normal cache hit because of need to steal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Cache coherence</a:t>
            </a:r>
            <a:endParaRPr/>
          </a:p>
        </p:txBody>
      </p:sp>
      <p:pic>
        <p:nvPicPr>
          <p:cNvPr id="155" name="Google Shape;155;p23"/>
          <p:cNvPicPr preferRelativeResize="0"/>
          <p:nvPr/>
        </p:nvPicPr>
        <p:blipFill>
          <a:blip r:embed="rId3">
            <a:alphaModFix/>
          </a:blip>
          <a:stretch>
            <a:fillRect/>
          </a:stretch>
        </p:blipFill>
        <p:spPr>
          <a:xfrm>
            <a:off x="4621700" y="1345725"/>
            <a:ext cx="3849750" cy="2513475"/>
          </a:xfrm>
          <a:prstGeom prst="rect">
            <a:avLst/>
          </a:prstGeom>
          <a:noFill/>
          <a:ln>
            <a:noFill/>
          </a:ln>
        </p:spPr>
      </p:pic>
      <p:sp>
        <p:nvSpPr>
          <p:cNvPr id="156" name="Google Shape;156;p23"/>
          <p:cNvSpPr/>
          <p:nvPr/>
        </p:nvSpPr>
        <p:spPr>
          <a:xfrm>
            <a:off x="5986925" y="2686950"/>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5226225" y="195562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txBox="1"/>
          <p:nvPr/>
        </p:nvSpPr>
        <p:spPr>
          <a:xfrm>
            <a:off x="4572000" y="18860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59" name="Google Shape;159;p23"/>
          <p:cNvSpPr txBox="1"/>
          <p:nvPr/>
        </p:nvSpPr>
        <p:spPr>
          <a:xfrm>
            <a:off x="560225" y="1899375"/>
            <a:ext cx="5724900" cy="6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23"/>
          <p:cNvSpPr txBox="1"/>
          <p:nvPr/>
        </p:nvSpPr>
        <p:spPr>
          <a:xfrm>
            <a:off x="311700" y="1536275"/>
            <a:ext cx="4025400" cy="2688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Potential issue when cache line is in one cache and other PE requests it</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Cache of requesting PE needs way to steal that line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Slower than normal cache hit because of need to steal</a:t>
            </a:r>
            <a:endParaRPr sz="1800"/>
          </a:p>
        </p:txBody>
      </p:sp>
      <p:sp>
        <p:nvSpPr>
          <p:cNvPr id="161" name="Google Shape;161;p23"/>
          <p:cNvSpPr txBox="1"/>
          <p:nvPr/>
        </p:nvSpPr>
        <p:spPr>
          <a:xfrm>
            <a:off x="311700" y="4225175"/>
            <a:ext cx="7762500" cy="667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False sharing: When a memory access causes a cache line to be stolen even though no data is actually being shared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059" y="0"/>
            <a:ext cx="8011886" cy="5143500"/>
          </a:xfrm>
        </p:spPr>
        <p:txBody>
          <a:bodyPr anchor="ctr">
            <a:noAutofit/>
          </a:bodyPr>
          <a:lstStyle/>
          <a:p>
            <a:pPr algn="l" fontAlgn="ctr"/>
            <a:r>
              <a:rPr lang="en-US" sz="2100" dirty="0">
                <a:latin typeface="Times New Roman" charset="0"/>
                <a:ea typeface="Times New Roman" charset="0"/>
                <a:cs typeface="Times New Roman" charset="0"/>
              </a:rPr>
              <a:t>Except where otherwise noted, this work by</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The Shodor Education Foundation, Inc. is licensed under</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CC BY-NC 4.0. To view a copy of this license, visit </a:t>
            </a:r>
            <a:r>
              <a:rPr lang="en-US" sz="2100" dirty="0">
                <a:latin typeface="Times New Roman" charset="0"/>
                <a:ea typeface="Times New Roman" charset="0"/>
                <a:cs typeface="Times New Roman" charset="0"/>
                <a:hlinkClick r:id="rId2"/>
              </a:rPr>
              <a:t>https://creativecommons.org/licenses/by-nc/4.0</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Browse and search the full curriculum at </a:t>
            </a:r>
            <a:r>
              <a:rPr lang="en-US" sz="2100" dirty="0">
                <a:latin typeface="Times New Roman" charset="0"/>
                <a:ea typeface="Times New Roman" charset="0"/>
                <a:cs typeface="Times New Roman" charset="0"/>
                <a:hlinkClick r:id="rId3"/>
              </a:rPr>
              <a:t>http://shodor.org/petascale/materials/semester-curriculum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welcome your improvements! You can submit your proposed changes to this material and the rest of the curriculum in our GitHub repository at </a:t>
            </a:r>
            <a:r>
              <a:rPr lang="en-US" sz="2100" dirty="0">
                <a:latin typeface="Times New Roman" charset="0"/>
                <a:ea typeface="Times New Roman" charset="0"/>
                <a:cs typeface="Times New Roman" charset="0"/>
                <a:hlinkClick r:id="rId4"/>
              </a:rPr>
              <a:t>https://github.com/shodor-education/petascale-semester-curriculum</a:t>
            </a: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
            </a:r>
            <a:br>
              <a:rPr lang="en-US" sz="2100" dirty="0">
                <a:latin typeface="Times New Roman" charset="0"/>
                <a:ea typeface="Times New Roman" charset="0"/>
                <a:cs typeface="Times New Roman" charset="0"/>
              </a:rPr>
            </a:br>
            <a:r>
              <a:rPr lang="en-US" sz="2100" dirty="0">
                <a:latin typeface="Times New Roman" charset="0"/>
                <a:ea typeface="Times New Roman" charset="0"/>
                <a:cs typeface="Times New Roman" charset="0"/>
              </a:rPr>
              <a:t>We want to hear from you! Please let us know your experiences using this material by sending email to </a:t>
            </a:r>
            <a:r>
              <a:rPr lang="en-US" sz="2100" dirty="0">
                <a:latin typeface="Times New Roman" charset="0"/>
                <a:ea typeface="Times New Roman" charset="0"/>
                <a:cs typeface="Times New Roman" charset="0"/>
                <a:hlinkClick r:id="rId5"/>
              </a:rPr>
              <a:t>petascale@shodor.org</a:t>
            </a:r>
            <a:endParaRPr lang="en-US" sz="27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95366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dirty="0"/>
              <a:t>Multiprocessor caching and</a:t>
            </a:r>
            <a:endParaRPr sz="4500" dirty="0"/>
          </a:p>
          <a:p>
            <a:pPr marL="0" lvl="0" indent="0" algn="ctr" rtl="0">
              <a:spcBef>
                <a:spcPts val="0"/>
              </a:spcBef>
              <a:spcAft>
                <a:spcPts val="0"/>
              </a:spcAft>
              <a:buNone/>
            </a:pPr>
            <a:r>
              <a:rPr lang="en" sz="4500" dirty="0"/>
              <a:t>false sharing</a:t>
            </a:r>
            <a:endParaRPr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61" name="Google Shape;61;p14"/>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62" name="Google Shape;62;p14"/>
          <p:cNvPicPr preferRelativeResize="0"/>
          <p:nvPr/>
        </p:nvPicPr>
        <p:blipFill>
          <a:blip r:embed="rId3">
            <a:alphaModFix/>
          </a:blip>
          <a:stretch>
            <a:fillRect/>
          </a:stretch>
        </p:blipFill>
        <p:spPr>
          <a:xfrm>
            <a:off x="6689350" y="1643513"/>
            <a:ext cx="1879650" cy="243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68" name="Google Shape;68;p15"/>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69" name="Google Shape;69;p15"/>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70" name="Google Shape;70;p15"/>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72" name="Google Shape;72;p15"/>
          <p:cNvSpPr/>
          <p:nvPr/>
        </p:nvSpPr>
        <p:spPr>
          <a:xfrm>
            <a:off x="7283625" y="316157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78" name="Google Shape;78;p16"/>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79" name="Google Shape;79;p16"/>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80" name="Google Shape;80;p16"/>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82" name="Google Shape;82;p16"/>
          <p:cNvSpPr/>
          <p:nvPr/>
        </p:nvSpPr>
        <p:spPr>
          <a:xfrm>
            <a:off x="7283625" y="3161575"/>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rot="10800000" flipH="1">
            <a:off x="7848775" y="3161576"/>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txBox="1"/>
          <p:nvPr/>
        </p:nvSpPr>
        <p:spPr>
          <a:xfrm>
            <a:off x="7968175" y="31218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86" name="Google Shape;86;p16"/>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92" name="Google Shape;92;p17"/>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93" name="Google Shape;93;p17"/>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94" name="Google Shape;94;p17"/>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96" name="Google Shape;96;p17"/>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p:nvPr/>
        </p:nvSpPr>
        <p:spPr>
          <a:xfrm>
            <a:off x="7968300" y="21776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98" name="Google Shape;98;p17"/>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Recall: Caching</a:t>
            </a:r>
            <a:endParaRPr/>
          </a:p>
        </p:txBody>
      </p:sp>
      <p:sp>
        <p:nvSpPr>
          <p:cNvPr id="104" name="Google Shape;104;p18"/>
          <p:cNvSpPr txBox="1">
            <a:spLocks noGrp="1"/>
          </p:cNvSpPr>
          <p:nvPr>
            <p:ph type="body" idx="1"/>
          </p:nvPr>
        </p:nvSpPr>
        <p:spPr>
          <a:xfrm>
            <a:off x="311700" y="1152475"/>
            <a:ext cx="5943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a:t>Cache(s) sit between processor and memory</a:t>
            </a:r>
            <a:endParaRPr/>
          </a:p>
          <a:p>
            <a:pPr marL="914400" lvl="1" indent="-317500" algn="l" rtl="0">
              <a:lnSpc>
                <a:spcPct val="150000"/>
              </a:lnSpc>
              <a:spcBef>
                <a:spcPts val="0"/>
              </a:spcBef>
              <a:spcAft>
                <a:spcPts val="0"/>
              </a:spcAft>
              <a:buSzPts val="1400"/>
              <a:buChar char="○"/>
            </a:pPr>
            <a:r>
              <a:rPr lang="en"/>
              <a:t>Handle memory accesses w/o going all the way to memory</a:t>
            </a:r>
            <a:endParaRPr/>
          </a:p>
          <a:p>
            <a:pPr marL="914400" lvl="1" indent="-317500" algn="l" rtl="0">
              <a:lnSpc>
                <a:spcPct val="150000"/>
              </a:lnSpc>
              <a:spcBef>
                <a:spcPts val="0"/>
              </a:spcBef>
              <a:spcAft>
                <a:spcPts val="0"/>
              </a:spcAft>
              <a:buSzPts val="1400"/>
              <a:buChar char="○"/>
            </a:pPr>
            <a:r>
              <a:rPr lang="en"/>
              <a:t>Exploit temporal locality and spatial locality</a:t>
            </a:r>
            <a:endParaRPr/>
          </a:p>
          <a:p>
            <a:pPr marL="914400" lvl="0" indent="0" algn="l" rtl="0">
              <a:lnSpc>
                <a:spcPct val="150000"/>
              </a:lnSpc>
              <a:spcBef>
                <a:spcPts val="1600"/>
              </a:spcBef>
              <a:spcAft>
                <a:spcPts val="0"/>
              </a:spcAft>
              <a:buNone/>
            </a:pPr>
            <a:endParaRPr/>
          </a:p>
          <a:p>
            <a:pPr marL="457200" lvl="0" indent="-342900" algn="l" rtl="0">
              <a:spcBef>
                <a:spcPts val="1600"/>
              </a:spcBef>
              <a:spcAft>
                <a:spcPts val="0"/>
              </a:spcAft>
              <a:buSzPts val="1800"/>
              <a:buChar char="●"/>
            </a:pPr>
            <a:r>
              <a:rPr lang="en"/>
              <a:t>Store lines that with recently accessed memory locations and other locations nearby</a:t>
            </a:r>
            <a:endParaRPr/>
          </a:p>
          <a:p>
            <a:pPr marL="914400" lvl="0" indent="0" algn="l" rtl="0">
              <a:lnSpc>
                <a:spcPct val="150000"/>
              </a:lnSpc>
              <a:spcBef>
                <a:spcPts val="1600"/>
              </a:spcBef>
              <a:spcAft>
                <a:spcPts val="0"/>
              </a:spcAft>
              <a:buNone/>
            </a:pPr>
            <a:endParaRPr/>
          </a:p>
          <a:p>
            <a:pPr marL="457200" lvl="0" indent="0" algn="l" rtl="0">
              <a:lnSpc>
                <a:spcPct val="115000"/>
              </a:lnSpc>
              <a:spcBef>
                <a:spcPts val="1600"/>
              </a:spcBef>
              <a:spcAft>
                <a:spcPts val="1600"/>
              </a:spcAft>
              <a:buNone/>
            </a:pPr>
            <a:endParaRPr/>
          </a:p>
        </p:txBody>
      </p:sp>
      <p:pic>
        <p:nvPicPr>
          <p:cNvPr id="105" name="Google Shape;105;p18"/>
          <p:cNvPicPr preferRelativeResize="0"/>
          <p:nvPr/>
        </p:nvPicPr>
        <p:blipFill>
          <a:blip r:embed="rId3">
            <a:alphaModFix/>
          </a:blip>
          <a:stretch>
            <a:fillRect/>
          </a:stretch>
        </p:blipFill>
        <p:spPr>
          <a:xfrm>
            <a:off x="6689350" y="1643513"/>
            <a:ext cx="1879650" cy="2434325"/>
          </a:xfrm>
          <a:prstGeom prst="rect">
            <a:avLst/>
          </a:prstGeom>
          <a:noFill/>
          <a:ln>
            <a:noFill/>
          </a:ln>
        </p:spPr>
      </p:pic>
      <p:sp>
        <p:nvSpPr>
          <p:cNvPr id="106" name="Google Shape;106;p18"/>
          <p:cNvSpPr/>
          <p:nvPr/>
        </p:nvSpPr>
        <p:spPr>
          <a:xfrm>
            <a:off x="7283625" y="2253800"/>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8"/>
          <p:cNvSpPr txBox="1"/>
          <p:nvPr/>
        </p:nvSpPr>
        <p:spPr>
          <a:xfrm>
            <a:off x="6595125" y="2194175"/>
            <a:ext cx="7647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request</a:t>
            </a:r>
            <a:endParaRPr sz="1300"/>
          </a:p>
        </p:txBody>
      </p:sp>
      <p:sp>
        <p:nvSpPr>
          <p:cNvPr id="108" name="Google Shape;108;p18"/>
          <p:cNvSpPr/>
          <p:nvPr/>
        </p:nvSpPr>
        <p:spPr>
          <a:xfrm rot="10800000" flipH="1">
            <a:off x="7848775" y="2253801"/>
            <a:ext cx="195600" cy="318000"/>
          </a:xfrm>
          <a:prstGeom prst="down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7968300" y="2177600"/>
            <a:ext cx="864000" cy="31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t>response</a:t>
            </a:r>
            <a:endParaRPr sz="1300"/>
          </a:p>
        </p:txBody>
      </p:sp>
      <p:sp>
        <p:nvSpPr>
          <p:cNvPr id="110" name="Google Shape;110;p18"/>
          <p:cNvSpPr/>
          <p:nvPr/>
        </p:nvSpPr>
        <p:spPr>
          <a:xfrm>
            <a:off x="7797475" y="2942975"/>
            <a:ext cx="298200" cy="1293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Caching for multiple processing elements (PEs)</a:t>
            </a:r>
            <a:endParaRPr/>
          </a:p>
        </p:txBody>
      </p:sp>
      <p:pic>
        <p:nvPicPr>
          <p:cNvPr id="116" name="Google Shape;116;p19"/>
          <p:cNvPicPr preferRelativeResize="0"/>
          <p:nvPr/>
        </p:nvPicPr>
        <p:blipFill>
          <a:blip r:embed="rId3">
            <a:alphaModFix/>
          </a:blip>
          <a:stretch>
            <a:fillRect/>
          </a:stretch>
        </p:blipFill>
        <p:spPr>
          <a:xfrm>
            <a:off x="700088" y="1319213"/>
            <a:ext cx="7743825" cy="25050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Macintosh PowerPoint</Application>
  <PresentationFormat>On-screen Show (16:9)</PresentationFormat>
  <Paragraphs>69</Paragraphs>
  <Slides>13</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Times New Roman</vt:lpstr>
      <vt:lpstr>Arial</vt:lpstr>
      <vt:lpstr>Simple Light</vt:lpstr>
      <vt:lpstr>Blue Waters Petascale Semester Curriculum v1.0 Unit 9: Optimization Lesson 4: Multiprocessor Caching and False Sharing Developed by David P. Bunde for the Shodor Education Foundation, Inc.</vt:lpstr>
      <vt:lpstr>Except where otherwise noted, this work by The Shodor Education Foundation, Inc. is licensed under CC BY-NC 4.0. To view a copy of this license, visit https://creativecommons.org/licenses/by-nc/4.0  Browse and search the full curriculum at http://shodor.org/petascale/materials/semester-curriculum  We welcome your improvements! You can submit your proposed changes to this material and the rest of the curriculum in our GitHub repository at https://github.com/shodor-education/petascale-semester-curriculum  We want to hear from you! Please let us know your experiences using this material by sending email to petascale@shodor.org</vt:lpstr>
      <vt:lpstr>Multiprocessor caching and false sharing</vt:lpstr>
      <vt:lpstr>Recall: Caching</vt:lpstr>
      <vt:lpstr>Recall: Caching</vt:lpstr>
      <vt:lpstr>Recall: Caching</vt:lpstr>
      <vt:lpstr>Recall: Caching</vt:lpstr>
      <vt:lpstr>Recall: Caching</vt:lpstr>
      <vt:lpstr>Caching for multiple processing elements (PEs)</vt:lpstr>
      <vt:lpstr>Cache coherence</vt:lpstr>
      <vt:lpstr>Cache coherence</vt:lpstr>
      <vt:lpstr>Cache coherence</vt:lpstr>
      <vt:lpstr>Cache coherence</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Waters Petascale Semester Curriculum v1.0 Unit 9: Optimization Lesson 4: Multiprocessor Caching and False Sharing Developed by David P. Bunde for the Shodor Education Foundation, Inc.</dc:title>
  <cp:lastModifiedBy>Aaron Weeden</cp:lastModifiedBy>
  <cp:revision>3</cp:revision>
  <dcterms:modified xsi:type="dcterms:W3CDTF">2020-09-12T19:46:50Z</dcterms:modified>
</cp:coreProperties>
</file>