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F89809-CDAF-4FC7-BCAB-EB9436535E19}">
  <a:tblStyle styleId="{FAF89809-CDAF-4FC7-BCAB-EB9436535E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ourceCodePro-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SourceCodePro-italic.fntdata"/><Relationship Id="rId6" Type="http://schemas.openxmlformats.org/officeDocument/2006/relationships/notesMaster" Target="notesMasters/notesMaster1.xml"/><Relationship Id="rId18" Type="http://schemas.openxmlformats.org/officeDocument/2006/relationships/font" Target="fonts/SourceCode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computecanada.ca/wiki/Compute_Canada_Document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computecanada.ca/wiki/Storage_and_file_managemen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computecanada.ca/wiki/Utiliser_des_modules/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lurm.schedmd.com/salloc.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48c8a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48c8a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3fd611e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3fd611e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3fd611e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3fd611e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3026f21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3026f21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3fd611e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3fd611e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documentation page should be visited on regular basis to update the presentation. Its common to upgrade hardware systems and development environments. Best practices is to always </a:t>
            </a:r>
            <a:r>
              <a:rPr lang="en"/>
              <a:t>check out</a:t>
            </a:r>
            <a:r>
              <a:rPr lang="en"/>
              <a:t> the computer services support or documentations. </a:t>
            </a:r>
            <a:r>
              <a:rPr lang="en" u="sng">
                <a:solidFill>
                  <a:schemeClr val="hlink"/>
                </a:solidFill>
                <a:hlinkClick r:id="rId2"/>
              </a:rPr>
              <a:t>https://docs.computecanada.ca/wiki/Compute_Canada_Documentation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3026f21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3026f21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documentation page should be visited on regular basis to update the presentation. Its common to upgrade hardware systems and development environments. </a:t>
            </a:r>
            <a:endParaRPr/>
          </a:p>
          <a:p>
            <a:pPr indent="0" lvl="0" marL="0" rtl="0" algn="l">
              <a:spcBef>
                <a:spcPts val="0"/>
              </a:spcBef>
              <a:spcAft>
                <a:spcPts val="0"/>
              </a:spcAft>
              <a:buNone/>
            </a:pPr>
            <a:r>
              <a:rPr lang="en" u="sng">
                <a:solidFill>
                  <a:schemeClr val="hlink"/>
                </a:solidFill>
                <a:hlinkClick r:id="rId2"/>
              </a:rPr>
              <a:t>https://docs.computecanada.ca/wiki/Storage_and_file_management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3026f21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3026f21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u="sng">
                <a:solidFill>
                  <a:schemeClr val="dk1"/>
                </a:solidFill>
                <a:latin typeface="Times New Roman"/>
                <a:ea typeface="Times New Roman"/>
                <a:cs typeface="Times New Roman"/>
                <a:sym typeface="Times New Roman"/>
              </a:rPr>
              <a:t>Managing User Environment:</a:t>
            </a:r>
            <a:endParaRPr b="1" sz="1200" u="sng">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user environment is managed using the </a:t>
            </a:r>
            <a:r>
              <a:rPr b="1" lang="en" sz="1200">
                <a:solidFill>
                  <a:schemeClr val="dk1"/>
                </a:solidFill>
                <a:latin typeface="Source Code Pro"/>
                <a:ea typeface="Source Code Pro"/>
                <a:cs typeface="Source Code Pro"/>
                <a:sym typeface="Source Code Pro"/>
              </a:rPr>
              <a:t>module</a:t>
            </a:r>
            <a:r>
              <a:rPr lang="en" sz="1200">
                <a:solidFill>
                  <a:schemeClr val="dk1"/>
                </a:solidFill>
                <a:latin typeface="Times New Roman"/>
                <a:ea typeface="Times New Roman"/>
                <a:cs typeface="Times New Roman"/>
                <a:sym typeface="Times New Roman"/>
              </a:rPr>
              <a:t> command line utility. This is a software stack used usually on most supercomputers to easily and dynamically manage user development or programming environments. When using modules, users are not required to specify explicit paths for different executables, libraries, compilers versions, and other environment variables.</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b="1" lang="en" sz="1200">
                <a:solidFill>
                  <a:schemeClr val="dk1"/>
                </a:solidFill>
                <a:latin typeface="Times New Roman"/>
                <a:ea typeface="Times New Roman"/>
                <a:cs typeface="Times New Roman"/>
                <a:sym typeface="Times New Roman"/>
              </a:rPr>
              <a:t>For example:</a:t>
            </a:r>
            <a:r>
              <a:rPr lang="en" sz="1200">
                <a:solidFill>
                  <a:schemeClr val="dk1"/>
                </a:solidFill>
                <a:latin typeface="Times New Roman"/>
                <a:ea typeface="Times New Roman"/>
                <a:cs typeface="Times New Roman"/>
                <a:sym typeface="Times New Roman"/>
              </a:rPr>
              <a:t> Switching between the version of compilers, or other scientific utilities such as FFTW, you have to make appropriate changes to your Makefiles. But when using modules, all of this is automated for you; there is no need for a path in your Makefile. </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 sz="1200">
                <a:solidFill>
                  <a:schemeClr val="dk1"/>
                </a:solidFill>
                <a:latin typeface="Times New Roman"/>
                <a:ea typeface="Times New Roman"/>
                <a:cs typeface="Times New Roman"/>
                <a:sym typeface="Times New Roman"/>
              </a:rPr>
              <a:t>Here is more info for using modules: </a:t>
            </a:r>
            <a:r>
              <a:rPr lang="en" u="sng">
                <a:solidFill>
                  <a:schemeClr val="hlink"/>
                </a:solidFill>
                <a:hlinkClick r:id="rId2"/>
              </a:rPr>
              <a:t>https://docs.computecanada.ca/wiki/Utiliser_des_modules/en</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 sz="1200">
                <a:solidFill>
                  <a:schemeClr val="dk1"/>
                </a:solidFill>
                <a:latin typeface="Times New Roman"/>
                <a:ea typeface="Times New Roman"/>
                <a:cs typeface="Times New Roman"/>
                <a:sym typeface="Times New Roman"/>
              </a:rPr>
              <a:t>Example: output of :  $ module list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50">
                <a:latin typeface="Consolas"/>
                <a:ea typeface="Consolas"/>
                <a:cs typeface="Consolas"/>
                <a:sym typeface="Consolas"/>
              </a:rPr>
              <a:t>Currently Loaded Modules:</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1) nixpkgs/16.09   (</a:t>
            </a:r>
            <a:r>
              <a:rPr b="1" lang="en" sz="1150">
                <a:latin typeface="Consolas"/>
                <a:ea typeface="Consolas"/>
                <a:cs typeface="Consolas"/>
                <a:sym typeface="Consolas"/>
              </a:rPr>
              <a:t>S</a:t>
            </a:r>
            <a:r>
              <a:rPr lang="en" sz="1150">
                <a:latin typeface="Consolas"/>
                <a:ea typeface="Consolas"/>
                <a:cs typeface="Consolas"/>
                <a:sym typeface="Consolas"/>
              </a:rPr>
              <a:t>)      3) gcccore/.5.4.0  (H)   5) ifort/.2016.4.258 (H)   7) openmpi/2.1.1 (</a:t>
            </a:r>
            <a:r>
              <a:rPr b="1" lang="en" sz="1150">
                <a:latin typeface="Consolas"/>
                <a:ea typeface="Consolas"/>
                <a:cs typeface="Consolas"/>
                <a:sym typeface="Consolas"/>
              </a:rPr>
              <a:t>m</a:t>
            </a:r>
            <a:r>
              <a:rPr lang="en" sz="1150">
                <a:latin typeface="Consolas"/>
                <a:ea typeface="Consolas"/>
                <a:cs typeface="Consolas"/>
                <a:sym typeface="Consolas"/>
              </a:rPr>
              <a:t>)</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2) imkl/11.3.4.258 (</a:t>
            </a:r>
            <a:r>
              <a:rPr b="1" lang="en" sz="1150">
                <a:latin typeface="Consolas"/>
                <a:ea typeface="Consolas"/>
                <a:cs typeface="Consolas"/>
                <a:sym typeface="Consolas"/>
              </a:rPr>
              <a:t>math</a:t>
            </a:r>
            <a:r>
              <a:rPr lang="en" sz="1150">
                <a:latin typeface="Consolas"/>
                <a:ea typeface="Consolas"/>
                <a:cs typeface="Consolas"/>
                <a:sym typeface="Consolas"/>
              </a:rPr>
              <a:t>)   4) icc/.2016.4.258 (H)   6) intel/2016.4      (</a:t>
            </a:r>
            <a:r>
              <a:rPr b="1" lang="en" sz="1150">
                <a:latin typeface="Consolas"/>
                <a:ea typeface="Consolas"/>
                <a:cs typeface="Consolas"/>
                <a:sym typeface="Consolas"/>
              </a:rPr>
              <a:t>t</a:t>
            </a:r>
            <a:r>
              <a:rPr lang="en" sz="1150">
                <a:latin typeface="Consolas"/>
                <a:ea typeface="Consolas"/>
                <a:cs typeface="Consolas"/>
                <a:sym typeface="Consolas"/>
              </a:rPr>
              <a:t>)   8) StdEnv/2016.4 (</a:t>
            </a:r>
            <a:r>
              <a:rPr b="1" lang="en" sz="1150">
                <a:latin typeface="Consolas"/>
                <a:ea typeface="Consolas"/>
                <a:cs typeface="Consolas"/>
                <a:sym typeface="Consolas"/>
              </a:rPr>
              <a:t>S</a:t>
            </a:r>
            <a:r>
              <a:rPr lang="en" sz="1150">
                <a:latin typeface="Consolas"/>
                <a:ea typeface="Consolas"/>
                <a:cs typeface="Consolas"/>
                <a:sym typeface="Consolas"/>
              </a:rPr>
              <a:t>)</a:t>
            </a:r>
            <a:endParaRPr sz="1150">
              <a:latin typeface="Consolas"/>
              <a:ea typeface="Consolas"/>
              <a:cs typeface="Consolas"/>
              <a:sym typeface="Consolas"/>
            </a:endParaRPr>
          </a:p>
          <a:p>
            <a:pPr indent="0" lvl="0" marL="0" rtl="0" algn="l">
              <a:lnSpc>
                <a:spcPct val="115000"/>
              </a:lnSpc>
              <a:spcBef>
                <a:spcPts val="0"/>
              </a:spcBef>
              <a:spcAft>
                <a:spcPts val="0"/>
              </a:spcAft>
              <a:buNone/>
            </a:pPr>
            <a:r>
              <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Where:</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a:t>
            </a:r>
            <a:r>
              <a:rPr b="1" lang="en" sz="1150">
                <a:latin typeface="Consolas"/>
                <a:ea typeface="Consolas"/>
                <a:cs typeface="Consolas"/>
                <a:sym typeface="Consolas"/>
              </a:rPr>
              <a:t>S</a:t>
            </a:r>
            <a:r>
              <a:rPr lang="en" sz="1150">
                <a:latin typeface="Consolas"/>
                <a:ea typeface="Consolas"/>
                <a:cs typeface="Consolas"/>
                <a:sym typeface="Consolas"/>
              </a:rPr>
              <a:t>:     Module is Sticky, requires --force to unload or purge</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a:t>
            </a:r>
            <a:r>
              <a:rPr b="1" lang="en" sz="1150">
                <a:latin typeface="Consolas"/>
                <a:ea typeface="Consolas"/>
                <a:cs typeface="Consolas"/>
                <a:sym typeface="Consolas"/>
              </a:rPr>
              <a:t>m</a:t>
            </a:r>
            <a:r>
              <a:rPr lang="en" sz="1150">
                <a:latin typeface="Consolas"/>
                <a:ea typeface="Consolas"/>
                <a:cs typeface="Consolas"/>
                <a:sym typeface="Consolas"/>
              </a:rPr>
              <a:t>:     MPI implementations / Implémentations MPI</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a:t>
            </a:r>
            <a:r>
              <a:rPr b="1" lang="en" sz="1150">
                <a:latin typeface="Consolas"/>
                <a:ea typeface="Consolas"/>
                <a:cs typeface="Consolas"/>
                <a:sym typeface="Consolas"/>
              </a:rPr>
              <a:t>math</a:t>
            </a:r>
            <a:r>
              <a:rPr lang="en" sz="1150">
                <a:latin typeface="Consolas"/>
                <a:ea typeface="Consolas"/>
                <a:cs typeface="Consolas"/>
                <a:sym typeface="Consolas"/>
              </a:rPr>
              <a:t>:  Mathematical libraries / Bibliothèques mathématiques</a:t>
            </a:r>
            <a:endParaRPr sz="1150">
              <a:latin typeface="Consolas"/>
              <a:ea typeface="Consolas"/>
              <a:cs typeface="Consolas"/>
              <a:sym typeface="Consolas"/>
            </a:endParaRPr>
          </a:p>
          <a:p>
            <a:pPr indent="0" lvl="0" marL="0" rtl="0" algn="l">
              <a:lnSpc>
                <a:spcPct val="115000"/>
              </a:lnSpc>
              <a:spcBef>
                <a:spcPts val="0"/>
              </a:spcBef>
              <a:spcAft>
                <a:spcPts val="0"/>
              </a:spcAft>
              <a:buNone/>
            </a:pPr>
            <a:r>
              <a:rPr lang="en" sz="1150">
                <a:latin typeface="Consolas"/>
                <a:ea typeface="Consolas"/>
                <a:cs typeface="Consolas"/>
                <a:sym typeface="Consolas"/>
              </a:rPr>
              <a:t>   </a:t>
            </a:r>
            <a:r>
              <a:rPr b="1" lang="en" sz="1150">
                <a:latin typeface="Consolas"/>
                <a:ea typeface="Consolas"/>
                <a:cs typeface="Consolas"/>
                <a:sym typeface="Consolas"/>
              </a:rPr>
              <a:t>t</a:t>
            </a:r>
            <a:r>
              <a:rPr lang="en" sz="1150">
                <a:latin typeface="Consolas"/>
                <a:ea typeface="Consolas"/>
                <a:cs typeface="Consolas"/>
                <a:sym typeface="Consolas"/>
              </a:rPr>
              <a:t>:     Tools for development / Outils de développement</a:t>
            </a:r>
            <a:endParaRPr sz="115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50">
                <a:latin typeface="Consolas"/>
                <a:ea typeface="Consolas"/>
                <a:cs typeface="Consolas"/>
                <a:sym typeface="Consolas"/>
              </a:rPr>
              <a:t>   H:                Hidden Module</a:t>
            </a:r>
            <a:endParaRPr sz="1500">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3026f21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3026f21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u="sng">
                <a:solidFill>
                  <a:schemeClr val="dk1"/>
                </a:solidFill>
                <a:latin typeface="Times New Roman"/>
                <a:ea typeface="Times New Roman"/>
                <a:cs typeface="Times New Roman"/>
                <a:sym typeface="Times New Roman"/>
              </a:rPr>
              <a:t>Submitting Jobs</a:t>
            </a:r>
            <a:endParaRPr b="1"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Submitting a job is accomplished using a command named </a:t>
            </a:r>
            <a:r>
              <a:rPr b="1" lang="en">
                <a:solidFill>
                  <a:schemeClr val="dk1"/>
                </a:solidFill>
                <a:latin typeface="Times New Roman"/>
                <a:ea typeface="Times New Roman"/>
                <a:cs typeface="Times New Roman"/>
                <a:sym typeface="Times New Roman"/>
              </a:rPr>
              <a:t>salloc</a:t>
            </a:r>
            <a:r>
              <a:rPr lang="en">
                <a:solidFill>
                  <a:schemeClr val="dk1"/>
                </a:solidFill>
                <a:latin typeface="Times New Roman"/>
                <a:ea typeface="Times New Roman"/>
                <a:cs typeface="Times New Roman"/>
                <a:sym typeface="Times New Roman"/>
              </a:rPr>
              <a:t>. This command allows us to submit two different kinds of jobs: </a:t>
            </a:r>
            <a:r>
              <a:rPr b="1" lang="en">
                <a:solidFill>
                  <a:schemeClr val="dk1"/>
                </a:solidFill>
                <a:latin typeface="Times New Roman"/>
                <a:ea typeface="Times New Roman"/>
                <a:cs typeface="Times New Roman"/>
                <a:sym typeface="Times New Roman"/>
              </a:rPr>
              <a:t>interactive</a:t>
            </a:r>
            <a:r>
              <a:rPr lang="en">
                <a:solidFill>
                  <a:schemeClr val="dk1"/>
                </a:solidFill>
                <a:latin typeface="Times New Roman"/>
                <a:ea typeface="Times New Roman"/>
                <a:cs typeface="Times New Roman"/>
                <a:sym typeface="Times New Roman"/>
              </a:rPr>
              <a:t> jobs and </a:t>
            </a:r>
            <a:r>
              <a:rPr b="1" lang="en">
                <a:solidFill>
                  <a:schemeClr val="dk1"/>
                </a:solidFill>
                <a:latin typeface="Times New Roman"/>
                <a:ea typeface="Times New Roman"/>
                <a:cs typeface="Times New Roman"/>
                <a:sym typeface="Times New Roman"/>
              </a:rPr>
              <a:t>batch</a:t>
            </a:r>
            <a:r>
              <a:rPr lang="en">
                <a:solidFill>
                  <a:schemeClr val="dk1"/>
                </a:solidFill>
                <a:latin typeface="Times New Roman"/>
                <a:ea typeface="Times New Roman"/>
                <a:cs typeface="Times New Roman"/>
                <a:sym typeface="Times New Roman"/>
              </a:rPr>
              <a:t> jobs. Interactive jobs allow us to type commands interactively in order to get our program to run. Batch jobs specify the commands ahead of time, and the system runs them for us automatically.</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900"/>
              <a:t>        </a:t>
            </a:r>
            <a:r>
              <a:rPr b="1" lang="en">
                <a:solidFill>
                  <a:schemeClr val="dk1"/>
                </a:solidFill>
                <a:latin typeface="Source Code Pro"/>
                <a:ea typeface="Source Code Pro"/>
                <a:cs typeface="Source Code Pro"/>
                <a:sym typeface="Source Code Pro"/>
              </a:rPr>
              <a:t>salloc</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--time=</a:t>
            </a:r>
            <a:r>
              <a:rPr b="1" lang="en">
                <a:solidFill>
                  <a:schemeClr val="dk1"/>
                </a:solidFill>
                <a:highlight>
                  <a:srgbClr val="FFFF00"/>
                </a:highlight>
                <a:latin typeface="Source Code Pro"/>
                <a:ea typeface="Source Code Pro"/>
                <a:cs typeface="Source Code Pro"/>
                <a:sym typeface="Source Code Pro"/>
              </a:rPr>
              <a:t>&lt;hours&gt;</a:t>
            </a:r>
            <a:r>
              <a:rPr b="1" lang="en">
                <a:solidFill>
                  <a:schemeClr val="dk1"/>
                </a:solidFill>
                <a:latin typeface="Source Code Pro"/>
                <a:ea typeface="Source Code Pro"/>
                <a:cs typeface="Source Code Pro"/>
                <a:sym typeface="Source Code Pro"/>
              </a:rPr>
              <a:t>:</a:t>
            </a:r>
            <a:r>
              <a:rPr b="1" lang="en">
                <a:solidFill>
                  <a:schemeClr val="dk1"/>
                </a:solidFill>
                <a:highlight>
                  <a:srgbClr val="FFFF00"/>
                </a:highlight>
                <a:latin typeface="Source Code Pro"/>
                <a:ea typeface="Source Code Pro"/>
                <a:cs typeface="Source Code Pro"/>
                <a:sym typeface="Source Code Pro"/>
              </a:rPr>
              <a:t>&lt;minutes&gt;</a:t>
            </a:r>
            <a:r>
              <a:rPr b="1" lang="en">
                <a:solidFill>
                  <a:schemeClr val="dk1"/>
                </a:solidFill>
                <a:latin typeface="Source Code Pro"/>
                <a:ea typeface="Source Code Pro"/>
                <a:cs typeface="Source Code Pro"/>
                <a:sym typeface="Source Code Pro"/>
              </a:rPr>
              <a:t>:</a:t>
            </a:r>
            <a:r>
              <a:rPr b="1" lang="en">
                <a:solidFill>
                  <a:schemeClr val="dk1"/>
                </a:solidFill>
                <a:highlight>
                  <a:srgbClr val="FFFF00"/>
                </a:highlight>
                <a:latin typeface="Source Code Pro"/>
                <a:ea typeface="Source Code Pro"/>
                <a:cs typeface="Source Code Pro"/>
                <a:sym typeface="Source Code Pro"/>
              </a:rPr>
              <a:t>&lt;seconds&gt;</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--nodes=</a:t>
            </a:r>
            <a:r>
              <a:rPr b="1" lang="en">
                <a:solidFill>
                  <a:schemeClr val="dk1"/>
                </a:solidFill>
                <a:highlight>
                  <a:srgbClr val="FFFF00"/>
                </a:highlight>
                <a:latin typeface="Source Code Pro"/>
                <a:ea typeface="Source Code Pro"/>
                <a:cs typeface="Source Code Pro"/>
                <a:sym typeface="Source Code Pro"/>
              </a:rPr>
              <a:t>&lt;# of compute nodes&gt;</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--ntasks=</a:t>
            </a:r>
            <a:r>
              <a:rPr b="1" lang="en">
                <a:solidFill>
                  <a:schemeClr val="dk1"/>
                </a:solidFill>
                <a:highlight>
                  <a:srgbClr val="FFFF00"/>
                </a:highlight>
                <a:latin typeface="Source Code Pro"/>
                <a:ea typeface="Source Code Pro"/>
                <a:cs typeface="Source Code Pro"/>
                <a:sym typeface="Source Code Pro"/>
              </a:rPr>
              <a:t>&lt;# of processes&gt;</a:t>
            </a:r>
            <a:r>
              <a:rPr b="1" lang="en">
                <a:solidFill>
                  <a:schemeClr val="dk1"/>
                </a:solidFill>
                <a:highlight>
                  <a:srgbClr val="00FFFF"/>
                </a:highlight>
                <a:latin typeface="Source Code Pro"/>
                <a:ea typeface="Source Code Pro"/>
                <a:cs typeface="Source Code Pro"/>
                <a:sym typeface="Source Code Pro"/>
              </a:rPr>
              <a:t>  </a:t>
            </a:r>
            <a:endParaRPr b="1">
              <a:solidFill>
                <a:schemeClr val="dk1"/>
              </a:solidFill>
              <a:highlight>
                <a:srgbClr val="00FFFF"/>
              </a:highlight>
              <a:latin typeface="Source Code Pro"/>
              <a:ea typeface="Source Code Pro"/>
              <a:cs typeface="Source Code Pro"/>
              <a:sym typeface="Source Code Pro"/>
            </a:endParaRPr>
          </a:p>
          <a:p>
            <a:pPr indent="457200" lvl="0" marL="0" rtl="0" algn="l">
              <a:lnSpc>
                <a:spcPct val="115000"/>
              </a:lnSpc>
              <a:spcBef>
                <a:spcPts val="0"/>
              </a:spcBef>
              <a:spcAft>
                <a:spcPts val="0"/>
              </a:spcAft>
              <a:buClr>
                <a:schemeClr val="dk1"/>
              </a:buClr>
              <a:buSzPts val="1100"/>
              <a:buFont typeface="Arial"/>
              <a:buNone/>
            </a:pPr>
            <a:r>
              <a:rPr b="1" lang="en">
                <a:solidFill>
                  <a:schemeClr val="dk1"/>
                </a:solidFill>
                <a:latin typeface="Source Code Pro"/>
                <a:ea typeface="Source Code Pro"/>
                <a:cs typeface="Source Code Pro"/>
                <a:sym typeface="Source Code Pro"/>
              </a:rPr>
              <a:t>--cpu-per-task=</a:t>
            </a:r>
            <a:r>
              <a:rPr b="1" lang="en">
                <a:solidFill>
                  <a:schemeClr val="dk1"/>
                </a:solidFill>
                <a:highlight>
                  <a:srgbClr val="FFFF00"/>
                </a:highlight>
                <a:latin typeface="Source Code Pro"/>
                <a:ea typeface="Source Code Pro"/>
                <a:cs typeface="Source Code Pro"/>
                <a:sym typeface="Source Code Pro"/>
              </a:rPr>
              <a:t>&lt;# cpus/process/thread&gt;</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--mem-per-cpu=</a:t>
            </a:r>
            <a:r>
              <a:rPr b="1" lang="en">
                <a:solidFill>
                  <a:schemeClr val="dk1"/>
                </a:solidFill>
                <a:highlight>
                  <a:srgbClr val="FFFF00"/>
                </a:highlight>
                <a:latin typeface="Source Code Pro"/>
                <a:ea typeface="Source Code Pro"/>
                <a:cs typeface="Source Code Pro"/>
                <a:sym typeface="Source Code Pro"/>
              </a:rPr>
              <a:t>&lt;amount of RAM per core&gt;</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--account=</a:t>
            </a:r>
            <a:r>
              <a:rPr b="1" lang="en">
                <a:solidFill>
                  <a:schemeClr val="dk1"/>
                </a:solidFill>
                <a:highlight>
                  <a:srgbClr val="FFFF00"/>
                </a:highlight>
                <a:latin typeface="Source Code Pro"/>
                <a:ea typeface="Source Code Pro"/>
                <a:cs typeface="Source Code Pro"/>
                <a:sym typeface="Source Code Pro"/>
              </a:rPr>
              <a:t>&lt;def-username&gt;</a:t>
            </a:r>
            <a:r>
              <a:rPr b="1" lang="en">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b="1"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this command, spaces are highlighted in </a:t>
            </a:r>
            <a:r>
              <a:rPr lang="en">
                <a:solidFill>
                  <a:schemeClr val="dk1"/>
                </a:solidFill>
                <a:highlight>
                  <a:srgbClr val="00FFFF"/>
                </a:highlight>
                <a:latin typeface="Times New Roman"/>
                <a:ea typeface="Times New Roman"/>
                <a:cs typeface="Times New Roman"/>
                <a:sym typeface="Times New Roman"/>
              </a:rPr>
              <a:t>this color</a:t>
            </a:r>
            <a:r>
              <a:rPr lang="en">
                <a:solidFill>
                  <a:schemeClr val="dk1"/>
                </a:solidFill>
                <a:latin typeface="Times New Roman"/>
                <a:ea typeface="Times New Roman"/>
                <a:cs typeface="Times New Roman"/>
                <a:sym typeface="Times New Roman"/>
              </a:rPr>
              <a:t>, and things to be replaced are in </a:t>
            </a:r>
            <a:r>
              <a:rPr lang="en">
                <a:solidFill>
                  <a:schemeClr val="dk1"/>
                </a:solidFill>
                <a:highlight>
                  <a:srgbClr val="FFFF00"/>
                </a:highlight>
                <a:latin typeface="Times New Roman"/>
                <a:ea typeface="Times New Roman"/>
                <a:cs typeface="Times New Roman"/>
                <a:sym typeface="Times New Roman"/>
              </a:rPr>
              <a:t>this color</a:t>
            </a:r>
            <a:r>
              <a:rPr lang="en">
                <a:solidFill>
                  <a:schemeClr val="dk1"/>
                </a:solidFill>
                <a:latin typeface="Times New Roman"/>
                <a:ea typeface="Times New Roman"/>
                <a:cs typeface="Times New Roman"/>
                <a:sym typeface="Times New Roman"/>
              </a:rPr>
              <a:t>. This indicates the enter key should be pressed:</a:t>
            </a:r>
            <a:r>
              <a:rPr lang="en">
                <a:solidFill>
                  <a:schemeClr val="dk1"/>
                </a:solidFill>
              </a:rPr>
              <a:t> </a:t>
            </a:r>
            <a:r>
              <a:rPr b="1" lang="en">
                <a:solidFill>
                  <a:schemeClr val="dk1"/>
                </a:solidFill>
                <a:highlight>
                  <a:srgbClr val="00FF00"/>
                </a:highlight>
                <a:latin typeface="Source Code Pro"/>
                <a:ea typeface="Source Code Pro"/>
                <a:cs typeface="Source Code Pro"/>
                <a:sym typeface="Source Code Pro"/>
              </a:rPr>
              <a:t>&lt;ENTER&gt;</a:t>
            </a:r>
            <a:endParaRPr>
              <a:solidFill>
                <a:schemeClr val="dk1"/>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t/>
            </a:r>
            <a:endParaRPr b="1"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Let’s break this command down into pieces:</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latin typeface="Source Code Pro"/>
                <a:ea typeface="Source Code Pro"/>
                <a:cs typeface="Source Code Pro"/>
                <a:sym typeface="Source Code Pro"/>
              </a:rPr>
              <a:t>s</a:t>
            </a:r>
            <a:r>
              <a:rPr b="1" lang="en">
                <a:solidFill>
                  <a:schemeClr val="dk1"/>
                </a:solidFill>
                <a:latin typeface="Source Code Pro"/>
                <a:ea typeface="Source Code Pro"/>
                <a:cs typeface="Source Code Pro"/>
                <a:sym typeface="Source Code Pro"/>
              </a:rPr>
              <a:t>alloc</a:t>
            </a:r>
            <a:r>
              <a:rPr lang="en">
                <a:solidFill>
                  <a:schemeClr val="dk1"/>
                </a:solidFill>
              </a:rPr>
              <a:t> </a:t>
            </a:r>
            <a:r>
              <a:rPr lang="en">
                <a:solidFill>
                  <a:schemeClr val="dk1"/>
                </a:solidFill>
                <a:latin typeface="Times New Roman"/>
                <a:ea typeface="Times New Roman"/>
                <a:cs typeface="Times New Roman"/>
                <a:sym typeface="Times New Roman"/>
              </a:rPr>
              <a:t>is the command we are running, which allows us to submit a job to the scheduler.</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latin typeface="Source Code Pro"/>
                <a:ea typeface="Source Code Pro"/>
                <a:cs typeface="Source Code Pro"/>
                <a:sym typeface="Source Code Pro"/>
              </a:rPr>
              <a:t>--time</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lets us specify the maximum amount of time our job needs to run; after this, the scheduler will terminate our job even if it is not done.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Source Code Pro"/>
                <a:ea typeface="Source Code Pro"/>
                <a:cs typeface="Source Code Pro"/>
                <a:sym typeface="Source Code Pro"/>
              </a:rPr>
              <a:t>--nodes</a:t>
            </a:r>
            <a:r>
              <a:rPr lang="en">
                <a:solidFill>
                  <a:schemeClr val="dk1"/>
                </a:solidFill>
              </a:rPr>
              <a:t> lets </a:t>
            </a:r>
            <a:r>
              <a:rPr lang="en">
                <a:highlight>
                  <a:srgbClr val="FFFFFF"/>
                </a:highlight>
                <a:latin typeface="Times New Roman"/>
                <a:ea typeface="Times New Roman"/>
                <a:cs typeface="Times New Roman"/>
                <a:sym typeface="Times New Roman"/>
              </a:rPr>
              <a:t>us request that a minimum of </a:t>
            </a:r>
            <a:r>
              <a:rPr i="1" lang="en">
                <a:highlight>
                  <a:srgbClr val="FFFFFF"/>
                </a:highlight>
                <a:latin typeface="Times New Roman"/>
                <a:ea typeface="Times New Roman"/>
                <a:cs typeface="Times New Roman"/>
                <a:sym typeface="Times New Roman"/>
              </a:rPr>
              <a:t>minnodes</a:t>
            </a:r>
            <a:r>
              <a:rPr lang="en">
                <a:highlight>
                  <a:srgbClr val="FFFFFF"/>
                </a:highlight>
                <a:latin typeface="Times New Roman"/>
                <a:ea typeface="Times New Roman"/>
                <a:cs typeface="Times New Roman"/>
                <a:sym typeface="Times New Roman"/>
              </a:rPr>
              <a:t> nodes be allocated to this job. A maximum node count may also be specified with </a:t>
            </a:r>
            <a:r>
              <a:rPr i="1" lang="en">
                <a:highlight>
                  <a:srgbClr val="FFFFFF"/>
                </a:highlight>
                <a:latin typeface="Times New Roman"/>
                <a:ea typeface="Times New Roman"/>
                <a:cs typeface="Times New Roman"/>
                <a:sym typeface="Times New Roman"/>
              </a:rPr>
              <a:t>maxnodes</a:t>
            </a:r>
            <a:r>
              <a:rPr lang="en">
                <a:highlight>
                  <a:srgbClr val="FFFFFF"/>
                </a:highlight>
                <a:latin typeface="Times New Roman"/>
                <a:ea typeface="Times New Roman"/>
                <a:cs typeface="Times New Roman"/>
                <a:sym typeface="Times New Roman"/>
              </a:rPr>
              <a:t>. If only one number is specified, this is used as both the minimum and maximum node count. </a:t>
            </a:r>
            <a:endParaRPr sz="7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Source Code Pro"/>
                <a:ea typeface="Source Code Pro"/>
                <a:cs typeface="Source Code Pro"/>
                <a:sym typeface="Source Code Pro"/>
              </a:rPr>
              <a:t>--ntasks</a:t>
            </a:r>
            <a:r>
              <a:rPr lang="en">
                <a:solidFill>
                  <a:schemeClr val="dk1"/>
                </a:solidFill>
              </a:rPr>
              <a:t> </a:t>
            </a:r>
            <a:r>
              <a:rPr lang="en">
                <a:solidFill>
                  <a:schemeClr val="dk1"/>
                </a:solidFill>
                <a:latin typeface="Times New Roman"/>
                <a:ea typeface="Times New Roman"/>
                <a:cs typeface="Times New Roman"/>
                <a:sym typeface="Times New Roman"/>
              </a:rPr>
              <a:t>lets lets us </a:t>
            </a:r>
            <a:r>
              <a:rPr lang="en">
                <a:highlight>
                  <a:srgbClr val="FFFFFF"/>
                </a:highlight>
                <a:latin typeface="Times New Roman"/>
                <a:ea typeface="Times New Roman"/>
                <a:cs typeface="Times New Roman"/>
                <a:sym typeface="Times New Roman"/>
              </a:rPr>
              <a:t>salloc does not launch tasks, it requests an allocation of resources and executed some command. This option advises the Slurm controller that job steps run within this allocation will launch a maximum of </a:t>
            </a:r>
            <a:r>
              <a:rPr i="1" lang="en">
                <a:highlight>
                  <a:srgbClr val="FFFFFF"/>
                </a:highlight>
                <a:latin typeface="Times New Roman"/>
                <a:ea typeface="Times New Roman"/>
                <a:cs typeface="Times New Roman"/>
                <a:sym typeface="Times New Roman"/>
              </a:rPr>
              <a:t>number</a:t>
            </a:r>
            <a:r>
              <a:rPr lang="en">
                <a:highlight>
                  <a:srgbClr val="FFFFFF"/>
                </a:highlight>
                <a:latin typeface="Times New Roman"/>
                <a:ea typeface="Times New Roman"/>
                <a:cs typeface="Times New Roman"/>
                <a:sym typeface="Times New Roman"/>
              </a:rPr>
              <a:t> tasks and sufficient resources are allocated to accomplish this. The default is one task per node, but note that the </a:t>
            </a:r>
            <a:r>
              <a:rPr b="1" lang="en">
                <a:highlight>
                  <a:srgbClr val="FFFFFF"/>
                </a:highlight>
                <a:latin typeface="Times New Roman"/>
                <a:ea typeface="Times New Roman"/>
                <a:cs typeface="Times New Roman"/>
                <a:sym typeface="Times New Roman"/>
              </a:rPr>
              <a:t>--cpus-per-task</a:t>
            </a:r>
            <a:r>
              <a:rPr lang="en">
                <a:highlight>
                  <a:srgbClr val="FFFFFF"/>
                </a:highlight>
                <a:latin typeface="Times New Roman"/>
                <a:ea typeface="Times New Roman"/>
                <a:cs typeface="Times New Roman"/>
                <a:sym typeface="Times New Roman"/>
              </a:rPr>
              <a:t> option will change this default.</a:t>
            </a:r>
            <a:endParaRPr>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solidFill>
                  <a:schemeClr val="dk1"/>
                </a:solidFill>
                <a:latin typeface="Source Code Pro"/>
                <a:ea typeface="Source Code Pro"/>
                <a:cs typeface="Source Code Pro"/>
                <a:sym typeface="Source Code Pro"/>
              </a:rPr>
              <a:t>--cpus-per-task</a:t>
            </a:r>
            <a:r>
              <a:rPr lang="en">
                <a:solidFill>
                  <a:schemeClr val="dk1"/>
                </a:solidFill>
              </a:rPr>
              <a:t> </a:t>
            </a:r>
            <a:r>
              <a:rPr lang="en">
                <a:solidFill>
                  <a:schemeClr val="dk1"/>
                </a:solidFill>
                <a:latin typeface="Times New Roman"/>
                <a:ea typeface="Times New Roman"/>
                <a:cs typeface="Times New Roman"/>
                <a:sym typeface="Times New Roman"/>
              </a:rPr>
              <a:t>lets us </a:t>
            </a:r>
            <a:r>
              <a:rPr lang="en">
                <a:highlight>
                  <a:srgbClr val="FFFFFF"/>
                </a:highlight>
                <a:latin typeface="Times New Roman"/>
                <a:ea typeface="Times New Roman"/>
                <a:cs typeface="Times New Roman"/>
                <a:sym typeface="Times New Roman"/>
              </a:rPr>
              <a:t>advise Slurm that ensuing job steps will require </a:t>
            </a:r>
            <a:r>
              <a:rPr i="1" lang="en">
                <a:highlight>
                  <a:srgbClr val="FFFFFF"/>
                </a:highlight>
                <a:latin typeface="Times New Roman"/>
                <a:ea typeface="Times New Roman"/>
                <a:cs typeface="Times New Roman"/>
                <a:sym typeface="Times New Roman"/>
              </a:rPr>
              <a:t>ncpus</a:t>
            </a:r>
            <a:r>
              <a:rPr lang="en">
                <a:highlight>
                  <a:srgbClr val="FFFFFF"/>
                </a:highlight>
                <a:latin typeface="Times New Roman"/>
                <a:ea typeface="Times New Roman"/>
                <a:cs typeface="Times New Roman"/>
                <a:sym typeface="Times New Roman"/>
              </a:rPr>
              <a:t> processors per task. By default Slurm will allocate one processor per task. For instance, consider an application that has 4 tasks, each requiring 3 processors. If our cluster is comprised of quad-processors nodes and we simply ask for 12 processors, the controller might give us only 3 nodes. However, by using the --cpus-per-task=3 options, the controller knows that each task requires 3 processors on the same node, and the controller will grant an allocation of 4 nodes, one for each of the 4 tasks.</a:t>
            </a:r>
            <a:endParaRPr>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lang="en">
                <a:solidFill>
                  <a:schemeClr val="dk1"/>
                </a:solidFill>
                <a:latin typeface="Source Code Pro"/>
                <a:ea typeface="Source Code Pro"/>
                <a:cs typeface="Source Code Pro"/>
                <a:sym typeface="Source Code Pro"/>
              </a:rPr>
              <a:t>--mem-per-cpu</a:t>
            </a:r>
            <a:r>
              <a:rPr lang="en">
                <a:solidFill>
                  <a:schemeClr val="dk1"/>
                </a:solidFill>
              </a:rPr>
              <a:t> </a:t>
            </a:r>
            <a:r>
              <a:rPr lang="en">
                <a:solidFill>
                  <a:schemeClr val="dk1"/>
                </a:solidFill>
                <a:latin typeface="Times New Roman"/>
                <a:ea typeface="Times New Roman"/>
                <a:cs typeface="Times New Roman"/>
                <a:sym typeface="Times New Roman"/>
              </a:rPr>
              <a:t>lets us request minimum amount of RAM per CPU core.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Source Code Pro"/>
                <a:ea typeface="Source Code Pro"/>
                <a:cs typeface="Source Code Pro"/>
                <a:sym typeface="Source Code Pro"/>
              </a:rPr>
              <a:t>--account </a:t>
            </a:r>
            <a:r>
              <a:rPr lang="en">
                <a:solidFill>
                  <a:schemeClr val="dk1"/>
                </a:solidFill>
                <a:latin typeface="Times New Roman"/>
                <a:ea typeface="Times New Roman"/>
                <a:cs typeface="Times New Roman"/>
                <a:sym typeface="Times New Roman"/>
              </a:rPr>
              <a:t>lets us tell the scheduler which account to charge for allocation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More detailed command line options for salloc command: </a:t>
            </a:r>
            <a:r>
              <a:rPr lang="en" u="sng">
                <a:solidFill>
                  <a:schemeClr val="hlink"/>
                </a:solidFill>
                <a:hlinkClick r:id="rId2"/>
              </a:rPr>
              <a:t>https://slurm.schedmd.com/salloc.html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3fd611e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3fd611e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examples should be run with different configurations of nodes and cpu-cores. For data parallelism run fewer MPI processes per node, but more RAM per cpu-core. For applications with more communication, might be good to run more MPI processes per node. Internal interconnects are much faster than external network links. Core </a:t>
            </a:r>
            <a:r>
              <a:rPr lang="en"/>
              <a:t>affinity</a:t>
            </a:r>
            <a:r>
              <a:rPr lang="en"/>
              <a:t> could be achieved by placing process on certain cores in a node, this will help if the application processes needs to have access to larger cache memory.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beenDefault"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155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p:txBody>
      </p:sp>
      <p:sp>
        <p:nvSpPr>
          <p:cNvPr id="18" name="Google Shape;18;p4"/>
          <p:cNvSpPr txBox="1"/>
          <p:nvPr>
            <p:ph idx="1" type="body"/>
          </p:nvPr>
        </p:nvSpPr>
        <p:spPr>
          <a:xfrm>
            <a:off x="311700" y="788250"/>
            <a:ext cx="8520600" cy="4101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indent="-317500" lvl="1" marL="9144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indent="-317500" lvl="2" marL="13716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indent="-317500" lvl="3" marL="18288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indent="-317500" lvl="4" marL="22860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indent="-317500" lvl="5" marL="27432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indent="-317500" lvl="6" marL="32004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indent="-317500" lvl="7" marL="365760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indent="-317500" lvl="8" marL="411480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www.mcs.anl.gov/research/projects/mpi/" TargetMode="External"/><Relationship Id="rId10" Type="http://schemas.openxmlformats.org/officeDocument/2006/relationships/hyperlink" Target="https://www.open-mpi.org/doc/current/" TargetMode="External"/><Relationship Id="rId13" Type="http://schemas.openxmlformats.org/officeDocument/2006/relationships/hyperlink" Target="http://www.mcs.anl.gov/research/projects/mpi/learning.html" TargetMode="External"/><Relationship Id="rId12" Type="http://schemas.openxmlformats.org/officeDocument/2006/relationships/hyperlink" Target="http://www.mcs.anl.gov/research/projects/mpi/"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omputecanada.ca/wiki/Compute_Canada_Documentation" TargetMode="External"/><Relationship Id="rId4" Type="http://schemas.openxmlformats.org/officeDocument/2006/relationships/hyperlink" Target="https://docs.computecanada.ca/wiki/Running_jobs" TargetMode="External"/><Relationship Id="rId9" Type="http://schemas.openxmlformats.org/officeDocument/2006/relationships/hyperlink" Target="https://top500.org/" TargetMode="External"/><Relationship Id="rId14" Type="http://schemas.openxmlformats.org/officeDocument/2006/relationships/hyperlink" Target="https://computing.llnl.gov/tutorials/mpi/" TargetMode="External"/><Relationship Id="rId5" Type="http://schemas.openxmlformats.org/officeDocument/2006/relationships/hyperlink" Target="https://docs.computecanada.ca/wiki/Utiliser_des_modules/en" TargetMode="External"/><Relationship Id="rId6" Type="http://schemas.openxmlformats.org/officeDocument/2006/relationships/hyperlink" Target="https://docs.computecanada.ca/wiki/Globus" TargetMode="External"/><Relationship Id="rId7" Type="http://schemas.openxmlformats.org/officeDocument/2006/relationships/hyperlink" Target="https://docs.computecanada.ca/wiki/SSH" TargetMode="External"/><Relationship Id="rId8" Type="http://schemas.openxmlformats.org/officeDocument/2006/relationships/hyperlink" Target="https://www.open-mpi.org/do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ocs.computecanada.ca/wiki/Cedar#Node_characteris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support@computecanada.c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computecanada.ca/wiki/Storage_and_file_management#cite_note-1" TargetMode="External"/><Relationship Id="rId4" Type="http://schemas.openxmlformats.org/officeDocument/2006/relationships/hyperlink" Target="https://docs.computecanada.ca/wiki/Storage_and_file_management#cite_note-2" TargetMode="External"/><Relationship Id="rId5" Type="http://schemas.openxmlformats.org/officeDocument/2006/relationships/hyperlink" Target="https://docs.computecanada.ca/wiki/Storage_and_file_management#cite_note-3" TargetMode="External"/><Relationship Id="rId6" Type="http://schemas.openxmlformats.org/officeDocument/2006/relationships/hyperlink" Target="https://docs.computecanada.ca/wiki/Storage_and_file_manage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Running Parallel Applications on Cedar Supercomputer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215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600">
                <a:solidFill>
                  <a:schemeClr val="dk1"/>
                </a:solidFill>
              </a:rPr>
              <a:t>References / Further Readings</a:t>
            </a:r>
            <a:endParaRPr/>
          </a:p>
        </p:txBody>
      </p:sp>
      <p:sp>
        <p:nvSpPr>
          <p:cNvPr id="163" name="Google Shape;163;p34"/>
          <p:cNvSpPr txBox="1"/>
          <p:nvPr>
            <p:ph idx="1" type="body"/>
          </p:nvPr>
        </p:nvSpPr>
        <p:spPr>
          <a:xfrm>
            <a:off x="311700" y="788250"/>
            <a:ext cx="8520600" cy="41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u="sng">
                <a:solidFill>
                  <a:srgbClr val="1155CC"/>
                </a:solidFill>
                <a:hlinkClick r:id="rId3"/>
              </a:rPr>
              <a:t>Compute Canada Documentation Wiki Page</a:t>
            </a:r>
            <a:endParaRPr sz="1200" u="sng">
              <a:solidFill>
                <a:srgbClr val="1155CC"/>
              </a:solidFill>
            </a:endParaRPr>
          </a:p>
          <a:p>
            <a:pPr indent="-304800" lvl="0" marL="457200" rtl="0" algn="l">
              <a:spcBef>
                <a:spcPts val="0"/>
              </a:spcBef>
              <a:spcAft>
                <a:spcPts val="0"/>
              </a:spcAft>
              <a:buClr>
                <a:schemeClr val="dk1"/>
              </a:buClr>
              <a:buSzPts val="1200"/>
              <a:buChar char="●"/>
            </a:pPr>
            <a:r>
              <a:rPr lang="en" sz="1200" u="sng">
                <a:solidFill>
                  <a:srgbClr val="1155CC"/>
                </a:solidFill>
                <a:hlinkClick r:id="rId4"/>
              </a:rPr>
              <a:t>Running Jobs</a:t>
            </a:r>
            <a:endParaRPr sz="1200" u="sng">
              <a:solidFill>
                <a:srgbClr val="1155CC"/>
              </a:solidFill>
            </a:endParaRPr>
          </a:p>
          <a:p>
            <a:pPr indent="-304800" lvl="0" marL="457200" rtl="0" algn="l">
              <a:spcBef>
                <a:spcPts val="0"/>
              </a:spcBef>
              <a:spcAft>
                <a:spcPts val="0"/>
              </a:spcAft>
              <a:buClr>
                <a:schemeClr val="dk1"/>
              </a:buClr>
              <a:buSzPts val="1200"/>
              <a:buChar char="●"/>
            </a:pPr>
            <a:r>
              <a:rPr lang="en" sz="1200" u="sng">
                <a:solidFill>
                  <a:srgbClr val="1155CC"/>
                </a:solidFill>
                <a:hlinkClick r:id="rId5"/>
              </a:rPr>
              <a:t>Using Modules</a:t>
            </a:r>
            <a:endParaRPr b="1"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u="sng">
                <a:solidFill>
                  <a:srgbClr val="1155CC"/>
                </a:solidFill>
                <a:highlight>
                  <a:srgbClr val="FFFFFF"/>
                </a:highlight>
                <a:hlinkClick r:id="rId6"/>
              </a:rPr>
              <a:t>Using Globus on Cedar</a:t>
            </a:r>
            <a:endParaRPr b="1"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u="sng">
                <a:solidFill>
                  <a:srgbClr val="1155CC"/>
                </a:solidFill>
                <a:highlight>
                  <a:srgbClr val="FFFFFF"/>
                </a:highlight>
                <a:hlinkClick r:id="rId7"/>
              </a:rPr>
              <a:t>How to SSH to Cedar</a:t>
            </a:r>
            <a:endParaRPr b="1"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u="sng">
                <a:solidFill>
                  <a:srgbClr val="1155CC"/>
                </a:solidFill>
                <a:highlight>
                  <a:srgbClr val="FFFFFF"/>
                </a:highlight>
                <a:hlinkClick r:id="rId8"/>
              </a:rPr>
              <a:t>Open MPI Organization/Community</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u="sng">
                <a:solidFill>
                  <a:srgbClr val="1155CC"/>
                </a:solidFill>
                <a:highlight>
                  <a:srgbClr val="FFFFFF"/>
                </a:highlight>
                <a:hlinkClick r:id="rId9"/>
              </a:rPr>
              <a:t>Top500 List</a:t>
            </a:r>
            <a:r>
              <a:rPr lang="en" sz="1200">
                <a:solidFill>
                  <a:schemeClr val="dk1"/>
                </a:solidFill>
                <a:highlight>
                  <a:srgbClr val="FFFFFF"/>
                </a:highlight>
              </a:rPr>
              <a:t> of supercomputers in the world</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u="sng">
                <a:solidFill>
                  <a:srgbClr val="1155CC"/>
                </a:solidFill>
                <a:highlight>
                  <a:srgbClr val="FFFFFF"/>
                </a:highlight>
                <a:hlinkClick r:id="rId10"/>
              </a:rPr>
              <a:t>MPI Library Man Pages</a:t>
            </a:r>
            <a:endParaRPr sz="1200">
              <a:solidFill>
                <a:schemeClr val="dk1"/>
              </a:solidFill>
              <a:highlight>
                <a:srgbClr val="FFFFFF"/>
              </a:highlight>
            </a:endParaRPr>
          </a:p>
          <a:p>
            <a:pPr indent="-304800" lvl="0" marL="457200" rtl="0" algn="l">
              <a:lnSpc>
                <a:spcPct val="100000"/>
              </a:lnSpc>
              <a:spcBef>
                <a:spcPts val="0"/>
              </a:spcBef>
              <a:spcAft>
                <a:spcPts val="0"/>
              </a:spcAft>
              <a:buClr>
                <a:schemeClr val="dk1"/>
              </a:buClr>
              <a:buSzPts val="1200"/>
              <a:buChar char="●"/>
            </a:pPr>
            <a:r>
              <a:rPr lang="en" sz="1200" u="sng">
                <a:solidFill>
                  <a:srgbClr val="1155CC"/>
                </a:solidFill>
                <a:highlight>
                  <a:srgbClr val="FFFFFF"/>
                </a:highlight>
                <a:hlinkClick r:id="rId11"/>
              </a:rPr>
              <a:t>MPI Standar</a:t>
            </a:r>
            <a:r>
              <a:rPr lang="en" sz="1200" u="sng">
                <a:solidFill>
                  <a:srgbClr val="1155CC"/>
                </a:solidFill>
                <a:hlinkClick r:id="rId12"/>
              </a:rPr>
              <a:t>ds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u="sng">
                <a:solidFill>
                  <a:srgbClr val="1155CC"/>
                </a:solidFill>
                <a:hlinkClick r:id="rId13"/>
              </a:rPr>
              <a:t>MPI Tutorials</a:t>
            </a:r>
            <a:endParaRPr sz="1200" u="sng">
              <a:solidFill>
                <a:srgbClr val="1155CC"/>
              </a:solidFill>
            </a:endParaRPr>
          </a:p>
          <a:p>
            <a:pPr indent="-304800" lvl="0" marL="457200" rtl="0" algn="l">
              <a:lnSpc>
                <a:spcPct val="100000"/>
              </a:lnSpc>
              <a:spcBef>
                <a:spcPts val="0"/>
              </a:spcBef>
              <a:spcAft>
                <a:spcPts val="0"/>
              </a:spcAft>
              <a:buClr>
                <a:schemeClr val="dk1"/>
              </a:buClr>
              <a:buSzPts val="1200"/>
              <a:buChar char="●"/>
            </a:pPr>
            <a:r>
              <a:rPr lang="en" sz="1200" u="sng">
                <a:solidFill>
                  <a:srgbClr val="1155CC"/>
                </a:solidFill>
                <a:hlinkClick r:id="rId14"/>
              </a:rPr>
              <a:t>More MPI Tutorials</a:t>
            </a:r>
            <a:endParaRPr sz="1200" u="sng">
              <a:solidFill>
                <a:srgbClr val="1155CC"/>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22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05" name="Google Shape;105;p26"/>
          <p:cNvSpPr txBox="1"/>
          <p:nvPr>
            <p:ph idx="1" type="body"/>
          </p:nvPr>
        </p:nvSpPr>
        <p:spPr>
          <a:xfrm>
            <a:off x="311700" y="793325"/>
            <a:ext cx="8520600" cy="42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000000"/>
                </a:solidFill>
                <a:latin typeface="Times New Roman"/>
                <a:ea typeface="Times New Roman"/>
                <a:cs typeface="Times New Roman"/>
                <a:sym typeface="Times New Roman"/>
              </a:rPr>
              <a:t>Login:</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ssh</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highlight>
                  <a:srgbClr val="FFFF00"/>
                </a:highlight>
                <a:latin typeface="Source Code Pro"/>
                <a:ea typeface="Source Code Pro"/>
                <a:cs typeface="Source Code Pro"/>
                <a:sym typeface="Source Code Pro"/>
              </a:rPr>
              <a:t>&lt;username&gt;</a:t>
            </a:r>
            <a:r>
              <a:rPr b="1" lang="en" sz="1300">
                <a:solidFill>
                  <a:schemeClr val="dk1"/>
                </a:solidFill>
                <a:latin typeface="Source Code Pro"/>
                <a:ea typeface="Source Code Pro"/>
                <a:cs typeface="Source Code Pro"/>
                <a:sym typeface="Source Code Pro"/>
              </a:rPr>
              <a:t>@cedar.computecanada.ca</a:t>
            </a:r>
            <a:r>
              <a:rPr b="1" lang="en" sz="1300">
                <a:solidFill>
                  <a:schemeClr val="dk1"/>
                </a:solidFill>
                <a:highlight>
                  <a:srgbClr val="00FF00"/>
                </a:highlight>
                <a:latin typeface="Source Code Pro"/>
                <a:ea typeface="Source Code Pro"/>
                <a:cs typeface="Source Code Pro"/>
                <a:sym typeface="Source Code Pro"/>
              </a:rPr>
              <a:t>&lt;ENTER&gt;</a:t>
            </a:r>
            <a:endParaRPr sz="13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300">
                <a:solidFill>
                  <a:srgbClr val="000000"/>
                </a:solidFill>
                <a:latin typeface="Times New Roman"/>
                <a:ea typeface="Times New Roman"/>
                <a:cs typeface="Times New Roman"/>
                <a:sym typeface="Times New Roman"/>
              </a:rPr>
              <a:t>Interactive node request:</a:t>
            </a:r>
            <a:endParaRPr b="1" sz="13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300">
                <a:solidFill>
                  <a:schemeClr val="dk1"/>
                </a:solidFill>
                <a:latin typeface="Source Code Pro"/>
                <a:ea typeface="Source Code Pro"/>
                <a:cs typeface="Source Code Pro"/>
                <a:sym typeface="Source Code Pro"/>
              </a:rPr>
              <a:t>$ salloc</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--time=1:0:0</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--ntasks=16</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--mem-per-cpu=1GB</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--account=def-mludin</a:t>
            </a:r>
            <a:r>
              <a:rPr b="1" lang="en" sz="1300">
                <a:solidFill>
                  <a:schemeClr val="dk1"/>
                </a:solidFill>
                <a:highlight>
                  <a:srgbClr val="00FF00"/>
                </a:highlight>
                <a:latin typeface="Source Code Pro"/>
                <a:ea typeface="Source Code Pro"/>
                <a:cs typeface="Source Code Pro"/>
                <a:sym typeface="Source Code Pro"/>
              </a:rPr>
              <a:t>&lt;ENTER&gt;</a:t>
            </a:r>
            <a:endParaRPr b="1" sz="13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t/>
            </a:r>
            <a:endParaRPr b="1" sz="13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 sz="1300">
                <a:solidFill>
                  <a:srgbClr val="000000"/>
                </a:solidFill>
                <a:latin typeface="Times New Roman"/>
                <a:ea typeface="Times New Roman"/>
                <a:cs typeface="Times New Roman"/>
                <a:sym typeface="Times New Roman"/>
              </a:rPr>
              <a:t>Download code:</a:t>
            </a:r>
            <a:endParaRPr b="1" sz="13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 sz="1300">
                <a:solidFill>
                  <a:schemeClr val="dk1"/>
                </a:solidFill>
                <a:latin typeface="Source Code Pro"/>
                <a:ea typeface="Source Code Pro"/>
                <a:cs typeface="Source Code Pro"/>
                <a:sym typeface="Source Code Pro"/>
              </a:rPr>
              <a:t>$ wget</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http://shodor.org/~mludin/BW_Capstone/running_code_cluster2.tar</a:t>
            </a:r>
            <a:r>
              <a:rPr b="1" lang="en" sz="1300">
                <a:solidFill>
                  <a:schemeClr val="dk1"/>
                </a:solidFill>
                <a:highlight>
                  <a:srgbClr val="00FF00"/>
                </a:highlight>
                <a:latin typeface="Source Code Pro"/>
                <a:ea typeface="Source Code Pro"/>
                <a:cs typeface="Source Code Pro"/>
                <a:sym typeface="Source Code Pro"/>
              </a:rPr>
              <a:t>&lt;ENTER&gt;</a:t>
            </a:r>
            <a:endParaRPr b="1" sz="1300">
              <a:solidFill>
                <a:schemeClr val="dk1"/>
              </a:solidFill>
              <a:highlight>
                <a:srgbClr val="00FF00"/>
              </a:highlight>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300">
                <a:solidFill>
                  <a:srgbClr val="000000"/>
                </a:solidFill>
                <a:latin typeface="Times New Roman"/>
                <a:ea typeface="Times New Roman"/>
                <a:cs typeface="Times New Roman"/>
                <a:sym typeface="Times New Roman"/>
              </a:rPr>
              <a:t>Extract the tar Files:</a:t>
            </a:r>
            <a:endParaRPr b="1" sz="13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 sz="1300">
                <a:solidFill>
                  <a:schemeClr val="dk1"/>
                </a:solidFill>
                <a:latin typeface="Source Code Pro"/>
                <a:ea typeface="Source Code Pro"/>
                <a:cs typeface="Source Code Pro"/>
                <a:sym typeface="Source Code Pro"/>
              </a:rPr>
              <a:t>$ tar</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-xvvf</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running_code_cluster2.tar</a:t>
            </a:r>
            <a:r>
              <a:rPr b="1" lang="en" sz="1300">
                <a:solidFill>
                  <a:schemeClr val="dk1"/>
                </a:solidFill>
                <a:highlight>
                  <a:srgbClr val="00FF00"/>
                </a:highlight>
                <a:latin typeface="Source Code Pro"/>
                <a:ea typeface="Source Code Pro"/>
                <a:cs typeface="Source Code Pro"/>
                <a:sym typeface="Source Code Pro"/>
              </a:rPr>
              <a:t>&lt;ENTER&gt;</a:t>
            </a:r>
            <a:endParaRPr b="1"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b="1" sz="13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 sz="1300">
                <a:solidFill>
                  <a:srgbClr val="000000"/>
                </a:solidFill>
                <a:latin typeface="Times New Roman"/>
                <a:ea typeface="Times New Roman"/>
                <a:cs typeface="Times New Roman"/>
                <a:sym typeface="Times New Roman"/>
              </a:rPr>
              <a:t>Change folders:</a:t>
            </a:r>
            <a:endParaRPr b="1" sz="13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 sz="1300">
                <a:solidFill>
                  <a:schemeClr val="dk1"/>
                </a:solidFill>
                <a:latin typeface="Source Code Pro"/>
                <a:ea typeface="Source Code Pro"/>
                <a:cs typeface="Source Code Pro"/>
                <a:sym typeface="Source Code Pro"/>
              </a:rPr>
              <a:t>$ cd</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running_code_cluster2</a:t>
            </a:r>
            <a:r>
              <a:rPr b="1" lang="en" sz="1300">
                <a:solidFill>
                  <a:schemeClr val="dk1"/>
                </a:solidFill>
                <a:latin typeface="Source Code Pro"/>
                <a:ea typeface="Source Code Pro"/>
                <a:cs typeface="Source Code Pro"/>
                <a:sym typeface="Source Code Pro"/>
              </a:rPr>
              <a:t>/</a:t>
            </a:r>
            <a:r>
              <a:rPr b="1" lang="en" sz="1300">
                <a:solidFill>
                  <a:schemeClr val="dk1"/>
                </a:solidFill>
                <a:highlight>
                  <a:srgbClr val="00FF00"/>
                </a:highlight>
                <a:latin typeface="Source Code Pro"/>
                <a:ea typeface="Source Code Pro"/>
                <a:cs typeface="Source Code Pro"/>
                <a:sym typeface="Source Code Pro"/>
              </a:rPr>
              <a:t>&lt;ENTER&gt;</a:t>
            </a:r>
            <a:endParaRPr b="1" sz="1300">
              <a:solidFill>
                <a:schemeClr val="dk1"/>
              </a:solidFill>
              <a:highlight>
                <a:srgbClr val="00FF00"/>
              </a:highlight>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t/>
            </a:r>
            <a:endParaRPr b="1" sz="1300">
              <a:solidFill>
                <a:schemeClr val="dk1"/>
              </a:solidFill>
              <a:highlight>
                <a:srgbClr val="00FF00"/>
              </a:highlight>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 sz="1300">
                <a:solidFill>
                  <a:schemeClr val="dk1"/>
                </a:solidFill>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ls</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-l</a:t>
            </a:r>
            <a:r>
              <a:rPr b="1" lang="en" sz="1300">
                <a:solidFill>
                  <a:schemeClr val="dk1"/>
                </a:solidFill>
                <a:highlight>
                  <a:srgbClr val="00FF00"/>
                </a:highlight>
                <a:latin typeface="Source Code Pro"/>
                <a:ea typeface="Source Code Pro"/>
                <a:cs typeface="Source Code Pro"/>
                <a:sym typeface="Source Code Pro"/>
              </a:rPr>
              <a:t> </a:t>
            </a:r>
            <a:endParaRPr b="1" sz="1300">
              <a:solidFill>
                <a:schemeClr val="dk1"/>
              </a:solidFill>
              <a:highlight>
                <a:srgbClr val="00FF00"/>
              </a:highlight>
              <a:latin typeface="Source Code Pro"/>
              <a:ea typeface="Source Code Pro"/>
              <a:cs typeface="Source Code Pro"/>
              <a:sym typeface="Source Code Pro"/>
            </a:endParaRPr>
          </a:p>
          <a:p>
            <a:pPr indent="457200" lvl="0" marL="0" marR="0" rtl="0" algn="l">
              <a:lnSpc>
                <a:spcPct val="115000"/>
              </a:lnSpc>
              <a:spcBef>
                <a:spcPts val="0"/>
              </a:spcBef>
              <a:spcAft>
                <a:spcPts val="0"/>
              </a:spcAft>
              <a:buClr>
                <a:schemeClr val="dk1"/>
              </a:buClr>
              <a:buSzPts val="1100"/>
              <a:buFont typeface="Arial"/>
              <a:buNone/>
            </a:pPr>
            <a:r>
              <a:t/>
            </a:r>
            <a:endParaRPr b="1">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t/>
            </a: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ph idx="1" type="body"/>
          </p:nvPr>
        </p:nvSpPr>
        <p:spPr>
          <a:xfrm>
            <a:off x="311700" y="736725"/>
            <a:ext cx="8520600" cy="4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Provides </a:t>
            </a:r>
            <a:r>
              <a:rPr lang="en">
                <a:solidFill>
                  <a:srgbClr val="000000"/>
                </a:solidFill>
                <a:latin typeface="Times New Roman"/>
                <a:ea typeface="Times New Roman"/>
                <a:cs typeface="Times New Roman"/>
                <a:sym typeface="Times New Roman"/>
              </a:rPr>
              <a:t>Advanced</a:t>
            </a:r>
            <a:r>
              <a:rPr lang="en">
                <a:solidFill>
                  <a:srgbClr val="000000"/>
                </a:solidFill>
                <a:latin typeface="Times New Roman"/>
                <a:ea typeface="Times New Roman"/>
                <a:cs typeface="Times New Roman"/>
                <a:sym typeface="Times New Roman"/>
              </a:rPr>
              <a:t> Research Computing services and </a:t>
            </a:r>
            <a:r>
              <a:rPr lang="en">
                <a:solidFill>
                  <a:srgbClr val="000000"/>
                </a:solidFill>
                <a:latin typeface="Times New Roman"/>
                <a:ea typeface="Times New Roman"/>
                <a:cs typeface="Times New Roman"/>
                <a:sym typeface="Times New Roman"/>
              </a:rPr>
              <a:t>infrastructure</a:t>
            </a:r>
            <a:r>
              <a:rPr lang="en">
                <a:solidFill>
                  <a:srgbClr val="000000"/>
                </a:solidFill>
                <a:latin typeface="Times New Roman"/>
                <a:ea typeface="Times New Roman"/>
                <a:cs typeface="Times New Roman"/>
                <a:sym typeface="Times New Roman"/>
              </a:rPr>
              <a:t> for Canadian researchers and their associated collaborators from different industries and academic.</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Any Faculty </a:t>
            </a:r>
            <a:r>
              <a:rPr lang="en">
                <a:solidFill>
                  <a:srgbClr val="000000"/>
                </a:solidFill>
                <a:latin typeface="Times New Roman"/>
                <a:ea typeface="Times New Roman"/>
                <a:cs typeface="Times New Roman"/>
                <a:sym typeface="Times New Roman"/>
              </a:rPr>
              <a:t>member</a:t>
            </a:r>
            <a:r>
              <a:rPr lang="en">
                <a:solidFill>
                  <a:srgbClr val="000000"/>
                </a:solidFill>
                <a:latin typeface="Times New Roman"/>
                <a:ea typeface="Times New Roman"/>
                <a:cs typeface="Times New Roman"/>
                <a:sym typeface="Times New Roman"/>
              </a:rPr>
              <a:t> in Canada can register with CC.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Registered faculty can sponsor students, research staff, and collaborators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Research projects from across Canada as well as international </a:t>
            </a:r>
            <a:r>
              <a:rPr lang="en">
                <a:solidFill>
                  <a:srgbClr val="000000"/>
                </a:solidFill>
                <a:latin typeface="Times New Roman"/>
                <a:ea typeface="Times New Roman"/>
                <a:cs typeface="Times New Roman"/>
                <a:sym typeface="Times New Roman"/>
              </a:rPr>
              <a:t>collaborations from around the world uses CC resources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To Register: </a:t>
            </a:r>
            <a:r>
              <a:rPr lang="en">
                <a:solidFill>
                  <a:srgbClr val="0000FF"/>
                </a:solidFill>
                <a:latin typeface="Times New Roman"/>
                <a:ea typeface="Times New Roman"/>
                <a:cs typeface="Times New Roman"/>
                <a:sym typeface="Times New Roman"/>
              </a:rPr>
              <a:t>https://ccdb.computecanada.ca</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For More information: </a:t>
            </a:r>
            <a:r>
              <a:rPr lang="en">
                <a:solidFill>
                  <a:srgbClr val="0000FF"/>
                </a:solidFill>
                <a:latin typeface="Times New Roman"/>
                <a:ea typeface="Times New Roman"/>
                <a:cs typeface="Times New Roman"/>
                <a:sym typeface="Times New Roman"/>
              </a:rPr>
              <a:t>www.computecanada.ca</a:t>
            </a:r>
            <a:endParaRPr>
              <a:solidFill>
                <a:srgbClr val="000000"/>
              </a:solidFill>
              <a:latin typeface="Times New Roman"/>
              <a:ea typeface="Times New Roman"/>
              <a:cs typeface="Times New Roman"/>
              <a:sym typeface="Times New Roman"/>
            </a:endParaRPr>
          </a:p>
        </p:txBody>
      </p:sp>
      <p:sp>
        <p:nvSpPr>
          <p:cNvPr id="111" name="Google Shape;111;p27"/>
          <p:cNvSpPr txBox="1"/>
          <p:nvPr>
            <p:ph type="title"/>
          </p:nvPr>
        </p:nvSpPr>
        <p:spPr>
          <a:xfrm>
            <a:off x="311700" y="164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Introduction to Compute Canada</a:t>
            </a:r>
            <a:endParaRPr b="1">
              <a:solidFill>
                <a:srgbClr val="000000"/>
              </a:solidFill>
              <a:latin typeface="Times New Roman"/>
              <a:ea typeface="Times New Roman"/>
              <a:cs typeface="Times New Roman"/>
              <a:sym typeface="Times New Roman"/>
            </a:endParaRPr>
          </a:p>
        </p:txBody>
      </p:sp>
      <p:cxnSp>
        <p:nvCxnSpPr>
          <p:cNvPr id="112" name="Google Shape;112;p27"/>
          <p:cNvCxnSpPr/>
          <p:nvPr/>
        </p:nvCxnSpPr>
        <p:spPr>
          <a:xfrm>
            <a:off x="2844975" y="3045190"/>
            <a:ext cx="0" cy="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9200" y="40475"/>
            <a:ext cx="8520600" cy="728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Quick Overview of CC Hardware </a:t>
            </a:r>
            <a:r>
              <a:rPr lang="en" sz="1400">
                <a:latin typeface="Source Code Pro"/>
                <a:ea typeface="Source Code Pro"/>
                <a:cs typeface="Source Code Pro"/>
                <a:sym typeface="Source Code Pro"/>
              </a:rPr>
              <a:t>(</a:t>
            </a:r>
            <a:r>
              <a:rPr lang="en" sz="1400">
                <a:latin typeface="Times New Roman"/>
                <a:ea typeface="Times New Roman"/>
                <a:cs typeface="Times New Roman"/>
                <a:sym typeface="Times New Roman"/>
              </a:rPr>
              <a:t>$ </a:t>
            </a:r>
            <a:r>
              <a:rPr lang="en" sz="1400">
                <a:latin typeface="Source Code Pro"/>
                <a:ea typeface="Source Code Pro"/>
                <a:cs typeface="Source Code Pro"/>
                <a:sym typeface="Source Code Pro"/>
              </a:rPr>
              <a:t>numactl --hardware)</a:t>
            </a:r>
            <a:endParaRPr sz="1400">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lang="en" sz="1050">
                <a:solidFill>
                  <a:srgbClr val="222222"/>
                </a:solidFill>
                <a:highlight>
                  <a:srgbClr val="FFFFFF"/>
                </a:highlight>
              </a:rPr>
              <a:t>Cedar has a total of 94,528 CPU cores for computation, and 1352 GPU devices.</a:t>
            </a:r>
            <a:endParaRPr sz="1400">
              <a:latin typeface="Source Code Pro"/>
              <a:ea typeface="Source Code Pro"/>
              <a:cs typeface="Source Code Pro"/>
              <a:sym typeface="Source Code Pro"/>
            </a:endParaRPr>
          </a:p>
        </p:txBody>
      </p:sp>
      <p:cxnSp>
        <p:nvCxnSpPr>
          <p:cNvPr id="119" name="Google Shape;119;p28"/>
          <p:cNvCxnSpPr/>
          <p:nvPr/>
        </p:nvCxnSpPr>
        <p:spPr>
          <a:xfrm>
            <a:off x="2844975" y="3045190"/>
            <a:ext cx="0" cy="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1" name="Google Shape;121;p28"/>
          <p:cNvGraphicFramePr/>
          <p:nvPr/>
        </p:nvGraphicFramePr>
        <p:xfrm>
          <a:off x="87675" y="884975"/>
          <a:ext cx="3000000" cy="3000000"/>
        </p:xfrm>
        <a:graphic>
          <a:graphicData uri="http://schemas.openxmlformats.org/drawingml/2006/table">
            <a:tbl>
              <a:tblPr>
                <a:solidFill>
                  <a:srgbClr val="F9F9F9"/>
                </a:solidFill>
                <a:tableStyleId>{FAF89809-CDAF-4FC7-BCAB-EB9436535E19}</a:tableStyleId>
              </a:tblPr>
              <a:tblGrid>
                <a:gridCol w="791725"/>
                <a:gridCol w="796825"/>
                <a:gridCol w="1460175"/>
                <a:gridCol w="2331225"/>
                <a:gridCol w="1470075"/>
                <a:gridCol w="2118625"/>
              </a:tblGrid>
              <a:tr h="348925">
                <a:tc>
                  <a:txBody>
                    <a:bodyPr/>
                    <a:lstStyle/>
                    <a:p>
                      <a:pPr indent="0" lvl="0" marL="0" marR="139700" rtl="0" algn="ctr">
                        <a:lnSpc>
                          <a:spcPct val="100000"/>
                        </a:lnSpc>
                        <a:spcBef>
                          <a:spcPts val="0"/>
                        </a:spcBef>
                        <a:spcAft>
                          <a:spcPts val="0"/>
                        </a:spcAft>
                        <a:buNone/>
                      </a:pPr>
                      <a:r>
                        <a:rPr b="1" lang="en" sz="900">
                          <a:solidFill>
                            <a:srgbClr val="222222"/>
                          </a:solidFill>
                          <a:latin typeface="Times New Roman"/>
                          <a:ea typeface="Times New Roman"/>
                          <a:cs typeface="Times New Roman"/>
                          <a:sym typeface="Times New Roman"/>
                        </a:rPr>
                        <a:t># N</a:t>
                      </a:r>
                      <a:r>
                        <a:rPr b="1" lang="en" sz="900">
                          <a:solidFill>
                            <a:srgbClr val="222222"/>
                          </a:solidFill>
                          <a:latin typeface="Times New Roman"/>
                          <a:ea typeface="Times New Roman"/>
                          <a:cs typeface="Times New Roman"/>
                          <a:sym typeface="Times New Roman"/>
                        </a:rPr>
                        <a:t>odes</a:t>
                      </a:r>
                      <a:endParaRPr b="1" sz="900">
                        <a:solidFill>
                          <a:srgbClr val="222222"/>
                        </a:solidFill>
                        <a:latin typeface="Times New Roman"/>
                        <a:ea typeface="Times New Roman"/>
                        <a:cs typeface="Times New Roman"/>
                        <a:sym typeface="Times New Roman"/>
                      </a:endParaRPr>
                    </a:p>
                  </a:txBody>
                  <a:tcPr marT="26675" marB="26675" marR="200025" marL="53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39700" rtl="0" algn="ctr">
                        <a:lnSpc>
                          <a:spcPct val="100000"/>
                        </a:lnSpc>
                        <a:spcBef>
                          <a:spcPts val="0"/>
                        </a:spcBef>
                        <a:spcAft>
                          <a:spcPts val="0"/>
                        </a:spcAft>
                        <a:buNone/>
                      </a:pPr>
                      <a:r>
                        <a:rPr b="1" lang="en" sz="900">
                          <a:solidFill>
                            <a:srgbClr val="222222"/>
                          </a:solidFill>
                          <a:latin typeface="Times New Roman"/>
                          <a:ea typeface="Times New Roman"/>
                          <a:cs typeface="Times New Roman"/>
                          <a:sym typeface="Times New Roman"/>
                        </a:rPr>
                        <a:t># C</a:t>
                      </a:r>
                      <a:r>
                        <a:rPr b="1" lang="en" sz="900">
                          <a:solidFill>
                            <a:srgbClr val="222222"/>
                          </a:solidFill>
                          <a:latin typeface="Times New Roman"/>
                          <a:ea typeface="Times New Roman"/>
                          <a:cs typeface="Times New Roman"/>
                          <a:sym typeface="Times New Roman"/>
                        </a:rPr>
                        <a:t>ores</a:t>
                      </a:r>
                      <a:endParaRPr b="1" sz="900">
                        <a:solidFill>
                          <a:srgbClr val="222222"/>
                        </a:solidFill>
                        <a:latin typeface="Times New Roman"/>
                        <a:ea typeface="Times New Roman"/>
                        <a:cs typeface="Times New Roman"/>
                        <a:sym typeface="Times New Roman"/>
                      </a:endParaRPr>
                    </a:p>
                  </a:txBody>
                  <a:tcPr marT="26675" marB="26675" marR="200025" marL="53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39700" rtl="0" algn="ctr">
                        <a:lnSpc>
                          <a:spcPct val="100000"/>
                        </a:lnSpc>
                        <a:spcBef>
                          <a:spcPts val="0"/>
                        </a:spcBef>
                        <a:spcAft>
                          <a:spcPts val="0"/>
                        </a:spcAft>
                        <a:buNone/>
                      </a:pPr>
                      <a:r>
                        <a:rPr b="1" lang="en" sz="900">
                          <a:solidFill>
                            <a:srgbClr val="222222"/>
                          </a:solidFill>
                          <a:latin typeface="Times New Roman"/>
                          <a:ea typeface="Times New Roman"/>
                          <a:cs typeface="Times New Roman"/>
                          <a:sym typeface="Times New Roman"/>
                        </a:rPr>
                        <a:t>A</a:t>
                      </a:r>
                      <a:r>
                        <a:rPr b="1" lang="en" sz="900">
                          <a:solidFill>
                            <a:srgbClr val="222222"/>
                          </a:solidFill>
                          <a:latin typeface="Times New Roman"/>
                          <a:ea typeface="Times New Roman"/>
                          <a:cs typeface="Times New Roman"/>
                          <a:sym typeface="Times New Roman"/>
                        </a:rPr>
                        <a:t>vailable memory</a:t>
                      </a:r>
                      <a:endParaRPr b="1" sz="900">
                        <a:solidFill>
                          <a:srgbClr val="222222"/>
                        </a:solidFill>
                        <a:latin typeface="Times New Roman"/>
                        <a:ea typeface="Times New Roman"/>
                        <a:cs typeface="Times New Roman"/>
                        <a:sym typeface="Times New Roman"/>
                      </a:endParaRPr>
                    </a:p>
                  </a:txBody>
                  <a:tcPr marT="26675" marB="26675" marR="200025" marL="53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39700" rtl="0" algn="ctr">
                        <a:lnSpc>
                          <a:spcPct val="100000"/>
                        </a:lnSpc>
                        <a:spcBef>
                          <a:spcPts val="0"/>
                        </a:spcBef>
                        <a:spcAft>
                          <a:spcPts val="0"/>
                        </a:spcAft>
                        <a:buNone/>
                      </a:pPr>
                      <a:r>
                        <a:rPr b="1" lang="en" sz="900">
                          <a:solidFill>
                            <a:srgbClr val="222222"/>
                          </a:solidFill>
                          <a:latin typeface="Times New Roman"/>
                          <a:ea typeface="Times New Roman"/>
                          <a:cs typeface="Times New Roman"/>
                          <a:sym typeface="Times New Roman"/>
                        </a:rPr>
                        <a:t>CPU</a:t>
                      </a:r>
                      <a:endParaRPr b="1" sz="900">
                        <a:solidFill>
                          <a:srgbClr val="222222"/>
                        </a:solidFill>
                        <a:latin typeface="Times New Roman"/>
                        <a:ea typeface="Times New Roman"/>
                        <a:cs typeface="Times New Roman"/>
                        <a:sym typeface="Times New Roman"/>
                      </a:endParaRPr>
                    </a:p>
                  </a:txBody>
                  <a:tcPr marT="26675" marB="26675" marR="200025" marL="53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39700" rtl="0" algn="ctr">
                        <a:lnSpc>
                          <a:spcPct val="100000"/>
                        </a:lnSpc>
                        <a:spcBef>
                          <a:spcPts val="0"/>
                        </a:spcBef>
                        <a:spcAft>
                          <a:spcPts val="0"/>
                        </a:spcAft>
                        <a:buNone/>
                      </a:pPr>
                      <a:r>
                        <a:rPr b="1" lang="en" sz="900">
                          <a:solidFill>
                            <a:srgbClr val="222222"/>
                          </a:solidFill>
                          <a:latin typeface="Times New Roman"/>
                          <a:ea typeface="Times New Roman"/>
                          <a:cs typeface="Times New Roman"/>
                          <a:sym typeface="Times New Roman"/>
                        </a:rPr>
                        <a:t>S</a:t>
                      </a:r>
                      <a:r>
                        <a:rPr b="1" lang="en" sz="900">
                          <a:solidFill>
                            <a:srgbClr val="222222"/>
                          </a:solidFill>
                          <a:latin typeface="Times New Roman"/>
                          <a:ea typeface="Times New Roman"/>
                          <a:cs typeface="Times New Roman"/>
                          <a:sym typeface="Times New Roman"/>
                        </a:rPr>
                        <a:t>torage</a:t>
                      </a:r>
                      <a:endParaRPr b="1" sz="900">
                        <a:solidFill>
                          <a:srgbClr val="222222"/>
                        </a:solidFill>
                        <a:latin typeface="Times New Roman"/>
                        <a:ea typeface="Times New Roman"/>
                        <a:cs typeface="Times New Roman"/>
                        <a:sym typeface="Times New Roman"/>
                      </a:endParaRPr>
                    </a:p>
                  </a:txBody>
                  <a:tcPr marT="26675" marB="26675" marR="200025" marL="53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39700" rtl="0" algn="ctr">
                        <a:lnSpc>
                          <a:spcPct val="100000"/>
                        </a:lnSpc>
                        <a:spcBef>
                          <a:spcPts val="0"/>
                        </a:spcBef>
                        <a:spcAft>
                          <a:spcPts val="0"/>
                        </a:spcAft>
                        <a:buNone/>
                      </a:pPr>
                      <a:r>
                        <a:rPr b="1" lang="en" sz="900">
                          <a:solidFill>
                            <a:srgbClr val="222222"/>
                          </a:solidFill>
                          <a:latin typeface="Times New Roman"/>
                          <a:ea typeface="Times New Roman"/>
                          <a:cs typeface="Times New Roman"/>
                          <a:sym typeface="Times New Roman"/>
                        </a:rPr>
                        <a:t>GPU</a:t>
                      </a:r>
                      <a:endParaRPr b="1" sz="900">
                        <a:solidFill>
                          <a:srgbClr val="222222"/>
                        </a:solidFill>
                        <a:latin typeface="Times New Roman"/>
                        <a:ea typeface="Times New Roman"/>
                        <a:cs typeface="Times New Roman"/>
                        <a:sym typeface="Times New Roman"/>
                      </a:endParaRPr>
                    </a:p>
                  </a:txBody>
                  <a:tcPr marT="26675" marB="26675" marR="200025" marL="53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768</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8260 Cascade Lake @ 2.4Ghz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640</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48</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Platinum 8160F Skylake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576</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192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187G or 192000M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Silver 4216 Cascade Lake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V100 Volta (32G HBM2 memory)</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128</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114</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125G or 128000M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(12G HBM2 memory)</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250G or 257000M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E5-2650 v4 Broadwell @ 2.2GHz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x 800G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NVIDIA P100 Pascal (16G HBM2 memory)</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502G or 515000M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24</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1510G or 1547000M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Intel E5-2683 v4 Broadwell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75">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32</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3022G or 3095000M</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4 x Intel E7-4809 v4 Broadwell @ 2.1Ghz</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x 480G SSD</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39700" rtl="0" algn="l">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a:t>
                      </a:r>
                      <a:endParaRPr sz="1000">
                        <a:solidFill>
                          <a:srgbClr val="222222"/>
                        </a:solidFill>
                        <a:latin typeface="Times New Roman"/>
                        <a:ea typeface="Times New Roman"/>
                        <a:cs typeface="Times New Roman"/>
                        <a:sym typeface="Times New Roman"/>
                      </a:endParaRPr>
                    </a:p>
                  </a:txBody>
                  <a:tcPr marT="26675" marB="26675" marR="53350" marL="533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2" name="Google Shape;122;p28"/>
          <p:cNvSpPr txBox="1"/>
          <p:nvPr/>
        </p:nvSpPr>
        <p:spPr>
          <a:xfrm>
            <a:off x="208075" y="4773800"/>
            <a:ext cx="852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https://docs.computecanada.ca/wiki/Cedar#Node_characteristics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idx="1" type="body"/>
          </p:nvPr>
        </p:nvSpPr>
        <p:spPr>
          <a:xfrm>
            <a:off x="187125" y="826875"/>
            <a:ext cx="8520600" cy="414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Operating system and job scheduler:</a:t>
            </a:r>
            <a:endParaRPr/>
          </a:p>
          <a:p>
            <a:pPr indent="457200" lvl="0" marL="0" rtl="0" algn="l">
              <a:lnSpc>
                <a:spcPct val="100000"/>
              </a:lnSpc>
              <a:spcBef>
                <a:spcPts val="0"/>
              </a:spcBef>
              <a:spcAft>
                <a:spcPts val="0"/>
              </a:spcAft>
              <a:buNone/>
            </a:pPr>
            <a:r>
              <a:rPr lang="en" sz="1800"/>
              <a:t>CentOS 7 Linux, S</a:t>
            </a:r>
            <a:r>
              <a:rPr lang="en"/>
              <a:t>LURM job scheduler</a:t>
            </a:r>
            <a:endParaRPr sz="1800"/>
          </a:p>
          <a:p>
            <a:pPr indent="45720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Programming Languages and Compilers</a:t>
            </a:r>
            <a:endParaRPr/>
          </a:p>
          <a:p>
            <a:pPr indent="457200" lvl="0" marL="0" rtl="0" algn="l">
              <a:lnSpc>
                <a:spcPct val="100000"/>
              </a:lnSpc>
              <a:spcBef>
                <a:spcPts val="0"/>
              </a:spcBef>
              <a:spcAft>
                <a:spcPts val="0"/>
              </a:spcAft>
              <a:buNone/>
            </a:pPr>
            <a:r>
              <a:rPr lang="en" sz="1800"/>
              <a:t>C, C++, Fortran, Python, Java, Matlab</a:t>
            </a:r>
            <a:endParaRPr sz="1800"/>
          </a:p>
          <a:p>
            <a:pPr indent="45720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Parallel programming support</a:t>
            </a:r>
            <a:endParaRPr/>
          </a:p>
          <a:p>
            <a:pPr indent="457200" lvl="0" marL="0" rtl="0" algn="l">
              <a:lnSpc>
                <a:spcPct val="100000"/>
              </a:lnSpc>
              <a:spcBef>
                <a:spcPts val="0"/>
              </a:spcBef>
              <a:spcAft>
                <a:spcPts val="0"/>
              </a:spcAft>
              <a:buNone/>
            </a:pPr>
            <a:r>
              <a:rPr lang="en" sz="1800"/>
              <a:t>MPI, OpenMP, OpenACC, CUDA, OpenCL</a:t>
            </a:r>
            <a:endParaRPr sz="18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There are different versions and flavours of compilers and development environment supported on both clusters.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Contact </a:t>
            </a:r>
            <a:r>
              <a:rPr lang="en" u="sng">
                <a:solidFill>
                  <a:schemeClr val="hlink"/>
                </a:solidFill>
                <a:hlinkClick r:id="rId3"/>
              </a:rPr>
              <a:t>support@computecanada.ca</a:t>
            </a:r>
            <a:r>
              <a:rPr lang="en">
                <a:solidFill>
                  <a:srgbClr val="0000FF"/>
                </a:solidFill>
              </a:rPr>
              <a:t> </a:t>
            </a:r>
            <a:r>
              <a:rPr lang="en"/>
              <a:t>if you would like a software package installed for you or if you want to compile and install it in your own space.  </a:t>
            </a:r>
            <a:endParaRPr/>
          </a:p>
        </p:txBody>
      </p:sp>
      <p:sp>
        <p:nvSpPr>
          <p:cNvPr id="128" name="Google Shape;128;p29"/>
          <p:cNvSpPr txBox="1"/>
          <p:nvPr>
            <p:ph type="title"/>
          </p:nvPr>
        </p:nvSpPr>
        <p:spPr>
          <a:xfrm>
            <a:off x="311700" y="21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Software Environment on Cedar</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idx="1" type="body"/>
          </p:nvPr>
        </p:nvSpPr>
        <p:spPr>
          <a:xfrm>
            <a:off x="187125" y="826875"/>
            <a:ext cx="8796900" cy="148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Compute Canada provides different storage options for diverse user needs such as:</a:t>
            </a:r>
            <a:endParaRPr/>
          </a:p>
          <a:p>
            <a:pPr indent="-342900" lvl="0" marL="457200" rtl="0" algn="l">
              <a:lnSpc>
                <a:spcPct val="100000"/>
              </a:lnSpc>
              <a:spcBef>
                <a:spcPts val="0"/>
              </a:spcBef>
              <a:spcAft>
                <a:spcPts val="0"/>
              </a:spcAft>
              <a:buSzPts val="1800"/>
              <a:buChar char="-"/>
            </a:pPr>
            <a:r>
              <a:rPr lang="en"/>
              <a:t>High-speed </a:t>
            </a:r>
            <a:r>
              <a:rPr lang="en"/>
              <a:t>temporary</a:t>
            </a:r>
            <a:r>
              <a:rPr lang="en"/>
              <a:t> storage</a:t>
            </a:r>
            <a:endParaRPr/>
          </a:p>
          <a:p>
            <a:pPr indent="-342900" lvl="0" marL="457200" rtl="0" algn="l">
              <a:lnSpc>
                <a:spcPct val="100000"/>
              </a:lnSpc>
              <a:spcBef>
                <a:spcPts val="0"/>
              </a:spcBef>
              <a:spcAft>
                <a:spcPts val="0"/>
              </a:spcAft>
              <a:buSzPts val="1800"/>
              <a:buChar char="-"/>
            </a:pPr>
            <a:r>
              <a:rPr lang="en"/>
              <a:t>Long-term storage</a:t>
            </a:r>
            <a:endParaRPr/>
          </a:p>
          <a:p>
            <a:pPr indent="-342900" lvl="0" marL="457200" rtl="0" algn="l">
              <a:lnSpc>
                <a:spcPct val="100000"/>
              </a:lnSpc>
              <a:spcBef>
                <a:spcPts val="0"/>
              </a:spcBef>
              <a:spcAft>
                <a:spcPts val="0"/>
              </a:spcAft>
              <a:buSzPts val="1800"/>
              <a:buChar char="-"/>
            </a:pPr>
            <a:r>
              <a:rPr lang="en"/>
              <a:t>You can copy files to Home Space, but only able to run parallel applications under scratch and project space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34" name="Google Shape;134;p30"/>
          <p:cNvSpPr txBox="1"/>
          <p:nvPr>
            <p:ph type="title"/>
          </p:nvPr>
        </p:nvSpPr>
        <p:spPr>
          <a:xfrm>
            <a:off x="311700" y="21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Compute Canada Clusters’ Filesystem</a:t>
            </a:r>
            <a:endParaRPr b="1"/>
          </a:p>
        </p:txBody>
      </p:sp>
      <p:graphicFrame>
        <p:nvGraphicFramePr>
          <p:cNvPr id="135" name="Google Shape;135;p30"/>
          <p:cNvGraphicFramePr/>
          <p:nvPr/>
        </p:nvGraphicFramePr>
        <p:xfrm>
          <a:off x="160000" y="2374775"/>
          <a:ext cx="3000000" cy="3000000"/>
        </p:xfrm>
        <a:graphic>
          <a:graphicData uri="http://schemas.openxmlformats.org/drawingml/2006/table">
            <a:tbl>
              <a:tblPr>
                <a:solidFill>
                  <a:srgbClr val="F9F9F9"/>
                </a:solidFill>
                <a:tableStyleId>{FAF89809-CDAF-4FC7-BCAB-EB9436535E19}</a:tableStyleId>
              </a:tblPr>
              <a:tblGrid>
                <a:gridCol w="1396475"/>
                <a:gridCol w="1895700"/>
                <a:gridCol w="1052050"/>
                <a:gridCol w="779725"/>
                <a:gridCol w="1022175"/>
                <a:gridCol w="978175"/>
                <a:gridCol w="1699675"/>
              </a:tblGrid>
              <a:tr h="475475">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Filesystem</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Default Quota</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Lustre-based?</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Backed up?</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Purged?</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Available by Default?</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c>
                  <a:txBody>
                    <a:bodyPr/>
                    <a:lstStyle/>
                    <a:p>
                      <a:pPr indent="0" lvl="0" marL="0" marR="127000" rtl="0" algn="ctr">
                        <a:lnSpc>
                          <a:spcPct val="100000"/>
                        </a:lnSpc>
                        <a:spcBef>
                          <a:spcPts val="0"/>
                        </a:spcBef>
                        <a:spcAft>
                          <a:spcPts val="0"/>
                        </a:spcAft>
                        <a:buNone/>
                      </a:pPr>
                      <a:r>
                        <a:rPr b="1" lang="en" sz="1000">
                          <a:solidFill>
                            <a:srgbClr val="222222"/>
                          </a:solidFill>
                          <a:latin typeface="Times New Roman"/>
                          <a:ea typeface="Times New Roman"/>
                          <a:cs typeface="Times New Roman"/>
                          <a:sym typeface="Times New Roman"/>
                        </a:rPr>
                        <a:t>Mounted on Compute Nodes?</a:t>
                      </a:r>
                      <a:endParaRPr b="1"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r h="384775">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 Space (NFS)</a:t>
                      </a:r>
                      <a:endParaRPr sz="1000">
                        <a:solidFill>
                          <a:srgbClr val="222222"/>
                        </a:solidFill>
                        <a:latin typeface="Times New Roman"/>
                        <a:ea typeface="Times New Roman"/>
                        <a:cs typeface="Times New Roman"/>
                        <a:sym typeface="Times New Roman"/>
                      </a:endParaRPr>
                    </a:p>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/home</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50 GB and 500K files per user</a:t>
                      </a:r>
                      <a:r>
                        <a:rPr baseline="30000" lang="en" sz="1000">
                          <a:solidFill>
                            <a:srgbClr val="0B0080"/>
                          </a:solidFill>
                          <a:uFill>
                            <a:noFill/>
                          </a:uFill>
                          <a:latin typeface="Times New Roman"/>
                          <a:ea typeface="Times New Roman"/>
                          <a:cs typeface="Times New Roman"/>
                          <a:sym typeface="Times New Roman"/>
                          <a:hlinkClick r:id="rId3"/>
                        </a:rPr>
                        <a:t>[1]</a:t>
                      </a:r>
                      <a:endParaRPr baseline="30000" sz="1000">
                        <a:solidFill>
                          <a:srgbClr val="0B0080"/>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0400">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 Space</a:t>
                      </a:r>
                      <a:endParaRPr sz="1000">
                        <a:solidFill>
                          <a:srgbClr val="222222"/>
                        </a:solidFill>
                        <a:latin typeface="Times New Roman"/>
                        <a:ea typeface="Times New Roman"/>
                        <a:cs typeface="Times New Roman"/>
                        <a:sym typeface="Times New Roman"/>
                      </a:endParaRPr>
                    </a:p>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Short-Term Parallel</a:t>
                      </a:r>
                      <a:endParaRPr sz="1000">
                        <a:solidFill>
                          <a:srgbClr val="222222"/>
                        </a:solidFill>
                        <a:latin typeface="Times New Roman"/>
                        <a:ea typeface="Times New Roman"/>
                        <a:cs typeface="Times New Roman"/>
                        <a:sym typeface="Times New Roman"/>
                      </a:endParaRPr>
                    </a:p>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/scratch</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20 TB and 1M files per user</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Files older than 60 days are purged</a:t>
                      </a:r>
                      <a:r>
                        <a:rPr lang="en" sz="1000">
                          <a:solidFill>
                            <a:srgbClr val="222222"/>
                          </a:solidFill>
                          <a:latin typeface="Times New Roman"/>
                          <a:ea typeface="Times New Roman"/>
                          <a:cs typeface="Times New Roman"/>
                          <a:sym typeface="Times New Roman"/>
                        </a:rPr>
                        <a:t>.</a:t>
                      </a:r>
                      <a:r>
                        <a:rPr baseline="30000" lang="en" sz="1000">
                          <a:solidFill>
                            <a:srgbClr val="0B0080"/>
                          </a:solidFill>
                          <a:uFill>
                            <a:noFill/>
                          </a:uFill>
                          <a:latin typeface="Times New Roman"/>
                          <a:ea typeface="Times New Roman"/>
                          <a:cs typeface="Times New Roman"/>
                          <a:sym typeface="Times New Roman"/>
                          <a:hlinkClick r:id="rId4"/>
                        </a:rPr>
                        <a:t>[2]</a:t>
                      </a:r>
                      <a:endParaRPr baseline="30000" sz="1000">
                        <a:solidFill>
                          <a:srgbClr val="0B0080"/>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9675">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 Space</a:t>
                      </a:r>
                      <a:endParaRPr sz="1000">
                        <a:solidFill>
                          <a:srgbClr val="222222"/>
                        </a:solidFill>
                        <a:latin typeface="Times New Roman"/>
                        <a:ea typeface="Times New Roman"/>
                        <a:cs typeface="Times New Roman"/>
                        <a:sym typeface="Times New Roman"/>
                      </a:endParaRPr>
                    </a:p>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Long-Term Parallel</a:t>
                      </a:r>
                      <a:endParaRPr sz="1000">
                        <a:solidFill>
                          <a:srgbClr val="222222"/>
                        </a:solidFill>
                        <a:latin typeface="Times New Roman"/>
                        <a:ea typeface="Times New Roman"/>
                        <a:cs typeface="Times New Roman"/>
                        <a:sym typeface="Times New Roman"/>
                      </a:endParaRPr>
                    </a:p>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/project</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1 TB and 500K files per group</a:t>
                      </a:r>
                      <a:r>
                        <a:rPr baseline="30000" lang="en" sz="1000">
                          <a:solidFill>
                            <a:srgbClr val="0B0080"/>
                          </a:solidFill>
                          <a:uFill>
                            <a:noFill/>
                          </a:uFill>
                          <a:latin typeface="Times New Roman"/>
                          <a:ea typeface="Times New Roman"/>
                          <a:cs typeface="Times New Roman"/>
                          <a:sym typeface="Times New Roman"/>
                          <a:hlinkClick r:id="rId5"/>
                        </a:rPr>
                        <a:t>[3]</a:t>
                      </a:r>
                      <a:endParaRPr baseline="30000" sz="1000">
                        <a:solidFill>
                          <a:srgbClr val="0B0080"/>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0575">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 Space</a:t>
                      </a:r>
                      <a:endParaRPr sz="1000">
                        <a:solidFill>
                          <a:srgbClr val="222222"/>
                        </a:solidFill>
                        <a:latin typeface="Times New Roman"/>
                        <a:ea typeface="Times New Roman"/>
                        <a:cs typeface="Times New Roman"/>
                        <a:sym typeface="Times New Roman"/>
                      </a:endParaRPr>
                    </a:p>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/nearline</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2 TB and 5000 files per group</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N/A</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Yes</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127000" rtl="0" algn="ctr">
                        <a:lnSpc>
                          <a:spcPct val="100000"/>
                        </a:lnSpc>
                        <a:spcBef>
                          <a:spcPts val="0"/>
                        </a:spcBef>
                        <a:spcAft>
                          <a:spcPts val="0"/>
                        </a:spcAft>
                        <a:buNone/>
                      </a:pPr>
                      <a:r>
                        <a:rPr lang="en" sz="1000">
                          <a:solidFill>
                            <a:srgbClr val="222222"/>
                          </a:solidFill>
                          <a:latin typeface="Times New Roman"/>
                          <a:ea typeface="Times New Roman"/>
                          <a:cs typeface="Times New Roman"/>
                          <a:sym typeface="Times New Roman"/>
                        </a:rPr>
                        <a:t>No</a:t>
                      </a:r>
                      <a:endParaRPr sz="1000">
                        <a:solidFill>
                          <a:srgbClr val="222222"/>
                        </a:solidFill>
                        <a:latin typeface="Times New Roman"/>
                        <a:ea typeface="Times New Roman"/>
                        <a:cs typeface="Times New Roman"/>
                        <a:sym typeface="Times New Roman"/>
                      </a:endParaRPr>
                    </a:p>
                  </a:txBody>
                  <a:tcPr marT="25400" marB="254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6" name="Google Shape;136;p30"/>
          <p:cNvSpPr txBox="1"/>
          <p:nvPr/>
        </p:nvSpPr>
        <p:spPr>
          <a:xfrm>
            <a:off x="187125" y="4735675"/>
            <a:ext cx="84060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6"/>
              </a:rPr>
              <a:t>https://docs.computecanada.ca/wiki/Storage_and_file_management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idx="1" type="body"/>
          </p:nvPr>
        </p:nvSpPr>
        <p:spPr>
          <a:xfrm>
            <a:off x="187125" y="1668725"/>
            <a:ext cx="3999300" cy="330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List all available modules</a:t>
            </a:r>
            <a:br>
              <a:rPr lang="en" sz="1400"/>
            </a:br>
            <a:r>
              <a:rPr b="1" lang="en" sz="1400">
                <a:solidFill>
                  <a:schemeClr val="dk1"/>
                </a:solidFill>
                <a:latin typeface="Source Code Pro"/>
                <a:ea typeface="Source Code Pro"/>
                <a:cs typeface="Source Code Pro"/>
                <a:sym typeface="Source Code Pro"/>
              </a:rPr>
              <a:t>$ module</a:t>
            </a:r>
            <a:r>
              <a:rPr b="1" lang="en" sz="1400">
                <a:solidFill>
                  <a:schemeClr val="dk1"/>
                </a:solidFill>
                <a:highlight>
                  <a:srgbClr val="00FFFF"/>
                </a:highlight>
                <a:latin typeface="Source Code Pro"/>
                <a:ea typeface="Source Code Pro"/>
                <a:cs typeface="Source Code Pro"/>
                <a:sym typeface="Source Code Pro"/>
              </a:rPr>
              <a:t> </a:t>
            </a:r>
            <a:r>
              <a:rPr b="1" lang="en" sz="1400">
                <a:solidFill>
                  <a:schemeClr val="dk1"/>
                </a:solidFill>
                <a:latin typeface="Source Code Pro"/>
                <a:ea typeface="Source Code Pro"/>
                <a:cs typeface="Source Code Pro"/>
                <a:sym typeface="Source Code Pro"/>
              </a:rPr>
              <a:t>avail</a:t>
            </a:r>
            <a:endParaRPr sz="1400"/>
          </a:p>
          <a:p>
            <a:pPr indent="-317500" lvl="0" marL="457200" rtl="0" algn="l">
              <a:spcBef>
                <a:spcPts val="0"/>
              </a:spcBef>
              <a:spcAft>
                <a:spcPts val="0"/>
              </a:spcAft>
              <a:buSzPts val="1400"/>
              <a:buChar char="●"/>
            </a:pPr>
            <a:r>
              <a:rPr lang="en" sz="1400"/>
              <a:t>List currently loaded modules</a:t>
            </a:r>
            <a:br>
              <a:rPr lang="en" sz="1400"/>
            </a:br>
            <a:r>
              <a:rPr b="1" lang="en" sz="1400">
                <a:solidFill>
                  <a:schemeClr val="dk1"/>
                </a:solidFill>
                <a:latin typeface="Source Code Pro"/>
                <a:ea typeface="Source Code Pro"/>
                <a:cs typeface="Source Code Pro"/>
                <a:sym typeface="Source Code Pro"/>
              </a:rPr>
              <a:t>$ module</a:t>
            </a:r>
            <a:r>
              <a:rPr b="1" lang="en" sz="1400">
                <a:solidFill>
                  <a:schemeClr val="dk1"/>
                </a:solidFill>
                <a:highlight>
                  <a:srgbClr val="00FFFF"/>
                </a:highlight>
                <a:latin typeface="Source Code Pro"/>
                <a:ea typeface="Source Code Pro"/>
                <a:cs typeface="Source Code Pro"/>
                <a:sym typeface="Source Code Pro"/>
              </a:rPr>
              <a:t> </a:t>
            </a:r>
            <a:r>
              <a:rPr b="1" lang="en" sz="1400">
                <a:solidFill>
                  <a:schemeClr val="dk1"/>
                </a:solidFill>
                <a:latin typeface="Source Code Pro"/>
                <a:ea typeface="Source Code Pro"/>
                <a:cs typeface="Source Code Pro"/>
                <a:sym typeface="Source Code Pro"/>
              </a:rPr>
              <a:t>list</a:t>
            </a:r>
            <a:endParaRPr sz="1400"/>
          </a:p>
          <a:p>
            <a:pPr indent="-317500" lvl="0" marL="457200" rtl="0" algn="l">
              <a:spcBef>
                <a:spcPts val="0"/>
              </a:spcBef>
              <a:spcAft>
                <a:spcPts val="0"/>
              </a:spcAft>
              <a:buSzPts val="1400"/>
              <a:buChar char="●"/>
            </a:pPr>
            <a:r>
              <a:rPr lang="en" sz="1400"/>
              <a:t>Get more information about the currently loaded version of the module</a:t>
            </a:r>
            <a:br>
              <a:rPr lang="en" sz="1400"/>
            </a:br>
            <a:r>
              <a:rPr b="1" lang="en" sz="1400">
                <a:solidFill>
                  <a:schemeClr val="dk1"/>
                </a:solidFill>
                <a:latin typeface="Source Code Pro"/>
                <a:ea typeface="Source Code Pro"/>
                <a:cs typeface="Source Code Pro"/>
                <a:sym typeface="Source Code Pro"/>
              </a:rPr>
              <a:t>$ module</a:t>
            </a:r>
            <a:r>
              <a:rPr b="1" lang="en" sz="1400">
                <a:solidFill>
                  <a:schemeClr val="dk1"/>
                </a:solidFill>
                <a:highlight>
                  <a:srgbClr val="00FFFF"/>
                </a:highlight>
                <a:latin typeface="Source Code Pro"/>
                <a:ea typeface="Source Code Pro"/>
                <a:cs typeface="Source Code Pro"/>
                <a:sym typeface="Source Code Pro"/>
              </a:rPr>
              <a:t> </a:t>
            </a:r>
            <a:r>
              <a:rPr b="1" lang="en" sz="1400">
                <a:solidFill>
                  <a:schemeClr val="dk1"/>
                </a:solidFill>
                <a:latin typeface="Source Code Pro"/>
                <a:ea typeface="Source Code Pro"/>
                <a:cs typeface="Source Code Pro"/>
                <a:sym typeface="Source Code Pro"/>
              </a:rPr>
              <a:t>spider</a:t>
            </a:r>
            <a:r>
              <a:rPr b="1" lang="en" sz="1400">
                <a:solidFill>
                  <a:schemeClr val="dk1"/>
                </a:solidFill>
                <a:highlight>
                  <a:srgbClr val="00FFFF"/>
                </a:highlight>
                <a:latin typeface="Source Code Pro"/>
                <a:ea typeface="Source Code Pro"/>
                <a:cs typeface="Source Code Pro"/>
                <a:sym typeface="Source Code Pro"/>
              </a:rPr>
              <a:t> </a:t>
            </a:r>
            <a:r>
              <a:rPr b="1" lang="en" sz="1400">
                <a:solidFill>
                  <a:schemeClr val="dk1"/>
                </a:solidFill>
                <a:latin typeface="Source Code Pro"/>
                <a:ea typeface="Source Code Pro"/>
                <a:cs typeface="Source Code Pro"/>
                <a:sym typeface="Source Code Pro"/>
              </a:rPr>
              <a:t>StdEnv/2016.4</a:t>
            </a:r>
            <a:endParaRPr b="1" sz="1400">
              <a:solidFill>
                <a:schemeClr val="dk1"/>
              </a:solidFill>
              <a:latin typeface="Source Code Pro"/>
              <a:ea typeface="Source Code Pro"/>
              <a:cs typeface="Source Code Pro"/>
              <a:sym typeface="Source Code Pro"/>
            </a:endParaRPr>
          </a:p>
          <a:p>
            <a:pPr indent="-317500" lvl="0" marL="457200" rtl="0" algn="l">
              <a:spcBef>
                <a:spcPts val="0"/>
              </a:spcBef>
              <a:spcAft>
                <a:spcPts val="0"/>
              </a:spcAft>
              <a:buSzPts val="1400"/>
              <a:buChar char="●"/>
            </a:pPr>
            <a:r>
              <a:rPr lang="en" sz="1400"/>
              <a:t>List all versions of specific software</a:t>
            </a:r>
            <a:br>
              <a:rPr lang="en" sz="1400"/>
            </a:br>
            <a:r>
              <a:rPr b="1" lang="en" sz="1400">
                <a:solidFill>
                  <a:schemeClr val="dk1"/>
                </a:solidFill>
                <a:latin typeface="Source Code Pro"/>
                <a:ea typeface="Source Code Pro"/>
                <a:cs typeface="Source Code Pro"/>
                <a:sym typeface="Source Code Pro"/>
              </a:rPr>
              <a:t>$ module</a:t>
            </a:r>
            <a:r>
              <a:rPr b="1" lang="en" sz="1400">
                <a:solidFill>
                  <a:schemeClr val="dk1"/>
                </a:solidFill>
                <a:highlight>
                  <a:srgbClr val="00FFFF"/>
                </a:highlight>
                <a:latin typeface="Source Code Pro"/>
                <a:ea typeface="Source Code Pro"/>
                <a:cs typeface="Source Code Pro"/>
                <a:sym typeface="Source Code Pro"/>
              </a:rPr>
              <a:t> </a:t>
            </a:r>
            <a:r>
              <a:rPr b="1" lang="en" sz="1400">
                <a:solidFill>
                  <a:schemeClr val="dk1"/>
                </a:solidFill>
                <a:latin typeface="Source Code Pro"/>
                <a:ea typeface="Source Code Pro"/>
                <a:cs typeface="Source Code Pro"/>
                <a:sym typeface="Source Code Pro"/>
              </a:rPr>
              <a:t>spider</a:t>
            </a:r>
            <a:r>
              <a:rPr b="1" lang="en" sz="1400">
                <a:solidFill>
                  <a:schemeClr val="dk1"/>
                </a:solidFill>
                <a:highlight>
                  <a:srgbClr val="00FFFF"/>
                </a:highlight>
                <a:latin typeface="Source Code Pro"/>
                <a:ea typeface="Source Code Pro"/>
                <a:cs typeface="Source Code Pro"/>
                <a:sym typeface="Source Code Pro"/>
              </a:rPr>
              <a:t> </a:t>
            </a:r>
            <a:r>
              <a:rPr b="1" lang="en" sz="1400">
                <a:solidFill>
                  <a:schemeClr val="dk1"/>
                </a:solidFill>
                <a:latin typeface="Source Code Pro"/>
                <a:ea typeface="Source Code Pro"/>
                <a:cs typeface="Source Code Pro"/>
                <a:sym typeface="Source Code Pro"/>
              </a:rPr>
              <a:t>StdEnv</a:t>
            </a:r>
            <a:endParaRPr b="1" sz="1400">
              <a:solidFill>
                <a:schemeClr val="dk1"/>
              </a:solidFill>
              <a:latin typeface="Source Code Pro"/>
              <a:ea typeface="Source Code Pro"/>
              <a:cs typeface="Source Code Pro"/>
              <a:sym typeface="Source Code Pro"/>
            </a:endParaRPr>
          </a:p>
          <a:p>
            <a:pPr indent="0" lvl="0" marL="0" rtl="0" algn="l">
              <a:spcBef>
                <a:spcPts val="1600"/>
              </a:spcBef>
              <a:spcAft>
                <a:spcPts val="1600"/>
              </a:spcAft>
              <a:buNone/>
            </a:pPr>
            <a:r>
              <a:t/>
            </a:r>
            <a:endParaRPr sz="1400"/>
          </a:p>
        </p:txBody>
      </p:sp>
      <p:sp>
        <p:nvSpPr>
          <p:cNvPr id="142" name="Google Shape;142;p31"/>
          <p:cNvSpPr txBox="1"/>
          <p:nvPr>
            <p:ph type="title"/>
          </p:nvPr>
        </p:nvSpPr>
        <p:spPr>
          <a:xfrm>
            <a:off x="311700" y="215550"/>
            <a:ext cx="8520600" cy="4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Using Module</a:t>
            </a:r>
            <a:endParaRPr b="1"/>
          </a:p>
        </p:txBody>
      </p:sp>
      <p:sp>
        <p:nvSpPr>
          <p:cNvPr id="143" name="Google Shape;143;p31"/>
          <p:cNvSpPr txBox="1"/>
          <p:nvPr/>
        </p:nvSpPr>
        <p:spPr>
          <a:xfrm>
            <a:off x="4327875" y="1668725"/>
            <a:ext cx="4694100" cy="330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Source Code Pro"/>
              <a:buChar char="●"/>
            </a:pPr>
            <a:r>
              <a:rPr lang="en">
                <a:solidFill>
                  <a:schemeClr val="dk1"/>
                </a:solidFill>
                <a:latin typeface="Times New Roman"/>
                <a:ea typeface="Times New Roman"/>
                <a:cs typeface="Times New Roman"/>
                <a:sym typeface="Times New Roman"/>
              </a:rPr>
              <a:t>Search for all possible modules</a:t>
            </a:r>
            <a:br>
              <a:rPr lang="en">
                <a:solidFill>
                  <a:schemeClr val="dk1"/>
                </a:solidFill>
                <a:latin typeface="Times New Roman"/>
                <a:ea typeface="Times New Roman"/>
                <a:cs typeface="Times New Roman"/>
                <a:sym typeface="Times New Roman"/>
              </a:rPr>
            </a:br>
            <a:r>
              <a:rPr b="1" lang="en">
                <a:solidFill>
                  <a:schemeClr val="dk1"/>
                </a:solidFill>
                <a:latin typeface="Source Code Pro"/>
                <a:ea typeface="Source Code Pro"/>
                <a:cs typeface="Source Code Pro"/>
                <a:sym typeface="Source Code Pro"/>
              </a:rPr>
              <a:t>$ module</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keyword</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key1</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key1</a:t>
            </a:r>
            <a:br>
              <a:rPr b="1" lang="en">
                <a:solidFill>
                  <a:schemeClr val="dk1"/>
                </a:solidFill>
                <a:latin typeface="Source Code Pro"/>
                <a:ea typeface="Source Code Pro"/>
                <a:cs typeface="Source Code Pro"/>
                <a:sym typeface="Source Code Pro"/>
              </a:rPr>
            </a:br>
            <a:r>
              <a:rPr b="1" lang="en">
                <a:solidFill>
                  <a:schemeClr val="dk1"/>
                </a:solidFill>
                <a:latin typeface="Source Code Pro"/>
                <a:ea typeface="Source Code Pro"/>
                <a:cs typeface="Source Code Pro"/>
                <a:sym typeface="Source Code Pro"/>
              </a:rPr>
              <a:t>$ module</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keyword</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intel</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mpi</a:t>
            </a:r>
            <a:endParaRPr b="1">
              <a:solidFill>
                <a:schemeClr val="dk1"/>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1"/>
              </a:buClr>
              <a:buSzPts val="1400"/>
              <a:buFont typeface="Source Code Pro"/>
              <a:buChar char="●"/>
            </a:pPr>
            <a:r>
              <a:rPr lang="en">
                <a:solidFill>
                  <a:schemeClr val="dk1"/>
                </a:solidFill>
                <a:latin typeface="Times New Roman"/>
                <a:ea typeface="Times New Roman"/>
                <a:cs typeface="Times New Roman"/>
                <a:sym typeface="Times New Roman"/>
              </a:rPr>
              <a:t>To Load a module</a:t>
            </a:r>
            <a:br>
              <a:rPr lang="en">
                <a:solidFill>
                  <a:schemeClr val="dk1"/>
                </a:solidFill>
                <a:latin typeface="Times New Roman"/>
                <a:ea typeface="Times New Roman"/>
                <a:cs typeface="Times New Roman"/>
                <a:sym typeface="Times New Roman"/>
              </a:rPr>
            </a:br>
            <a:r>
              <a:rPr b="1" lang="en">
                <a:solidFill>
                  <a:schemeClr val="dk1"/>
                </a:solidFill>
                <a:latin typeface="Source Code Pro"/>
                <a:ea typeface="Source Code Pro"/>
                <a:cs typeface="Source Code Pro"/>
                <a:sym typeface="Source Code Pro"/>
              </a:rPr>
              <a:t>$ module</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load</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pgi/19.4</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swap between two versions of a software package</a:t>
            </a:r>
            <a:br>
              <a:rPr lang="en">
                <a:solidFill>
                  <a:schemeClr val="dk1"/>
                </a:solidFill>
                <a:latin typeface="Times New Roman"/>
                <a:ea typeface="Times New Roman"/>
                <a:cs typeface="Times New Roman"/>
                <a:sym typeface="Times New Roman"/>
              </a:rPr>
            </a:br>
            <a:r>
              <a:rPr b="1" lang="en">
                <a:solidFill>
                  <a:schemeClr val="dk1"/>
                </a:solidFill>
                <a:latin typeface="Source Code Pro"/>
                <a:ea typeface="Source Code Pro"/>
                <a:cs typeface="Source Code Pro"/>
                <a:sym typeface="Source Code Pro"/>
              </a:rPr>
              <a:t>$ module</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swap</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StdEnv/2016.4</a:t>
            </a:r>
            <a:r>
              <a:rPr b="1" lang="en">
                <a:solidFill>
                  <a:schemeClr val="dk1"/>
                </a:solidFill>
                <a:highlight>
                  <a:srgbClr val="00FFFF"/>
                </a:highlight>
                <a:latin typeface="Source Code Pro"/>
                <a:ea typeface="Source Code Pro"/>
                <a:cs typeface="Source Code Pro"/>
                <a:sym typeface="Source Code Pro"/>
              </a:rPr>
              <a:t> </a:t>
            </a:r>
            <a:r>
              <a:rPr b="1" lang="en">
                <a:solidFill>
                  <a:schemeClr val="dk1"/>
                </a:solidFill>
                <a:latin typeface="Source Code Pro"/>
                <a:ea typeface="Source Code Pro"/>
                <a:cs typeface="Source Code Pro"/>
                <a:sym typeface="Source Code Pro"/>
              </a:rPr>
              <a:t>StdEnv/2018.4</a:t>
            </a:r>
            <a:endParaRPr b="1">
              <a:solidFill>
                <a:schemeClr val="dk1"/>
              </a:solidFill>
              <a:latin typeface="Source Code Pro"/>
              <a:ea typeface="Source Code Pro"/>
              <a:cs typeface="Source Code Pro"/>
              <a:sym typeface="Source Code Pro"/>
            </a:endParaRPr>
          </a:p>
          <a:p>
            <a:pPr indent="0" lvl="0" marL="457200" rtl="0" algn="l">
              <a:lnSpc>
                <a:spcPct val="115000"/>
              </a:lnSpc>
              <a:spcBef>
                <a:spcPts val="1600"/>
              </a:spcBef>
              <a:spcAft>
                <a:spcPts val="0"/>
              </a:spcAft>
              <a:buNone/>
            </a:pPr>
            <a:r>
              <a:t/>
            </a:r>
            <a:endParaRPr b="1">
              <a:solidFill>
                <a:schemeClr val="dk1"/>
              </a:solidFill>
              <a:latin typeface="Source Code Pro"/>
              <a:ea typeface="Source Code Pro"/>
              <a:cs typeface="Source Code Pro"/>
              <a:sym typeface="Source Code Pro"/>
            </a:endParaRPr>
          </a:p>
          <a:p>
            <a:pPr indent="0" lvl="0" marL="457200" rtl="0" algn="l">
              <a:lnSpc>
                <a:spcPct val="115000"/>
              </a:lnSpc>
              <a:spcBef>
                <a:spcPts val="1600"/>
              </a:spcBef>
              <a:spcAft>
                <a:spcPts val="1600"/>
              </a:spcAft>
              <a:buNone/>
            </a:pPr>
            <a:r>
              <a:t/>
            </a:r>
            <a:endParaRPr b="1">
              <a:solidFill>
                <a:schemeClr val="dk1"/>
              </a:solidFill>
              <a:latin typeface="Source Code Pro"/>
              <a:ea typeface="Source Code Pro"/>
              <a:cs typeface="Source Code Pro"/>
              <a:sym typeface="Source Code Pro"/>
            </a:endParaRPr>
          </a:p>
        </p:txBody>
      </p:sp>
      <p:sp>
        <p:nvSpPr>
          <p:cNvPr id="144" name="Google Shape;144;p31"/>
          <p:cNvSpPr txBox="1"/>
          <p:nvPr/>
        </p:nvSpPr>
        <p:spPr>
          <a:xfrm>
            <a:off x="258000" y="749050"/>
            <a:ext cx="8447700" cy="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latin typeface="Times New Roman"/>
                <a:ea typeface="Times New Roman"/>
                <a:cs typeface="Times New Roman"/>
                <a:sym typeface="Times New Roman"/>
              </a:rPr>
              <a:t>Modules uses </a:t>
            </a:r>
            <a:r>
              <a:rPr i="1" lang="en">
                <a:solidFill>
                  <a:schemeClr val="dk1"/>
                </a:solidFill>
                <a:latin typeface="Times New Roman"/>
                <a:ea typeface="Times New Roman"/>
                <a:cs typeface="Times New Roman"/>
                <a:sym typeface="Times New Roman"/>
              </a:rPr>
              <a:t>lmod</a:t>
            </a:r>
            <a:r>
              <a:rPr lang="en">
                <a:solidFill>
                  <a:schemeClr val="dk1"/>
                </a:solidFill>
                <a:latin typeface="Times New Roman"/>
                <a:ea typeface="Times New Roman"/>
                <a:cs typeface="Times New Roman"/>
                <a:sym typeface="Times New Roman"/>
              </a:rPr>
              <a:t> software which ensures that only compatible set of configuration and software packages or versions are loaded at any one time.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idx="1" type="body"/>
          </p:nvPr>
        </p:nvSpPr>
        <p:spPr>
          <a:xfrm>
            <a:off x="187125" y="826875"/>
            <a:ext cx="8520600" cy="41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rPr>
              <a:t>Submitting Jobs</a:t>
            </a:r>
            <a:endParaRPr b="1" sz="1300">
              <a:solidFill>
                <a:schemeClr val="dk1"/>
              </a:solidFill>
            </a:endParaRPr>
          </a:p>
          <a:p>
            <a:pPr indent="0" lvl="0" marL="0" rtl="0" algn="l">
              <a:spcBef>
                <a:spcPts val="0"/>
              </a:spcBef>
              <a:spcAft>
                <a:spcPts val="0"/>
              </a:spcAft>
              <a:buNone/>
            </a:pPr>
            <a:r>
              <a:rPr lang="en" sz="1300">
                <a:solidFill>
                  <a:schemeClr val="dk1"/>
                </a:solidFill>
              </a:rPr>
              <a:t>Submitting a job is accomplished using a command named </a:t>
            </a:r>
            <a:r>
              <a:rPr b="1" lang="en" sz="1300">
                <a:solidFill>
                  <a:schemeClr val="dk1"/>
                </a:solidFill>
              </a:rPr>
              <a:t>salloc</a:t>
            </a:r>
            <a:r>
              <a:rPr lang="en" sz="1300">
                <a:solidFill>
                  <a:schemeClr val="dk1"/>
                </a:solidFill>
              </a:rPr>
              <a:t>. This command allows us to submit two different kinds of jobs: </a:t>
            </a:r>
            <a:r>
              <a:rPr b="1" lang="en" sz="1300">
                <a:solidFill>
                  <a:schemeClr val="dk1"/>
                </a:solidFill>
              </a:rPr>
              <a:t>interactive</a:t>
            </a:r>
            <a:r>
              <a:rPr lang="en" sz="1300">
                <a:solidFill>
                  <a:schemeClr val="dk1"/>
                </a:solidFill>
              </a:rPr>
              <a:t> jobs and </a:t>
            </a:r>
            <a:r>
              <a:rPr b="1" lang="en" sz="1300">
                <a:solidFill>
                  <a:schemeClr val="dk1"/>
                </a:solidFill>
              </a:rPr>
              <a:t>batch</a:t>
            </a:r>
            <a:r>
              <a:rPr lang="en" sz="1300">
                <a:solidFill>
                  <a:schemeClr val="dk1"/>
                </a:solidFill>
              </a:rPr>
              <a:t> jobs. Interactive jobs are more common for compiling, testing and running R applications.</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Interactive Jobs:</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100">
                <a:solidFill>
                  <a:schemeClr val="dk1"/>
                </a:solidFill>
                <a:latin typeface="Source Code Pro"/>
                <a:ea typeface="Source Code Pro"/>
                <a:cs typeface="Source Code Pro"/>
                <a:sym typeface="Source Code Pro"/>
              </a:rPr>
              <a:t>$ salloc</a:t>
            </a:r>
            <a:r>
              <a:rPr b="1" lang="en" sz="1100">
                <a:solidFill>
                  <a:schemeClr val="dk1"/>
                </a:solidFill>
                <a:highlight>
                  <a:srgbClr val="00FFFF"/>
                </a:highlight>
                <a:latin typeface="Source Code Pro"/>
                <a:ea typeface="Source Code Pro"/>
                <a:cs typeface="Source Code Pro"/>
                <a:sym typeface="Source Code Pro"/>
              </a:rPr>
              <a:t> </a:t>
            </a:r>
            <a:r>
              <a:rPr b="1" lang="en" sz="1100">
                <a:solidFill>
                  <a:schemeClr val="dk1"/>
                </a:solidFill>
                <a:latin typeface="Source Code Pro"/>
                <a:ea typeface="Source Code Pro"/>
                <a:cs typeface="Source Code Pro"/>
                <a:sym typeface="Source Code Pro"/>
              </a:rPr>
              <a:t>--time=</a:t>
            </a:r>
            <a:r>
              <a:rPr b="1" lang="en" sz="1100">
                <a:solidFill>
                  <a:schemeClr val="dk1"/>
                </a:solidFill>
                <a:highlight>
                  <a:srgbClr val="FFFF00"/>
                </a:highlight>
                <a:latin typeface="Source Code Pro"/>
                <a:ea typeface="Source Code Pro"/>
                <a:cs typeface="Source Code Pro"/>
                <a:sym typeface="Source Code Pro"/>
              </a:rPr>
              <a:t>&lt;hours&gt;</a:t>
            </a:r>
            <a:r>
              <a:rPr b="1" lang="en" sz="1100">
                <a:solidFill>
                  <a:schemeClr val="dk1"/>
                </a:solidFill>
                <a:latin typeface="Source Code Pro"/>
                <a:ea typeface="Source Code Pro"/>
                <a:cs typeface="Source Code Pro"/>
                <a:sym typeface="Source Code Pro"/>
              </a:rPr>
              <a:t>:</a:t>
            </a:r>
            <a:r>
              <a:rPr b="1" lang="en" sz="1100">
                <a:solidFill>
                  <a:schemeClr val="dk1"/>
                </a:solidFill>
                <a:highlight>
                  <a:srgbClr val="FFFF00"/>
                </a:highlight>
                <a:latin typeface="Source Code Pro"/>
                <a:ea typeface="Source Code Pro"/>
                <a:cs typeface="Source Code Pro"/>
                <a:sym typeface="Source Code Pro"/>
              </a:rPr>
              <a:t>&lt;minutes&gt;</a:t>
            </a:r>
            <a:r>
              <a:rPr b="1" lang="en" sz="1100">
                <a:solidFill>
                  <a:schemeClr val="dk1"/>
                </a:solidFill>
                <a:latin typeface="Source Code Pro"/>
                <a:ea typeface="Source Code Pro"/>
                <a:cs typeface="Source Code Pro"/>
                <a:sym typeface="Source Code Pro"/>
              </a:rPr>
              <a:t>:</a:t>
            </a:r>
            <a:r>
              <a:rPr b="1" lang="en" sz="1100">
                <a:solidFill>
                  <a:schemeClr val="dk1"/>
                </a:solidFill>
                <a:highlight>
                  <a:srgbClr val="FFFF00"/>
                </a:highlight>
                <a:latin typeface="Source Code Pro"/>
                <a:ea typeface="Source Code Pro"/>
                <a:cs typeface="Source Code Pro"/>
                <a:sym typeface="Source Code Pro"/>
              </a:rPr>
              <a:t>&lt;seconds&gt;</a:t>
            </a:r>
            <a:r>
              <a:rPr b="1" lang="en" sz="1100">
                <a:solidFill>
                  <a:schemeClr val="dk1"/>
                </a:solidFill>
                <a:highlight>
                  <a:srgbClr val="00FFFF"/>
                </a:highlight>
                <a:latin typeface="Source Code Pro"/>
                <a:ea typeface="Source Code Pro"/>
                <a:cs typeface="Source Code Pro"/>
                <a:sym typeface="Source Code Pro"/>
              </a:rPr>
              <a:t> </a:t>
            </a:r>
            <a:r>
              <a:rPr b="1" lang="en" sz="1100">
                <a:solidFill>
                  <a:schemeClr val="dk1"/>
                </a:solidFill>
                <a:latin typeface="Source Code Pro"/>
                <a:ea typeface="Source Code Pro"/>
                <a:cs typeface="Source Code Pro"/>
                <a:sym typeface="Source Code Pro"/>
              </a:rPr>
              <a:t>--nodes=</a:t>
            </a:r>
            <a:r>
              <a:rPr b="1" lang="en" sz="1100">
                <a:solidFill>
                  <a:schemeClr val="dk1"/>
                </a:solidFill>
                <a:highlight>
                  <a:srgbClr val="FFFF00"/>
                </a:highlight>
                <a:latin typeface="Source Code Pro"/>
                <a:ea typeface="Source Code Pro"/>
                <a:cs typeface="Source Code Pro"/>
                <a:sym typeface="Source Code Pro"/>
              </a:rPr>
              <a:t>&lt;# of compute nodes&gt;</a:t>
            </a:r>
            <a:r>
              <a:rPr b="1" lang="en" sz="1100">
                <a:solidFill>
                  <a:schemeClr val="dk1"/>
                </a:solidFill>
                <a:highlight>
                  <a:srgbClr val="00FFFF"/>
                </a:highlight>
                <a:latin typeface="Source Code Pro"/>
                <a:ea typeface="Source Code Pro"/>
                <a:cs typeface="Source Code Pro"/>
                <a:sym typeface="Source Code Pro"/>
              </a:rPr>
              <a:t> </a:t>
            </a:r>
            <a:r>
              <a:rPr b="1" lang="en" sz="1100">
                <a:solidFill>
                  <a:schemeClr val="dk1"/>
                </a:solidFill>
                <a:latin typeface="Source Code Pro"/>
                <a:ea typeface="Source Code Pro"/>
                <a:cs typeface="Source Code Pro"/>
                <a:sym typeface="Source Code Pro"/>
              </a:rPr>
              <a:t>--ntasks=</a:t>
            </a:r>
            <a:r>
              <a:rPr b="1" lang="en" sz="1100">
                <a:solidFill>
                  <a:schemeClr val="dk1"/>
                </a:solidFill>
                <a:highlight>
                  <a:srgbClr val="FFFF00"/>
                </a:highlight>
                <a:latin typeface="Source Code Pro"/>
                <a:ea typeface="Source Code Pro"/>
                <a:cs typeface="Source Code Pro"/>
                <a:sym typeface="Source Code Pro"/>
              </a:rPr>
              <a:t>&lt;# of processes&gt;</a:t>
            </a:r>
            <a:r>
              <a:rPr b="1" lang="en" sz="1100">
                <a:solidFill>
                  <a:schemeClr val="dk1"/>
                </a:solidFill>
                <a:latin typeface="Source Code Pro"/>
                <a:ea typeface="Source Code Pro"/>
                <a:cs typeface="Source Code Pro"/>
                <a:sym typeface="Source Code Pro"/>
              </a:rPr>
              <a:t>\</a:t>
            </a:r>
            <a:r>
              <a:rPr b="1" lang="en" sz="1100">
                <a:solidFill>
                  <a:schemeClr val="dk1"/>
                </a:solidFill>
                <a:highlight>
                  <a:srgbClr val="00FFFF"/>
                </a:highlight>
                <a:latin typeface="Source Code Pro"/>
                <a:ea typeface="Source Code Pro"/>
                <a:cs typeface="Source Code Pro"/>
                <a:sym typeface="Source Code Pro"/>
              </a:rPr>
              <a:t> </a:t>
            </a:r>
            <a:r>
              <a:rPr b="1" lang="en" sz="1100">
                <a:solidFill>
                  <a:schemeClr val="dk1"/>
                </a:solidFill>
                <a:latin typeface="Source Code Pro"/>
                <a:ea typeface="Source Code Pro"/>
                <a:cs typeface="Source Code Pro"/>
                <a:sym typeface="Source Code Pro"/>
              </a:rPr>
              <a:t>--cpus-per-task=</a:t>
            </a:r>
            <a:r>
              <a:rPr b="1" lang="en" sz="1100">
                <a:solidFill>
                  <a:schemeClr val="dk1"/>
                </a:solidFill>
                <a:highlight>
                  <a:srgbClr val="FFFF00"/>
                </a:highlight>
                <a:latin typeface="Source Code Pro"/>
                <a:ea typeface="Source Code Pro"/>
                <a:cs typeface="Source Code Pro"/>
                <a:sym typeface="Source Code Pro"/>
              </a:rPr>
              <a:t>&lt;# cpus/process/thread&gt;</a:t>
            </a:r>
            <a:r>
              <a:rPr b="1" lang="en" sz="1100">
                <a:solidFill>
                  <a:schemeClr val="dk1"/>
                </a:solidFill>
                <a:highlight>
                  <a:srgbClr val="00FFFF"/>
                </a:highlight>
                <a:latin typeface="Source Code Pro"/>
                <a:ea typeface="Source Code Pro"/>
                <a:cs typeface="Source Code Pro"/>
                <a:sym typeface="Source Code Pro"/>
              </a:rPr>
              <a:t> </a:t>
            </a:r>
            <a:r>
              <a:rPr b="1" lang="en" sz="1100">
                <a:solidFill>
                  <a:schemeClr val="dk1"/>
                </a:solidFill>
                <a:latin typeface="Source Code Pro"/>
                <a:ea typeface="Source Code Pro"/>
                <a:cs typeface="Source Code Pro"/>
                <a:sym typeface="Source Code Pro"/>
              </a:rPr>
              <a:t>--mem-per-cpu=</a:t>
            </a:r>
            <a:r>
              <a:rPr b="1" lang="en" sz="1100">
                <a:solidFill>
                  <a:schemeClr val="dk1"/>
                </a:solidFill>
                <a:highlight>
                  <a:srgbClr val="FFFF00"/>
                </a:highlight>
                <a:latin typeface="Source Code Pro"/>
                <a:ea typeface="Source Code Pro"/>
                <a:cs typeface="Source Code Pro"/>
                <a:sym typeface="Source Code Pro"/>
              </a:rPr>
              <a:t>&lt;amount of RAM per core&gt;</a:t>
            </a:r>
            <a:r>
              <a:rPr b="1" lang="en" sz="1100">
                <a:solidFill>
                  <a:schemeClr val="dk1"/>
                </a:solidFill>
                <a:latin typeface="Source Code Pro"/>
                <a:ea typeface="Source Code Pro"/>
                <a:cs typeface="Source Code Pro"/>
                <a:sym typeface="Source Code Pro"/>
              </a:rPr>
              <a:t>\</a:t>
            </a:r>
            <a:r>
              <a:rPr b="1" lang="en" sz="1100">
                <a:solidFill>
                  <a:schemeClr val="dk1"/>
                </a:solidFill>
                <a:highlight>
                  <a:srgbClr val="00FFFF"/>
                </a:highlight>
                <a:latin typeface="Source Code Pro"/>
                <a:ea typeface="Source Code Pro"/>
                <a:cs typeface="Source Code Pro"/>
                <a:sym typeface="Source Code Pro"/>
              </a:rPr>
              <a:t> </a:t>
            </a:r>
            <a:r>
              <a:rPr b="1" lang="en" sz="1100">
                <a:solidFill>
                  <a:schemeClr val="dk1"/>
                </a:solidFill>
                <a:latin typeface="Source Code Pro"/>
                <a:ea typeface="Source Code Pro"/>
                <a:cs typeface="Source Code Pro"/>
                <a:sym typeface="Source Code Pro"/>
              </a:rPr>
              <a:t>--account=</a:t>
            </a:r>
            <a:r>
              <a:rPr b="1" lang="en" sz="1100">
                <a:solidFill>
                  <a:schemeClr val="dk1"/>
                </a:solidFill>
                <a:highlight>
                  <a:srgbClr val="FFFF00"/>
                </a:highlight>
                <a:latin typeface="Source Code Pro"/>
                <a:ea typeface="Source Code Pro"/>
                <a:cs typeface="Source Code Pro"/>
                <a:sym typeface="Source Code Pro"/>
              </a:rPr>
              <a:t>&lt;def-username&gt;</a:t>
            </a:r>
            <a:r>
              <a:rPr b="1" lang="en" sz="1100">
                <a:solidFill>
                  <a:schemeClr val="dk1"/>
                </a:solidFill>
                <a:highlight>
                  <a:srgbClr val="00FF00"/>
                </a:highlight>
                <a:latin typeface="Source Code Pro"/>
                <a:ea typeface="Source Code Pro"/>
                <a:cs typeface="Source Code Pro"/>
                <a:sym typeface="Source Code Pro"/>
              </a:rPr>
              <a:t>&lt;ENTER&gt;</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rPr b="1" lang="en" sz="1300">
                <a:solidFill>
                  <a:schemeClr val="dk1"/>
                </a:solidFill>
                <a:latin typeface="Source Code Pro"/>
                <a:ea typeface="Source Code Pro"/>
                <a:cs typeface="Source Code Pro"/>
                <a:sym typeface="Source Code Pro"/>
              </a:rPr>
              <a:t>$ salloc</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--time=0:20:0</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--nodes=2</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--ntasks=64</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--cpus-per-task=1</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--mem-per-cpu=1GB</a:t>
            </a:r>
            <a:r>
              <a:rPr b="1" lang="en" sz="1300">
                <a:solidFill>
                  <a:schemeClr val="dk1"/>
                </a:solidFill>
                <a:highlight>
                  <a:srgbClr val="00FFFF"/>
                </a:highlight>
                <a:latin typeface="Source Code Pro"/>
                <a:ea typeface="Source Code Pro"/>
                <a:cs typeface="Source Code Pro"/>
                <a:sym typeface="Source Code Pro"/>
              </a:rPr>
              <a:t>  </a:t>
            </a:r>
            <a:r>
              <a:rPr b="1" lang="en" sz="1300">
                <a:solidFill>
                  <a:schemeClr val="dk1"/>
                </a:solidFill>
                <a:latin typeface="Source Code Pro"/>
                <a:ea typeface="Source Code Pro"/>
                <a:cs typeface="Source Code Pro"/>
                <a:sym typeface="Source Code Pro"/>
              </a:rPr>
              <a:t>--account=def-mludin</a:t>
            </a:r>
            <a:r>
              <a:rPr b="1" lang="en" sz="1300">
                <a:solidFill>
                  <a:schemeClr val="dk1"/>
                </a:solidFill>
                <a:highlight>
                  <a:srgbClr val="00FF00"/>
                </a:highlight>
                <a:latin typeface="Source Code Pro"/>
                <a:ea typeface="Source Code Pro"/>
                <a:cs typeface="Source Code Pro"/>
                <a:sym typeface="Source Code Pro"/>
              </a:rPr>
              <a:t>&lt;ENTER&gt;</a:t>
            </a:r>
            <a:endParaRPr b="1" sz="1300">
              <a:solidFill>
                <a:schemeClr val="dk1"/>
              </a:solidFill>
              <a:highlight>
                <a:srgbClr val="00FF00"/>
              </a:highlight>
              <a:latin typeface="Source Code Pro"/>
              <a:ea typeface="Source Code Pro"/>
              <a:cs typeface="Source Code Pro"/>
              <a:sym typeface="Source Code Pro"/>
            </a:endParaRPr>
          </a:p>
          <a:p>
            <a:pPr indent="0" lvl="0" marL="0" rtl="0" algn="l">
              <a:spcBef>
                <a:spcPts val="0"/>
              </a:spcBef>
              <a:spcAft>
                <a:spcPts val="0"/>
              </a:spcAft>
              <a:buNone/>
            </a:pPr>
            <a:r>
              <a:t/>
            </a:r>
            <a:endParaRPr b="1" sz="1300">
              <a:solidFill>
                <a:schemeClr val="dk1"/>
              </a:solidFill>
              <a:highlight>
                <a:srgbClr val="00FF00"/>
              </a:highlight>
              <a:latin typeface="Source Code Pro"/>
              <a:ea typeface="Source Code Pro"/>
              <a:cs typeface="Source Code Pro"/>
              <a:sym typeface="Source Code Pro"/>
            </a:endParaRPr>
          </a:p>
          <a:p>
            <a:pPr indent="0" lvl="0" marL="0" rtl="0" algn="l">
              <a:spcBef>
                <a:spcPts val="0"/>
              </a:spcBef>
              <a:spcAft>
                <a:spcPts val="0"/>
              </a:spcAft>
              <a:buNone/>
            </a:pPr>
            <a:r>
              <a:rPr b="1" lang="en" sz="1350">
                <a:latin typeface="Consolas"/>
                <a:ea typeface="Consolas"/>
                <a:cs typeface="Consolas"/>
                <a:sym typeface="Consolas"/>
              </a:rPr>
              <a:t>OUTPUT:</a:t>
            </a:r>
            <a:endParaRPr b="1" sz="13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[mludin@cedar1 bw_capstone]$ salloc --time=0:20:0 --nodes=2 --ntasks=64 --cpus-per-task=1 --mem-per-cpu=1GB --account=def-mludin</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salloc: Granted job allocation 45535851</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salloc: Waiting for resource configuration</a:t>
            </a:r>
            <a:endParaRPr sz="1150">
              <a:latin typeface="Consolas"/>
              <a:ea typeface="Consolas"/>
              <a:cs typeface="Consolas"/>
              <a:sym typeface="Consolas"/>
            </a:endParaRPr>
          </a:p>
          <a:p>
            <a:pPr indent="0" lvl="0" marL="0" rtl="0" algn="l">
              <a:spcBef>
                <a:spcPts val="0"/>
              </a:spcBef>
              <a:spcAft>
                <a:spcPts val="0"/>
              </a:spcAft>
              <a:buNone/>
            </a:pPr>
            <a:r>
              <a:rPr lang="en" sz="1150">
                <a:latin typeface="Consolas"/>
                <a:ea typeface="Consolas"/>
                <a:cs typeface="Consolas"/>
                <a:sym typeface="Consolas"/>
              </a:rPr>
              <a:t>salloc: Nodes cdr[</a:t>
            </a:r>
            <a:r>
              <a:rPr lang="en" sz="1150">
                <a:highlight>
                  <a:srgbClr val="B6D7A8"/>
                </a:highlight>
                <a:latin typeface="Consolas"/>
                <a:ea typeface="Consolas"/>
                <a:cs typeface="Consolas"/>
                <a:sym typeface="Consolas"/>
              </a:rPr>
              <a:t>768,774</a:t>
            </a:r>
            <a:r>
              <a:rPr lang="en" sz="1150">
                <a:latin typeface="Consolas"/>
                <a:ea typeface="Consolas"/>
                <a:cs typeface="Consolas"/>
                <a:sym typeface="Consolas"/>
              </a:rPr>
              <a:t>] are ready for job</a:t>
            </a:r>
            <a:endParaRPr sz="1150">
              <a:latin typeface="Consolas"/>
              <a:ea typeface="Consolas"/>
              <a:cs typeface="Consolas"/>
              <a:sym typeface="Consolas"/>
            </a:endParaRPr>
          </a:p>
          <a:p>
            <a:pPr indent="0" lvl="0" marL="0" rtl="0" algn="l">
              <a:spcBef>
                <a:spcPts val="0"/>
              </a:spcBef>
              <a:spcAft>
                <a:spcPts val="0"/>
              </a:spcAft>
              <a:buNone/>
            </a:pPr>
            <a:r>
              <a:t/>
            </a:r>
            <a:endParaRPr sz="115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5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50" name="Google Shape;150;p32"/>
          <p:cNvSpPr txBox="1"/>
          <p:nvPr>
            <p:ph type="title"/>
          </p:nvPr>
        </p:nvSpPr>
        <p:spPr>
          <a:xfrm>
            <a:off x="311700" y="21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Using SLURM Scheduler</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154450"/>
            <a:ext cx="85206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56" name="Google Shape;156;p33"/>
          <p:cNvSpPr txBox="1"/>
          <p:nvPr>
            <p:ph idx="1" type="body"/>
          </p:nvPr>
        </p:nvSpPr>
        <p:spPr>
          <a:xfrm>
            <a:off x="311700" y="741750"/>
            <a:ext cx="3882000" cy="43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0000FF"/>
                </a:solidFill>
                <a:latin typeface="Consolas"/>
                <a:ea typeface="Consolas"/>
                <a:cs typeface="Consolas"/>
                <a:sym typeface="Consolas"/>
              </a:rPr>
              <a:t>[ mpi_example.c ]</a:t>
            </a:r>
            <a:endParaRPr b="1" sz="1200">
              <a:solidFill>
                <a:srgbClr val="0000FF"/>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mpi_example</a:t>
            </a:r>
            <a:r>
              <a:rPr lang="en" sz="1200">
                <a:solidFill>
                  <a:schemeClr val="dk1"/>
                </a:solidFill>
                <a:latin typeface="Consolas"/>
                <a:ea typeface="Consolas"/>
                <a:cs typeface="Consolas"/>
                <a:sym typeface="Consolas"/>
              </a:rPr>
              <a:t>.c</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compile:</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make mpi_example</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run:</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latin typeface="Consolas"/>
                <a:ea typeface="Consolas"/>
                <a:cs typeface="Consolas"/>
                <a:sym typeface="Consolas"/>
              </a:rPr>
              <a:t>$ srun -n 4 ./mpi_example.exe</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0000FF"/>
                </a:solidFill>
                <a:latin typeface="Consolas"/>
                <a:ea typeface="Consolas"/>
                <a:cs typeface="Consolas"/>
                <a:sym typeface="Consolas"/>
              </a:rPr>
              <a:t>[ mpi_reduce.c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 less omp_pi_area.c</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compile:</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a:t>
            </a:r>
            <a:r>
              <a:rPr b="1" lang="en" sz="12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make omp_pi_area</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run:</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 export OMP_NUM_THREADS=8</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 srun -n 8 ./omp_pi_area.exe</a:t>
            </a:r>
            <a:endParaRPr b="1"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0000FF"/>
                </a:solidFill>
                <a:latin typeface="Consolas"/>
                <a:ea typeface="Consolas"/>
                <a:cs typeface="Consolas"/>
                <a:sym typeface="Consolas"/>
              </a:rPr>
              <a:t>[ mpi_pi_area.c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mpi_pi_area.c</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compile:</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 make mpi_pi_area</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run:</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 srun -n 8 ./mpi_pi_area.exe</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57" name="Google Shape;157;p33"/>
          <p:cNvSpPr txBox="1"/>
          <p:nvPr>
            <p:ph idx="1" type="body"/>
          </p:nvPr>
        </p:nvSpPr>
        <p:spPr>
          <a:xfrm>
            <a:off x="4193700" y="154450"/>
            <a:ext cx="4845000" cy="49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0000FF"/>
                </a:solidFill>
                <a:latin typeface="Consolas"/>
                <a:ea typeface="Consolas"/>
                <a:cs typeface="Consolas"/>
                <a:sym typeface="Consolas"/>
              </a:rPr>
              <a:t>[ acc_laplace.c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less acc_laplace.c</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compile:</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 make acc_laplace</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How to run: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chemeClr val="dk1"/>
                </a:solidFill>
              </a:rPr>
              <a:t>	</a:t>
            </a:r>
            <a:r>
              <a:rPr lang="en" sz="1200">
                <a:solidFill>
                  <a:schemeClr val="dk1"/>
                </a:solidFill>
                <a:latin typeface="Consolas"/>
                <a:ea typeface="Consolas"/>
                <a:cs typeface="Consolas"/>
                <a:sym typeface="Consolas"/>
              </a:rPr>
              <a:t>$ srun ./acc_laplace.exe</a:t>
            </a:r>
            <a:endParaRPr b="1"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#!/bin/bash</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--account=def-someuser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--job-name=acc_laplace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--gres=gpu:p100:1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--nodes=1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--ntasks=1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--cpus-per-task=1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--mem-per-cpu=1024M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#SBATCH --time=00:00:05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export OMP_NUM_THREADS=$SLURM_CPUS_PER_TASK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"Hostname is: `hostname`"</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"Nvidia-smi info is:"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nvidia-smi</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echo "Current working directory is: `pwd`"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srun ./acc_laplace.exe   # mpirun or mpiexec also works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200">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