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871"/>
  </p:sldMasterIdLst>
  <p:notesMasterIdLst>
    <p:notesMasterId r:id="rId15"/>
  </p:notesMasterIdLst>
  <p:sldIdLst>
    <p:sldId r:id="rId2" id="256"/>
    <p:sldId r:id="rId3" id="257"/>
    <p:sldId r:id="rId4" id="330"/>
    <p:sldId r:id="rId5" id="333"/>
    <p:sldId r:id="rId6" id="335"/>
    <p:sldId r:id="rId7" id="332"/>
    <p:sldId r:id="rId8" id="334"/>
    <p:sldId r:id="rId9" id="336"/>
    <p:sldId r:id="rId10" id="337"/>
    <p:sldId r:id="rId11" id="339"/>
    <p:sldId r:id="rId12" id="341"/>
    <p:sldId r:id="rId13" id="338"/>
    <p:sldId r:id="rId14" id="329"/>
  </p:sldIdLst>
  <p:sldSz cx="12192000" cy="6858000"/>
  <p:notesSz cx="6858000" cy="9144000"/>
  <p:defaultTextStyle>
    <a:defPPr>
      <a:defRPr lang="en-US"/>
    </a:defPPr>
    <a:lvl1pPr eaLnBrk="1" defTabSz="4572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4572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4572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4572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4572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4572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4572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4572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4572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roundtripDataSignature="AMtx7mg1N4fmKLajmSSvUyUp6ZSh/Wh7vQ==" r:id="rId21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6" name="Anonymous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60" d="100"/>
          <a:sy n="60" d="100"/>
        </p:scale>
        <p:origin x="8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slide" Target="slides/slide12.xml" Id="rId13"></Relationship><Relationship Type="http://schemas.openxmlformats.org/officeDocument/2006/relationships/theme" Target="theme/theme1.xml" Id="rId18"></Relationship><Relationship Type="http://schemas.openxmlformats.org/officeDocument/2006/relationships/slide" Target="slides/slide2.xml" Id="rId3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1.xml" Id="rId12"></Relationship><Relationship Type="http://schemas.openxmlformats.org/officeDocument/2006/relationships/viewProps" Target="viewProps.xml" Id="rId17"></Relationship><Relationship Type="http://schemas.openxmlformats.org/officeDocument/2006/relationships/slide" Target="slides/slide1.xml" Id="rId2"></Relationship><Relationship Type="http://schemas.openxmlformats.org/officeDocument/2006/relationships/presProps" Target="presProps.xml" Id="rId16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0.xml" Id="rId11"></Relationship><Relationship Type="http://schemas.openxmlformats.org/officeDocument/2006/relationships/slide" Target="slides/slide4.xml" Id="rId5"></Relationship><Relationship Type="http://schemas.openxmlformats.org/officeDocument/2006/relationships/notesMaster" Target="notesMasters/notesMaster1.xml" Id="rId15"></Relationship><Relationship Type="http://schemas.openxmlformats.org/officeDocument/2006/relationships/slide" Target="slides/slide9.xml" Id="rId10"></Relationship><Relationship Type="http://schemas.openxmlformats.org/officeDocument/2006/relationships/tableStyles" Target="tableStyles.xml" Id="rId19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arget="commentAuthors.xml" Type="http://schemas.openxmlformats.org/officeDocument/2006/relationships/commentAuthors" Id="rId20"></Relationship><Relationship Target="metadata" Type="http://customschemas.google.com/relationships/presentationmetadata" Id="rId21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8T14:29:09.883" authorId="0" idx="5">
    <p:pos x="6816" y="1651"/>
    <p:text>This image is really good, but goes slightly off the bottom of the screen (at least on my computer).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vJt4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8T14:28:14.125" authorId="0" idx="6">
    <p:pos x="6077" y="2429"/>
    <p:text>This slide probably isn't needed.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vJt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8T14:31:36.579" authorId="0" idx="3">
    <p:pos x="1094" y="2630"/>
    <p:text>Maybe change to "Simultaneously solving..."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vJt5A"/>
      </p:ext>
    </p:extLst>
  </p:cm>
  <p:cm dt="2020-06-28T14:32:37.879" authorId="0" idx="4">
    <p:pos x="1114" y="2842"/>
    <p:text>Would recommend capitalizing each bullet point (or lowercasing them all, as long as they are consistent)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vJt5I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8T14:34:20.411" authorId="0" idx="2">
    <p:pos x="768" y="1949"/>
    <p:text>Enables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vJt5U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8T14:39:24.716" authorId="0" idx="1">
    <p:pos x="4714" y="3283"/>
    <p:text>In general, I think these slide are really good!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vJt54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1.xml" Id="rId1"></Relationship><Relationship Target="../comments/comment5.xml" Type="http://schemas.openxmlformats.org/officeDocument/2006/relationships/comments" Id="rId2"></Relationship></Relationships>
</file>

<file path=ppt/slides/_rels/slide10.xml.rels><?xml version="1.0" encoding="UTF-8" standalone="yes"?>
<Relationships xmlns="http://schemas.openxmlformats.org/package/2006/relationships"><Relationship Type="http://schemas.openxmlformats.org/officeDocument/2006/relationships/image" Target="../media/image11.png" Id="rId2"></Relationship><Relationship Type="http://schemas.openxmlformats.org/officeDocument/2006/relationships/slideLayout" Target="../slideLayouts/slideLayout2.xml" Id="rId1"></Relationship><Relationship Target="../comments/comment4.xml" Type="http://schemas.openxmlformats.org/officeDocument/2006/relationships/comments" Id="rId3"></Relationship></Relationships>
</file>

<file path=ppt/slides/_rels/slide11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2.xml" Id="rId1"></Relationship><Relationship Target="../comments/comment3.xml" Type="http://schemas.openxmlformats.org/officeDocument/2006/relationships/comments" Id="rId2"></Relationship></Relationships>
</file>

<file path=ppt/slides/_rels/slide12.xml.rels><?xml version="1.0" encoding="UTF-8" standalone="yes"?>
<Relationships xmlns="http://schemas.openxmlformats.org/package/2006/relationships"><Relationship Type="http://schemas.openxmlformats.org/officeDocument/2006/relationships/image" Target="../media/image12.png" Id="rId2"></Relationship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3"></Relationship></Relationships>
</file>

<file path=ppt/slides/_rels/slide13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2.xml" Id="rId1"></Relationship><Relationship Target="../comments/comment2.xml" Type="http://schemas.openxmlformats.org/officeDocument/2006/relationships/comments" Id="rId2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11" y="771939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Parallel Programming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3296300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en-US" dirty="0"/>
              <a:t>Enable </a:t>
            </a:r>
            <a:r>
              <a:rPr lang="en-US" altLang="en-US" b="1" dirty="0"/>
              <a:t>modular</a:t>
            </a:r>
            <a:r>
              <a:rPr lang="en-US" altLang="en-US" dirty="0"/>
              <a:t> design</a:t>
            </a:r>
          </a:p>
          <a:p>
            <a:r>
              <a:rPr lang="en-US" altLang="en-US" dirty="0"/>
              <a:t>Conceptually </a:t>
            </a:r>
            <a:r>
              <a:rPr lang="en-US" altLang="en-US" b="1" dirty="0"/>
              <a:t>simple</a:t>
            </a:r>
            <a:r>
              <a:rPr lang="en-US" altLang="en-US" dirty="0"/>
              <a:t> </a:t>
            </a:r>
          </a:p>
          <a:p>
            <a:r>
              <a:rPr lang="en-US" altLang="en-US" b="1" dirty="0"/>
              <a:t>Serial</a:t>
            </a:r>
            <a:r>
              <a:rPr lang="en-US" altLang="en-US" dirty="0"/>
              <a:t> computation still a </a:t>
            </a:r>
            <a:r>
              <a:rPr lang="en-US" altLang="en-US" b="1" dirty="0"/>
              <a:t>bottleneck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7E33D-E352-4775-A8B2-A5D3B755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10" y="2413849"/>
            <a:ext cx="7047587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41480" cy="3484879"/>
          </a:xfrm>
        </p:spPr>
        <p:txBody>
          <a:bodyPr>
            <a:normAutofit/>
          </a:bodyPr>
          <a:lstStyle/>
          <a:p>
            <a:r>
              <a:rPr lang="en-US" sz="2400" b="1" dirty="0"/>
              <a:t>Concurrency is obtained by:</a:t>
            </a:r>
          </a:p>
          <a:p>
            <a:endParaRPr lang="en-US" sz="2400" b="1" dirty="0"/>
          </a:p>
          <a:p>
            <a:pPr lvl="1"/>
            <a:r>
              <a:rPr lang="en-US" sz="2000" b="1" dirty="0"/>
              <a:t>Splitting</a:t>
            </a:r>
            <a:r>
              <a:rPr lang="en-US" sz="2000" dirty="0"/>
              <a:t> the problem into </a:t>
            </a:r>
            <a:r>
              <a:rPr lang="en-US" sz="2000" b="1" dirty="0"/>
              <a:t>subproblems</a:t>
            </a:r>
          </a:p>
          <a:p>
            <a:pPr lvl="1"/>
            <a:r>
              <a:rPr lang="en-US" sz="2000" b="1" dirty="0"/>
              <a:t>concurrently</a:t>
            </a:r>
            <a:r>
              <a:rPr lang="en-US" sz="2000" dirty="0"/>
              <a:t> solving the subproblems</a:t>
            </a:r>
          </a:p>
          <a:p>
            <a:pPr lvl="1"/>
            <a:r>
              <a:rPr lang="en-US" sz="2000" b="1" dirty="0"/>
              <a:t>merging</a:t>
            </a:r>
            <a:r>
              <a:rPr lang="en-US" sz="2000" dirty="0"/>
              <a:t> the solved subproblems solutions into a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3777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0D71D-71AF-4E52-9452-877E9441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22" y="2519998"/>
            <a:ext cx="12192000" cy="45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1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Patterns</a:t>
            </a:r>
            <a:r>
              <a:rPr lang="en-US" sz="2400" b="1" dirty="0"/>
              <a:t> </a:t>
            </a:r>
          </a:p>
          <a:p>
            <a:pPr lvl="1"/>
            <a:r>
              <a:rPr lang="en-US" sz="2000" dirty="0"/>
              <a:t>a “</a:t>
            </a:r>
            <a:r>
              <a:rPr lang="en-US" sz="2000" b="1" dirty="0"/>
              <a:t>vocabulary</a:t>
            </a:r>
            <a:r>
              <a:rPr lang="en-US" sz="2000" dirty="0"/>
              <a:t>” for </a:t>
            </a:r>
            <a:r>
              <a:rPr lang="en-US" sz="2000" b="1" dirty="0"/>
              <a:t>designing</a:t>
            </a:r>
            <a:r>
              <a:rPr lang="en-US" sz="2000" dirty="0"/>
              <a:t> algorithms</a:t>
            </a:r>
          </a:p>
          <a:p>
            <a:pPr marL="457200" lvl="1" indent="0">
              <a:buNone/>
            </a:pPr>
            <a:endParaRPr lang="en-US" sz="2000" dirty="0"/>
          </a:p>
          <a:p>
            <a:pPr lvl="0">
              <a:buClr>
                <a:srgbClr val="ACD433"/>
              </a:buClr>
            </a:pPr>
            <a:r>
              <a:rPr lang="en-US" sz="2400" b="1" dirty="0">
                <a:solidFill>
                  <a:srgbClr val="002060"/>
                </a:solidFill>
              </a:rPr>
              <a:t>Parallel Patterns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recurring</a:t>
            </a:r>
            <a:r>
              <a:rPr lang="en-US" sz="2000" dirty="0"/>
              <a:t> combination of distribution of </a:t>
            </a:r>
            <a:r>
              <a:rPr lang="en-US" sz="2000" b="1" dirty="0"/>
              <a:t>tasks</a:t>
            </a:r>
            <a:r>
              <a:rPr lang="en-US" sz="2000" dirty="0"/>
              <a:t> and  access of </a:t>
            </a:r>
            <a:r>
              <a:rPr lang="en-US" sz="2000" b="1" dirty="0"/>
              <a:t>data</a:t>
            </a:r>
            <a:r>
              <a:rPr lang="en-US" sz="2000" dirty="0"/>
              <a:t> pertaining to a specific problem in design of  parallel algorithm. </a:t>
            </a:r>
          </a:p>
          <a:p>
            <a:pPr lvl="1"/>
            <a:r>
              <a:rPr lang="en-US" sz="2000" dirty="0"/>
              <a:t>aid in achieving </a:t>
            </a:r>
            <a:r>
              <a:rPr lang="en-US" sz="2000" b="1" dirty="0"/>
              <a:t>scalability</a:t>
            </a:r>
            <a:r>
              <a:rPr lang="en-US" sz="2000" dirty="0"/>
              <a:t> and convenience for developing </a:t>
            </a:r>
            <a:r>
              <a:rPr lang="en-US" sz="2000" b="1" dirty="0"/>
              <a:t>parallel</a:t>
            </a:r>
            <a:r>
              <a:rPr lang="en-US" sz="2000" dirty="0"/>
              <a:t> applications .</a:t>
            </a:r>
          </a:p>
          <a:p>
            <a:pPr lvl="1"/>
            <a:r>
              <a:rPr lang="en-US" sz="2000" dirty="0"/>
              <a:t>facilitates </a:t>
            </a:r>
            <a:r>
              <a:rPr lang="en-US" sz="2000" b="1" dirty="0"/>
              <a:t>comparison</a:t>
            </a:r>
            <a:r>
              <a:rPr lang="en-US" sz="2000" dirty="0"/>
              <a:t> between parallel and serial performance.</a:t>
            </a:r>
          </a:p>
          <a:p>
            <a:pPr lvl="1"/>
            <a:r>
              <a:rPr lang="en-US" sz="2000" b="1" dirty="0"/>
              <a:t>Universal</a:t>
            </a:r>
            <a:r>
              <a:rPr lang="en-US" sz="2000" dirty="0"/>
              <a:t> in nature as patterns can be utilized any parallel programming models. </a:t>
            </a:r>
          </a:p>
        </p:txBody>
      </p:sp>
    </p:spTree>
    <p:extLst>
      <p:ext uri="{BB962C8B-B14F-4D97-AF65-F5344CB8AC3E}">
        <p14:creationId xmlns:p14="http://schemas.microsoft.com/office/powerpoint/2010/main" val="3159386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Bag of Tasks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Parallel</a:t>
            </a:r>
          </a:p>
          <a:p>
            <a:r>
              <a:rPr lang="en-US" b="1" dirty="0">
                <a:solidFill>
                  <a:srgbClr val="002060"/>
                </a:solidFill>
              </a:rPr>
              <a:t>Task Parallel </a:t>
            </a:r>
          </a:p>
          <a:p>
            <a:r>
              <a:rPr lang="en-US" b="1" dirty="0">
                <a:solidFill>
                  <a:srgbClr val="002060"/>
                </a:solidFill>
              </a:rPr>
              <a:t>Pipelining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5524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Bag-of-Tasks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Bag of Tasks (</a:t>
            </a:r>
            <a:r>
              <a:rPr lang="en-US" b="1" dirty="0" err="1">
                <a:solidFill>
                  <a:srgbClr val="002060"/>
                </a:solidFill>
              </a:rPr>
              <a:t>BoT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Embarrassingly Parallel </a:t>
            </a:r>
            <a:r>
              <a:rPr lang="en-US" dirty="0"/>
              <a:t>or </a:t>
            </a:r>
            <a:r>
              <a:rPr lang="en-US" b="1" dirty="0"/>
              <a:t>loosely coupled </a:t>
            </a:r>
            <a:r>
              <a:rPr lang="en-US" dirty="0"/>
              <a:t>applications</a:t>
            </a:r>
          </a:p>
          <a:p>
            <a:pPr lvl="1"/>
            <a:r>
              <a:rPr lang="en-US" dirty="0"/>
              <a:t>Component </a:t>
            </a:r>
            <a:r>
              <a:rPr lang="en-US" b="1" dirty="0"/>
              <a:t>tasks</a:t>
            </a:r>
            <a:r>
              <a:rPr lang="en-US" dirty="0"/>
              <a:t> of application are </a:t>
            </a:r>
            <a:r>
              <a:rPr lang="en-US" b="1" dirty="0"/>
              <a:t>independent</a:t>
            </a:r>
          </a:p>
          <a:p>
            <a:pPr lvl="1"/>
            <a:r>
              <a:rPr lang="en-US" dirty="0"/>
              <a:t>Tasks </a:t>
            </a:r>
            <a:r>
              <a:rPr lang="en-US" b="1" dirty="0"/>
              <a:t>don't communicate </a:t>
            </a:r>
            <a:r>
              <a:rPr lang="en-US" dirty="0"/>
              <a:t>with each other</a:t>
            </a:r>
          </a:p>
          <a:p>
            <a:pPr lvl="1"/>
            <a:r>
              <a:rPr lang="en-US" dirty="0"/>
              <a:t>Tasks can be executed in any order</a:t>
            </a:r>
          </a:p>
          <a:p>
            <a:pPr lvl="1"/>
            <a:r>
              <a:rPr lang="en-US" b="1" dirty="0"/>
              <a:t>Minimal</a:t>
            </a:r>
            <a:r>
              <a:rPr lang="en-US" dirty="0"/>
              <a:t> parallel </a:t>
            </a:r>
            <a:r>
              <a:rPr lang="en-US" b="1" dirty="0"/>
              <a:t>overhead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8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Bag-of-Tasks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53393-54BF-4EE2-82E0-B3058D74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2701734"/>
            <a:ext cx="7285351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80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vs Data Parallel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8" y="2452349"/>
            <a:ext cx="4667900" cy="3484879"/>
          </a:xfrm>
        </p:spPr>
        <p:txBody>
          <a:bodyPr>
            <a:normAutofit/>
          </a:bodyPr>
          <a:lstStyle/>
          <a:p>
            <a:pPr marL="419100" indent="-419100">
              <a:lnSpc>
                <a:spcPct val="80000"/>
              </a:lnSpc>
            </a:pPr>
            <a:r>
              <a:rPr lang="en-US" alt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Parallel Programs</a:t>
            </a:r>
            <a:endParaRPr lang="en-US" alt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A50021"/>
                </a:solidFill>
              </a:rPr>
              <a:t>	</a:t>
            </a:r>
            <a:r>
              <a:rPr lang="en-US" altLang="en-US" dirty="0">
                <a:solidFill>
                  <a:srgbClr val="002060"/>
                </a:solidFill>
              </a:rPr>
              <a:t>- simultaneous execution of the same task on different data elements.</a:t>
            </a:r>
          </a:p>
          <a:p>
            <a:pPr marL="419100" indent="-419100">
              <a:lnSpc>
                <a:spcPct val="80000"/>
              </a:lnSpc>
              <a:buNone/>
            </a:pPr>
            <a:endParaRPr lang="en-US" altLang="en-US" dirty="0">
              <a:solidFill>
                <a:srgbClr val="A5002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C7A91-8946-4EFC-B8F9-2CBB0DE45C0A}"/>
              </a:ext>
            </a:extLst>
          </p:cNvPr>
          <p:cNvSpPr/>
          <p:nvPr/>
        </p:nvSpPr>
        <p:spPr>
          <a:xfrm>
            <a:off x="6781310" y="2385736"/>
            <a:ext cx="46679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80000"/>
              </a:lnSpc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Parallel Programs</a:t>
            </a:r>
          </a:p>
          <a:p>
            <a:pPr marL="419100" indent="-419100">
              <a:lnSpc>
                <a:spcPct val="80000"/>
              </a:lnSpc>
            </a:pPr>
            <a:endParaRPr lang="en-US" altLang="en-US" i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- simultaneous execution of different tasks on the same data elements.</a:t>
            </a:r>
          </a:p>
        </p:txBody>
      </p:sp>
      <p:pic>
        <p:nvPicPr>
          <p:cNvPr id="9" name="Picture 25" descr="img161">
            <a:extLst>
              <a:ext uri="{FF2B5EF4-FFF2-40B4-BE49-F238E27FC236}">
                <a16:creationId xmlns:a16="http://schemas.microsoft.com/office/drawing/2014/main" id="{0FE366DC-75C3-4064-A10E-802B1F5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7" y="4675682"/>
            <a:ext cx="411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img162">
            <a:extLst>
              <a:ext uri="{FF2B5EF4-FFF2-40B4-BE49-F238E27FC236}">
                <a16:creationId xmlns:a16="http://schemas.microsoft.com/office/drawing/2014/main" id="{58A73C7A-4E07-4744-A18A-467EE74A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4097900"/>
            <a:ext cx="29718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3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" y="2335246"/>
            <a:ext cx="4751561" cy="456023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altLang="en-US" dirty="0"/>
              <a:t>Most parallel work in these applications is focused on </a:t>
            </a:r>
            <a:r>
              <a:rPr lang="en-US" altLang="en-US" b="1" dirty="0"/>
              <a:t>performing tasks </a:t>
            </a:r>
            <a:r>
              <a:rPr lang="en-US" altLang="en-US" dirty="0"/>
              <a:t>on a </a:t>
            </a:r>
            <a:r>
              <a:rPr lang="en-US" altLang="en-US" b="1" dirty="0"/>
              <a:t>data set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subset/partition </a:t>
            </a:r>
            <a:r>
              <a:rPr lang="en-US" altLang="en-US" dirty="0"/>
              <a:t>of the dataset is given to each </a:t>
            </a:r>
            <a:r>
              <a:rPr lang="en-US" altLang="en-US" b="1" dirty="0"/>
              <a:t>process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each </a:t>
            </a:r>
            <a:r>
              <a:rPr lang="en-US" altLang="en-US" b="1" dirty="0"/>
              <a:t>process</a:t>
            </a:r>
            <a:r>
              <a:rPr lang="en-US" altLang="en-US" dirty="0"/>
              <a:t> performs the same tasks on the different subsets/partition of data.</a:t>
            </a:r>
          </a:p>
          <a:p>
            <a:r>
              <a:rPr lang="en-US" altLang="en-US" b="1" dirty="0"/>
              <a:t>Example: </a:t>
            </a:r>
            <a:r>
              <a:rPr lang="en-US" altLang="en-US" dirty="0"/>
              <a:t>each </a:t>
            </a:r>
            <a:r>
              <a:rPr lang="en-US" altLang="en-US" b="1" dirty="0"/>
              <a:t>task (T1) adds 3 </a:t>
            </a:r>
            <a:r>
              <a:rPr lang="en-US" altLang="en-US" dirty="0"/>
              <a:t>to each data element.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2B58-4DEA-455C-B4EE-36B05B56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5" y="2603230"/>
            <a:ext cx="7315834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3970857" cy="3484879"/>
          </a:xfrm>
        </p:spPr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subset of the tasks </a:t>
            </a:r>
            <a:r>
              <a:rPr lang="en-US" altLang="en-US" dirty="0"/>
              <a:t>is allocated to each </a:t>
            </a:r>
            <a:r>
              <a:rPr lang="en-US" altLang="en-US" b="1" dirty="0"/>
              <a:t>process</a:t>
            </a:r>
          </a:p>
          <a:p>
            <a:r>
              <a:rPr lang="en-US" altLang="en-US" dirty="0"/>
              <a:t>each process performs a different subset of tasks on the same data.</a:t>
            </a:r>
          </a:p>
          <a:p>
            <a:r>
              <a:rPr lang="en-US" altLang="en-US" dirty="0"/>
              <a:t>at the end of the tasks, all of processes have to share the results of the tasks executed, (</a:t>
            </a:r>
            <a:r>
              <a:rPr lang="en-US" altLang="en-US" b="1" i="1" u="sng" dirty="0"/>
              <a:t>global reduction)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D5827-B9E1-4E40-A299-29D1DC6B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77" y="2828769"/>
            <a:ext cx="5456393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stream of data </a:t>
            </a:r>
            <a:r>
              <a:rPr lang="en-US" altLang="en-US" dirty="0"/>
              <a:t>is passed through a </a:t>
            </a:r>
            <a:r>
              <a:rPr lang="en-US" altLang="en-US" b="1" dirty="0"/>
              <a:t>succession of processes</a:t>
            </a:r>
            <a:r>
              <a:rPr lang="en-US" altLang="en-US" dirty="0"/>
              <a:t>, each of which perform some task on it. </a:t>
            </a:r>
          </a:p>
          <a:p>
            <a:r>
              <a:rPr lang="en-US" dirty="0"/>
              <a:t>A pipeline is composed of several </a:t>
            </a:r>
            <a:r>
              <a:rPr lang="en-US" b="1" dirty="0"/>
              <a:t>computations</a:t>
            </a:r>
            <a:r>
              <a:rPr lang="en-US" dirty="0"/>
              <a:t> called </a:t>
            </a:r>
            <a:r>
              <a:rPr lang="en-US" b="1" dirty="0"/>
              <a:t>stages</a:t>
            </a:r>
            <a:r>
              <a:rPr lang="en-US" dirty="0"/>
              <a:t>.</a:t>
            </a:r>
          </a:p>
          <a:p>
            <a:r>
              <a:rPr lang="en-US" altLang="en-US" dirty="0"/>
              <a:t>Computation stages performed on data are </a:t>
            </a:r>
            <a:r>
              <a:rPr lang="en-US" altLang="en-US" b="1" dirty="0"/>
              <a:t>ordered</a:t>
            </a:r>
            <a:r>
              <a:rPr lang="en-US" altLang="en-US" dirty="0"/>
              <a:t> but </a:t>
            </a:r>
            <a:r>
              <a:rPr lang="en-US" altLang="en-US" b="1" dirty="0"/>
              <a:t>independent</a:t>
            </a:r>
            <a:r>
              <a:rPr lang="en-US" altLang="en-US" dirty="0"/>
              <a:t>.</a:t>
            </a:r>
          </a:p>
          <a:p>
            <a:r>
              <a:rPr lang="en-US" dirty="0"/>
              <a:t>Computation </a:t>
            </a:r>
            <a:r>
              <a:rPr lang="en-US" b="1" dirty="0"/>
              <a:t>stages</a:t>
            </a:r>
            <a:r>
              <a:rPr lang="en-US" dirty="0"/>
              <a:t> run </a:t>
            </a:r>
            <a:r>
              <a:rPr lang="en-US" b="1" dirty="0"/>
              <a:t>independently</a:t>
            </a:r>
            <a:r>
              <a:rPr lang="en-US" dirty="0"/>
              <a:t> for each item.</a:t>
            </a:r>
          </a:p>
          <a:p>
            <a:r>
              <a:rPr lang="en-US" altLang="en-US" dirty="0"/>
              <a:t>Each </a:t>
            </a:r>
            <a:r>
              <a:rPr lang="en-US" altLang="en-US" b="1" dirty="0"/>
              <a:t>output</a:t>
            </a:r>
            <a:r>
              <a:rPr lang="en-US" altLang="en-US" dirty="0"/>
              <a:t> of computation becomes </a:t>
            </a:r>
            <a:r>
              <a:rPr lang="en-US" altLang="en-US" b="1" dirty="0"/>
              <a:t>input</a:t>
            </a:r>
            <a:r>
              <a:rPr lang="en-US" altLang="en-US" dirty="0"/>
              <a:t> to the following computation.</a:t>
            </a:r>
          </a:p>
        </p:txBody>
      </p:sp>
    </p:spTree>
    <p:extLst>
      <p:ext uri="{BB962C8B-B14F-4D97-AF65-F5344CB8AC3E}">
        <p14:creationId xmlns:p14="http://schemas.microsoft.com/office/powerpoint/2010/main" val="252804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4462</TotalTime>
  <Words>372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Parallel Programming Patterns</vt:lpstr>
      <vt:lpstr>Parallel Patterns</vt:lpstr>
      <vt:lpstr>Parallel Patterns</vt:lpstr>
      <vt:lpstr>Bag-of-Tasks</vt:lpstr>
      <vt:lpstr>Bag-of-Tasks</vt:lpstr>
      <vt:lpstr>Task vs Data Parallel Programs</vt:lpstr>
      <vt:lpstr>Data Parallel</vt:lpstr>
      <vt:lpstr>Task Parallel </vt:lpstr>
      <vt:lpstr>Pipelining</vt:lpstr>
      <vt:lpstr>Pipelining</vt:lpstr>
      <vt:lpstr>Divide and Conquer</vt:lpstr>
      <vt:lpstr>Divide and Conquer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and Performance Models</dc:title>
  <dc:creator>Sukhija, Nitin</dc:creator>
  <cp:lastModifiedBy>Sukhija, Nitin</cp:lastModifiedBy>
  <cp:revision>111</cp:revision>
  <dcterms:created xsi:type="dcterms:W3CDTF">2020-06-11T13:13:25Z</dcterms:created>
  <dcterms:modified xsi:type="dcterms:W3CDTF">2020-06-17T20:20:29Z</dcterms:modified>
</cp:coreProperties>
</file>