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d6bfd4b2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9d6bfd4b2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9d6bfd4b2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9d6bfd4b2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9d6bfd4b2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9d6bfd4b2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9d6bfd4b2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9d6bfd4b2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9d6bfd4b2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9d6bfd4b2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9d6bfd4b2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9d6bfd4b2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a7690844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a7690844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9d6bfd4b2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9d6bfd4b2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a769084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a769084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9d6bfd4b2_1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9d6bfd4b2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d6bfd4b2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d6bfd4b2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9d6bfd4b2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9d6bfd4b2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a7690844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a7690844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9d6bfd4b2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9d6bfd4b2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d6bfd4b2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d6bfd4b2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d6bfd4b2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d6bfd4b2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d6bfd4b2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d6bfd4b2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d6bfd4b2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d6bfd4b2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9d6bfd4b2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9d6bfd4b2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9d6bfd4b2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d6bfd4b2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gi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gif"/><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Algorithms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14" name="Google Shape;214;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Remember, this is only an </a:t>
            </a:r>
            <a:r>
              <a:rPr b="1" lang="en"/>
              <a:t>approximation</a:t>
            </a:r>
            <a:r>
              <a:rPr lang="en"/>
              <a:t>!</a:t>
            </a:r>
            <a:endParaRPr/>
          </a:p>
        </p:txBody>
      </p:sp>
      <p:pic>
        <p:nvPicPr>
          <p:cNvPr id="215" name="Google Shape;215;p22"/>
          <p:cNvPicPr preferRelativeResize="0"/>
          <p:nvPr/>
        </p:nvPicPr>
        <p:blipFill>
          <a:blip r:embed="rId3">
            <a:alphaModFix/>
          </a:blip>
          <a:stretch>
            <a:fillRect/>
          </a:stretch>
        </p:blipFill>
        <p:spPr>
          <a:xfrm>
            <a:off x="3204951" y="2471075"/>
            <a:ext cx="2734099" cy="2051977"/>
          </a:xfrm>
          <a:prstGeom prst="rect">
            <a:avLst/>
          </a:prstGeom>
          <a:noFill/>
          <a:ln>
            <a:noFill/>
          </a:ln>
        </p:spPr>
      </p:pic>
      <p:sp>
        <p:nvSpPr>
          <p:cNvPr id="216" name="Google Shape;216;p22"/>
          <p:cNvSpPr/>
          <p:nvPr/>
        </p:nvSpPr>
        <p:spPr>
          <a:xfrm>
            <a:off x="3660400" y="3081900"/>
            <a:ext cx="1009775" cy="778350"/>
          </a:xfrm>
          <a:custGeom>
            <a:rect b="b" l="l" r="r" t="t"/>
            <a:pathLst>
              <a:path extrusionOk="0" h="31134" w="40391">
                <a:moveTo>
                  <a:pt x="40391" y="5890"/>
                </a:moveTo>
                <a:lnTo>
                  <a:pt x="0" y="31134"/>
                </a:lnTo>
                <a:lnTo>
                  <a:pt x="7994" y="17250"/>
                </a:lnTo>
                <a:lnTo>
                  <a:pt x="15988" y="6731"/>
                </a:lnTo>
                <a:lnTo>
                  <a:pt x="22720" y="1683"/>
                </a:lnTo>
                <a:lnTo>
                  <a:pt x="28190" y="0"/>
                </a:lnTo>
                <a:lnTo>
                  <a:pt x="33238" y="841"/>
                </a:lnTo>
              </a:path>
            </a:pathLst>
          </a:custGeom>
          <a:solidFill>
            <a:srgbClr val="FFFF00"/>
          </a:solidFill>
          <a:ln cap="flat" cmpd="sng" w="9525">
            <a:solidFill>
              <a:schemeClr val="dk2"/>
            </a:solidFill>
            <a:prstDash val="solid"/>
            <a:round/>
            <a:headEnd len="med" w="med" type="none"/>
            <a:tailEnd len="med" w="med" type="none"/>
          </a:ln>
        </p:spPr>
      </p:sp>
      <p:sp>
        <p:nvSpPr>
          <p:cNvPr id="217" name="Google Shape;217;p22"/>
          <p:cNvSpPr/>
          <p:nvPr/>
        </p:nvSpPr>
        <p:spPr>
          <a:xfrm>
            <a:off x="4701725" y="2692700"/>
            <a:ext cx="767850" cy="568000"/>
          </a:xfrm>
          <a:custGeom>
            <a:rect b="b" l="l" r="r" t="t"/>
            <a:pathLst>
              <a:path extrusionOk="0" h="22720" w="30714">
                <a:moveTo>
                  <a:pt x="0" y="20617"/>
                </a:moveTo>
                <a:lnTo>
                  <a:pt x="30714" y="0"/>
                </a:lnTo>
                <a:lnTo>
                  <a:pt x="23982" y="9677"/>
                </a:lnTo>
                <a:lnTo>
                  <a:pt x="16409" y="16409"/>
                </a:lnTo>
                <a:lnTo>
                  <a:pt x="10098" y="21037"/>
                </a:lnTo>
                <a:lnTo>
                  <a:pt x="5049" y="22720"/>
                </a:lnTo>
                <a:close/>
              </a:path>
            </a:pathLst>
          </a:custGeom>
          <a:solidFill>
            <a:srgbClr val="FFFF00"/>
          </a:solidFill>
          <a:ln cap="flat" cmpd="sng" w="9525">
            <a:solidFill>
              <a:schemeClr val="dk2"/>
            </a:solidFill>
            <a:prstDash val="solid"/>
            <a:round/>
            <a:headEnd len="med" w="med" type="none"/>
            <a:tailEnd len="med" w="med" type="none"/>
          </a:ln>
        </p:spPr>
      </p:sp>
      <p:sp>
        <p:nvSpPr>
          <p:cNvPr id="218" name="Google Shape;218;p22"/>
          <p:cNvSpPr txBox="1"/>
          <p:nvPr/>
        </p:nvSpPr>
        <p:spPr>
          <a:xfrm>
            <a:off x="694225" y="2787375"/>
            <a:ext cx="20826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isn’t included</a:t>
            </a:r>
            <a:r>
              <a:rPr lang="en">
                <a:latin typeface="Calibri"/>
                <a:ea typeface="Calibri"/>
                <a:cs typeface="Calibri"/>
                <a:sym typeface="Calibri"/>
              </a:rPr>
              <a:t> in the result, but it should be.</a:t>
            </a:r>
            <a:endParaRPr>
              <a:latin typeface="Calibri"/>
              <a:ea typeface="Calibri"/>
              <a:cs typeface="Calibri"/>
              <a:sym typeface="Calibri"/>
            </a:endParaRPr>
          </a:p>
        </p:txBody>
      </p:sp>
      <p:sp>
        <p:nvSpPr>
          <p:cNvPr id="219" name="Google Shape;219;p22"/>
          <p:cNvSpPr txBox="1"/>
          <p:nvPr/>
        </p:nvSpPr>
        <p:spPr>
          <a:xfrm>
            <a:off x="6410875" y="2787375"/>
            <a:ext cx="20826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 included</a:t>
            </a:r>
            <a:r>
              <a:rPr lang="en">
                <a:latin typeface="Calibri"/>
                <a:ea typeface="Calibri"/>
                <a:cs typeface="Calibri"/>
                <a:sym typeface="Calibri"/>
              </a:rPr>
              <a:t> in the result, but it shouldn’t be.</a:t>
            </a:r>
            <a:endParaRPr>
              <a:latin typeface="Calibri"/>
              <a:ea typeface="Calibri"/>
              <a:cs typeface="Calibri"/>
              <a:sym typeface="Calibri"/>
            </a:endParaRPr>
          </a:p>
        </p:txBody>
      </p:sp>
      <p:cxnSp>
        <p:nvCxnSpPr>
          <p:cNvPr id="220" name="Google Shape;220;p22"/>
          <p:cNvCxnSpPr/>
          <p:nvPr/>
        </p:nvCxnSpPr>
        <p:spPr>
          <a:xfrm>
            <a:off x="2545450" y="3134475"/>
            <a:ext cx="1609200" cy="210300"/>
          </a:xfrm>
          <a:prstGeom prst="straightConnector1">
            <a:avLst/>
          </a:prstGeom>
          <a:noFill/>
          <a:ln cap="flat" cmpd="sng" w="28575">
            <a:solidFill>
              <a:srgbClr val="0000FF"/>
            </a:solidFill>
            <a:prstDash val="solid"/>
            <a:round/>
            <a:headEnd len="med" w="med" type="none"/>
            <a:tailEnd len="med" w="med" type="triangle"/>
          </a:ln>
        </p:spPr>
      </p:cxnSp>
      <p:cxnSp>
        <p:nvCxnSpPr>
          <p:cNvPr id="221" name="Google Shape;221;p22"/>
          <p:cNvCxnSpPr>
            <a:stCxn id="219" idx="1"/>
          </p:cNvCxnSpPr>
          <p:nvPr/>
        </p:nvCxnSpPr>
        <p:spPr>
          <a:xfrm rot="10800000">
            <a:off x="5069875" y="3060825"/>
            <a:ext cx="1341000" cy="1578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27" name="Google Shape;227;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trapezoidal</a:t>
            </a:r>
            <a:r>
              <a:rPr b="1" lang="en"/>
              <a:t> rule</a:t>
            </a:r>
            <a:r>
              <a:rPr lang="en"/>
              <a:t> works really well as you keep dividing the interval in which you are interested into </a:t>
            </a:r>
            <a:r>
              <a:rPr lang="en" u="sng"/>
              <a:t>more and more trapezoids</a:t>
            </a:r>
            <a:r>
              <a:rPr lang="en"/>
              <a:t>.</a:t>
            </a:r>
            <a:endParaRPr/>
          </a:p>
          <a:p>
            <a:pPr indent="0" lvl="0" marL="0" rtl="0" algn="l">
              <a:spcBef>
                <a:spcPts val="1600"/>
              </a:spcBef>
              <a:spcAft>
                <a:spcPts val="1600"/>
              </a:spcAft>
              <a:buNone/>
            </a:pPr>
            <a:r>
              <a:rPr lang="en"/>
              <a:t>The smaller they are, the </a:t>
            </a:r>
            <a:r>
              <a:rPr b="1" i="1" lang="en"/>
              <a:t>closer</a:t>
            </a:r>
            <a:r>
              <a:rPr lang="en"/>
              <a:t> they fit the curve,</a:t>
            </a:r>
            <a:br>
              <a:rPr lang="en"/>
            </a:br>
            <a:r>
              <a:rPr lang="en"/>
              <a:t>and thus the more accurate the approximation!</a:t>
            </a:r>
            <a:endParaRPr/>
          </a:p>
        </p:txBody>
      </p:sp>
      <p:pic>
        <p:nvPicPr>
          <p:cNvPr id="228" name="Google Shape;228;p23"/>
          <p:cNvPicPr preferRelativeResize="0"/>
          <p:nvPr/>
        </p:nvPicPr>
        <p:blipFill>
          <a:blip r:embed="rId3">
            <a:alphaModFix/>
          </a:blip>
          <a:stretch>
            <a:fillRect/>
          </a:stretch>
        </p:blipFill>
        <p:spPr>
          <a:xfrm>
            <a:off x="4354600" y="2503350"/>
            <a:ext cx="3696075" cy="221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34" name="Google Shape;234;p24"/>
          <p:cNvSpPr txBox="1"/>
          <p:nvPr>
            <p:ph idx="1" type="body"/>
          </p:nvPr>
        </p:nvSpPr>
        <p:spPr>
          <a:xfrm>
            <a:off x="819150" y="15594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the shapes are still all trapezoids, it simply turns into a straightforward probably using basic algebra to compute each individual area, and then sum them all up.</a:t>
            </a:r>
            <a:endParaRPr/>
          </a:p>
        </p:txBody>
      </p:sp>
      <p:pic>
        <p:nvPicPr>
          <p:cNvPr id="235" name="Google Shape;235;p24"/>
          <p:cNvPicPr preferRelativeResize="0"/>
          <p:nvPr/>
        </p:nvPicPr>
        <p:blipFill>
          <a:blip r:embed="rId3">
            <a:alphaModFix/>
          </a:blip>
          <a:stretch>
            <a:fillRect/>
          </a:stretch>
        </p:blipFill>
        <p:spPr>
          <a:xfrm>
            <a:off x="479150" y="2156275"/>
            <a:ext cx="4630450" cy="2604625"/>
          </a:xfrm>
          <a:prstGeom prst="rect">
            <a:avLst/>
          </a:prstGeom>
          <a:noFill/>
          <a:ln>
            <a:noFill/>
          </a:ln>
        </p:spPr>
      </p:pic>
      <p:pic>
        <p:nvPicPr>
          <p:cNvPr id="236" name="Google Shape;236;p24"/>
          <p:cNvPicPr preferRelativeResize="0"/>
          <p:nvPr/>
        </p:nvPicPr>
        <p:blipFill>
          <a:blip r:embed="rId4">
            <a:alphaModFix/>
          </a:blip>
          <a:stretch>
            <a:fillRect/>
          </a:stretch>
        </p:blipFill>
        <p:spPr>
          <a:xfrm>
            <a:off x="5333250" y="2156275"/>
            <a:ext cx="3108072" cy="260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42" name="Google Shape;24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u="sng"/>
              <a:t>sequential</a:t>
            </a:r>
            <a:r>
              <a:rPr lang="en"/>
              <a:t> solution:</a:t>
            </a:r>
            <a:endParaRPr/>
          </a:p>
          <a:p>
            <a:pPr indent="457200" lvl="0" marL="0" rtl="0" algn="l">
              <a:spcBef>
                <a:spcPts val="1600"/>
              </a:spcBef>
              <a:spcAft>
                <a:spcPts val="1600"/>
              </a:spcAft>
              <a:buNone/>
            </a:pPr>
            <a:r>
              <a:rPr lang="en"/>
              <a:t>If you choose to use N trapezoids (the more you use, the better the solution), where each one</a:t>
            </a:r>
            <a:br>
              <a:rPr lang="en"/>
            </a:br>
            <a:r>
              <a:rPr lang="en"/>
              <a:t>	has a width of </a:t>
            </a:r>
            <a:r>
              <a:rPr lang="en"/>
              <a:t>△</a:t>
            </a:r>
            <a:r>
              <a:rPr lang="en"/>
              <a:t>x, then the math can be simplified to the following equation:</a:t>
            </a:r>
            <a:endParaRPr/>
          </a:p>
        </p:txBody>
      </p:sp>
      <p:pic>
        <p:nvPicPr>
          <p:cNvPr id="243" name="Google Shape;243;p25"/>
          <p:cNvPicPr preferRelativeResize="0"/>
          <p:nvPr/>
        </p:nvPicPr>
        <p:blipFill>
          <a:blip r:embed="rId3">
            <a:alphaModFix/>
          </a:blip>
          <a:stretch>
            <a:fillRect/>
          </a:stretch>
        </p:blipFill>
        <p:spPr>
          <a:xfrm>
            <a:off x="2922350" y="3284526"/>
            <a:ext cx="3299300" cy="72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49" name="Google Shape;249;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u="sng"/>
              <a:t>sequential</a:t>
            </a:r>
            <a:r>
              <a:rPr lang="en"/>
              <a:t> solution:</a:t>
            </a:r>
            <a:endParaRPr/>
          </a:p>
        </p:txBody>
      </p:sp>
      <p:pic>
        <p:nvPicPr>
          <p:cNvPr id="250" name="Google Shape;250;p26"/>
          <p:cNvPicPr preferRelativeResize="0"/>
          <p:nvPr/>
        </p:nvPicPr>
        <p:blipFill>
          <a:blip r:embed="rId3">
            <a:alphaModFix/>
          </a:blip>
          <a:stretch>
            <a:fillRect/>
          </a:stretch>
        </p:blipFill>
        <p:spPr>
          <a:xfrm>
            <a:off x="2963538" y="2907164"/>
            <a:ext cx="3299300" cy="722950"/>
          </a:xfrm>
          <a:prstGeom prst="rect">
            <a:avLst/>
          </a:prstGeom>
          <a:noFill/>
          <a:ln>
            <a:noFill/>
          </a:ln>
        </p:spPr>
      </p:pic>
      <p:sp>
        <p:nvSpPr>
          <p:cNvPr id="251" name="Google Shape;251;p26"/>
          <p:cNvSpPr/>
          <p:nvPr/>
        </p:nvSpPr>
        <p:spPr>
          <a:xfrm>
            <a:off x="2881163" y="3010938"/>
            <a:ext cx="494400" cy="515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4406338" y="2683513"/>
            <a:ext cx="1746300" cy="999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3401800" y="2791338"/>
            <a:ext cx="978300" cy="9546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nvSpPr>
        <p:spPr>
          <a:xfrm>
            <a:off x="3334375" y="1800200"/>
            <a:ext cx="19143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These pieces are one time computations (constant time)</a:t>
            </a:r>
            <a:endParaRPr>
              <a:latin typeface="Calibri"/>
              <a:ea typeface="Calibri"/>
              <a:cs typeface="Calibri"/>
              <a:sym typeface="Calibri"/>
            </a:endParaRPr>
          </a:p>
        </p:txBody>
      </p:sp>
      <p:sp>
        <p:nvSpPr>
          <p:cNvPr id="255" name="Google Shape;255;p26"/>
          <p:cNvSpPr txBox="1"/>
          <p:nvPr/>
        </p:nvSpPr>
        <p:spPr>
          <a:xfrm>
            <a:off x="1293775" y="4123225"/>
            <a:ext cx="50595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a:t>
            </a:r>
            <a:r>
              <a:rPr lang="en">
                <a:latin typeface="Calibri"/>
                <a:ea typeface="Calibri"/>
                <a:cs typeface="Calibri"/>
                <a:sym typeface="Calibri"/>
              </a:rPr>
              <a:t> piece will involve more computation time as the number of trapezoids increases (can be implemented in code with a loop)</a:t>
            </a:r>
            <a:endParaRPr>
              <a:latin typeface="Calibri"/>
              <a:ea typeface="Calibri"/>
              <a:cs typeface="Calibri"/>
              <a:sym typeface="Calibri"/>
            </a:endParaRPr>
          </a:p>
        </p:txBody>
      </p:sp>
      <p:cxnSp>
        <p:nvCxnSpPr>
          <p:cNvPr id="256" name="Google Shape;256;p26"/>
          <p:cNvCxnSpPr>
            <a:stCxn id="254" idx="1"/>
            <a:endCxn id="251" idx="0"/>
          </p:cNvCxnSpPr>
          <p:nvPr/>
        </p:nvCxnSpPr>
        <p:spPr>
          <a:xfrm flipH="1">
            <a:off x="3128275" y="2299850"/>
            <a:ext cx="206100" cy="711000"/>
          </a:xfrm>
          <a:prstGeom prst="straightConnector1">
            <a:avLst/>
          </a:prstGeom>
          <a:noFill/>
          <a:ln cap="flat" cmpd="sng" w="28575">
            <a:solidFill>
              <a:srgbClr val="FF0000"/>
            </a:solidFill>
            <a:prstDash val="solid"/>
            <a:round/>
            <a:headEnd len="med" w="med" type="none"/>
            <a:tailEnd len="med" w="med" type="triangle"/>
          </a:ln>
        </p:spPr>
      </p:cxnSp>
      <p:cxnSp>
        <p:nvCxnSpPr>
          <p:cNvPr id="257" name="Google Shape;257;p26"/>
          <p:cNvCxnSpPr/>
          <p:nvPr/>
        </p:nvCxnSpPr>
        <p:spPr>
          <a:xfrm>
            <a:off x="4848975" y="2335075"/>
            <a:ext cx="452100" cy="368400"/>
          </a:xfrm>
          <a:prstGeom prst="straightConnector1">
            <a:avLst/>
          </a:prstGeom>
          <a:noFill/>
          <a:ln cap="flat" cmpd="sng" w="28575">
            <a:solidFill>
              <a:srgbClr val="FF0000"/>
            </a:solidFill>
            <a:prstDash val="solid"/>
            <a:round/>
            <a:headEnd len="med" w="med" type="none"/>
            <a:tailEnd len="med" w="med" type="triangle"/>
          </a:ln>
        </p:spPr>
      </p:cxnSp>
      <p:cxnSp>
        <p:nvCxnSpPr>
          <p:cNvPr id="258" name="Google Shape;258;p26"/>
          <p:cNvCxnSpPr>
            <a:endCxn id="253" idx="4"/>
          </p:cNvCxnSpPr>
          <p:nvPr/>
        </p:nvCxnSpPr>
        <p:spPr>
          <a:xfrm flipH="1" rot="10800000">
            <a:off x="3607750" y="3745938"/>
            <a:ext cx="283200" cy="5037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64" name="Google Shape;264;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u="sng"/>
              <a:t>parallel</a:t>
            </a:r>
            <a:r>
              <a:rPr lang="en"/>
              <a:t> solution:</a:t>
            </a:r>
            <a:endParaRPr/>
          </a:p>
          <a:p>
            <a:pPr indent="-311150" lvl="0" marL="457200" rtl="0" algn="l">
              <a:spcBef>
                <a:spcPts val="1600"/>
              </a:spcBef>
              <a:spcAft>
                <a:spcPts val="0"/>
              </a:spcAft>
              <a:buSzPts val="1300"/>
              <a:buChar char="-"/>
            </a:pPr>
            <a:r>
              <a:rPr lang="en"/>
              <a:t>Each process can take a </a:t>
            </a:r>
            <a:r>
              <a:rPr b="1" lang="en"/>
              <a:t>portion of the</a:t>
            </a:r>
            <a:br>
              <a:rPr b="1" lang="en"/>
            </a:br>
            <a:r>
              <a:rPr b="1" lang="en"/>
              <a:t>trapezoids</a:t>
            </a:r>
            <a:r>
              <a:rPr lang="en"/>
              <a:t> (</a:t>
            </a:r>
            <a:r>
              <a:rPr i="1" lang="en"/>
              <a:t>or in terms of the equation</a:t>
            </a:r>
            <a:br>
              <a:rPr i="1" lang="en"/>
            </a:br>
            <a:r>
              <a:rPr i="1" lang="en"/>
              <a:t>we have seen, each process could process</a:t>
            </a:r>
            <a:br>
              <a:rPr i="1" lang="en"/>
            </a:br>
            <a:r>
              <a:rPr i="1" lang="en"/>
              <a:t>their own piece of the summation/loop</a:t>
            </a:r>
            <a:r>
              <a:rPr lang="en"/>
              <a:t>)</a:t>
            </a:r>
            <a:endParaRPr/>
          </a:p>
          <a:p>
            <a:pPr indent="-311150" lvl="0" marL="457200" rtl="0" algn="l">
              <a:spcBef>
                <a:spcPts val="0"/>
              </a:spcBef>
              <a:spcAft>
                <a:spcPts val="0"/>
              </a:spcAft>
              <a:buSzPts val="1300"/>
              <a:buChar char="-"/>
            </a:pPr>
            <a:r>
              <a:rPr lang="en"/>
              <a:t>Combine the partial sums at the end</a:t>
            </a:r>
            <a:endParaRPr/>
          </a:p>
        </p:txBody>
      </p:sp>
      <p:pic>
        <p:nvPicPr>
          <p:cNvPr id="265" name="Google Shape;265;p27"/>
          <p:cNvPicPr preferRelativeResize="0"/>
          <p:nvPr/>
        </p:nvPicPr>
        <p:blipFill>
          <a:blip r:embed="rId3">
            <a:alphaModFix/>
          </a:blip>
          <a:stretch>
            <a:fillRect/>
          </a:stretch>
        </p:blipFill>
        <p:spPr>
          <a:xfrm>
            <a:off x="4285225" y="2271975"/>
            <a:ext cx="3800875" cy="2343150"/>
          </a:xfrm>
          <a:prstGeom prst="rect">
            <a:avLst/>
          </a:prstGeom>
          <a:noFill/>
          <a:ln>
            <a:noFill/>
          </a:ln>
        </p:spPr>
      </p:pic>
      <p:sp>
        <p:nvSpPr>
          <p:cNvPr id="266" name="Google Shape;266;p27"/>
          <p:cNvSpPr/>
          <p:nvPr/>
        </p:nvSpPr>
        <p:spPr>
          <a:xfrm rot="5400000">
            <a:off x="5986125" y="2304725"/>
            <a:ext cx="114600" cy="871800"/>
          </a:xfrm>
          <a:prstGeom prst="leftBracket">
            <a:avLst>
              <a:gd fmla="val 8333"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5400000">
            <a:off x="6858525" y="2325125"/>
            <a:ext cx="114600" cy="831000"/>
          </a:xfrm>
          <a:prstGeom prst="leftBracket">
            <a:avLst>
              <a:gd fmla="val 8333"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txBox="1"/>
          <p:nvPr/>
        </p:nvSpPr>
        <p:spPr>
          <a:xfrm>
            <a:off x="5827725" y="2145775"/>
            <a:ext cx="4314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alibri"/>
                <a:ea typeface="Calibri"/>
                <a:cs typeface="Calibri"/>
                <a:sym typeface="Calibri"/>
              </a:rPr>
              <a:t>P1</a:t>
            </a:r>
            <a:endParaRPr b="1">
              <a:solidFill>
                <a:srgbClr val="6AA84F"/>
              </a:solidFill>
              <a:latin typeface="Calibri"/>
              <a:ea typeface="Calibri"/>
              <a:cs typeface="Calibri"/>
              <a:sym typeface="Calibri"/>
            </a:endParaRPr>
          </a:p>
        </p:txBody>
      </p:sp>
      <p:sp>
        <p:nvSpPr>
          <p:cNvPr id="269" name="Google Shape;269;p27"/>
          <p:cNvSpPr txBox="1"/>
          <p:nvPr/>
        </p:nvSpPr>
        <p:spPr>
          <a:xfrm>
            <a:off x="6700125" y="2145775"/>
            <a:ext cx="4314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alibri"/>
                <a:ea typeface="Calibri"/>
                <a:cs typeface="Calibri"/>
                <a:sym typeface="Calibri"/>
              </a:rPr>
              <a:t>P2</a:t>
            </a:r>
            <a:endParaRPr b="1">
              <a:solidFill>
                <a:srgbClr val="6AA84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#3: Odd-Even Transposition Sort</a:t>
            </a:r>
            <a:endParaRPr/>
          </a:p>
        </p:txBody>
      </p:sp>
      <p:sp>
        <p:nvSpPr>
          <p:cNvPr id="275" name="Google Shape;27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is also a common task in many applications, and so we ask a similar question here: </a:t>
            </a:r>
            <a:r>
              <a:rPr b="1" lang="en"/>
              <a:t>If there are a lot of items to sort, can we utilize parallel algorithms to speed up the process?</a:t>
            </a:r>
            <a:endParaRPr b="1"/>
          </a:p>
          <a:p>
            <a:pPr indent="0" lvl="0" marL="0" rtl="0" algn="l">
              <a:spcBef>
                <a:spcPts val="1600"/>
              </a:spcBef>
              <a:spcAft>
                <a:spcPts val="0"/>
              </a:spcAft>
              <a:buNone/>
            </a:pPr>
            <a:r>
              <a:rPr lang="en"/>
              <a:t>We will first look at a simple sequential sorting algorithm, </a:t>
            </a:r>
            <a:r>
              <a:rPr b="1" lang="en" u="sng"/>
              <a:t>Bubble Sort</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#3: Odd-Even Transposition Sort</a:t>
            </a:r>
            <a:endParaRPr/>
          </a:p>
        </p:txBody>
      </p:sp>
      <p:sp>
        <p:nvSpPr>
          <p:cNvPr id="281" name="Google Shape;281;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Bubble Sort</a:t>
            </a:r>
            <a:r>
              <a:rPr lang="en"/>
              <a:t> works by comparing each pair of neighbors, left to right, and swapping them if they are out of order. The name comes from the idea that for each complete pass over all the numbers, the next largest value “bubbles” its way to the top (</a:t>
            </a:r>
            <a:r>
              <a:rPr i="1" lang="en"/>
              <a:t>or technically the right side of the list of values</a:t>
            </a:r>
            <a:r>
              <a:rPr lang="en"/>
              <a:t>)</a:t>
            </a:r>
            <a:endParaRPr/>
          </a:p>
          <a:p>
            <a:pPr indent="0" lvl="0" marL="0" rtl="0" algn="l">
              <a:spcBef>
                <a:spcPts val="1600"/>
              </a:spcBef>
              <a:spcAft>
                <a:spcPts val="1600"/>
              </a:spcAft>
              <a:buNone/>
            </a:pPr>
            <a:r>
              <a:rPr lang="en"/>
              <a:t>You can </a:t>
            </a:r>
            <a:r>
              <a:rPr lang="en" u="sng"/>
              <a:t>guarantee</a:t>
            </a:r>
            <a:r>
              <a:rPr lang="en"/>
              <a:t> they will be sorted if you do </a:t>
            </a:r>
            <a:r>
              <a:rPr i="1" lang="en"/>
              <a:t>N</a:t>
            </a:r>
            <a:r>
              <a:rPr lang="en"/>
              <a:t> passes over the numbers, where </a:t>
            </a:r>
            <a:r>
              <a:rPr i="1" lang="en"/>
              <a:t>N</a:t>
            </a:r>
            <a:r>
              <a:rPr lang="en"/>
              <a:t> is the total number of items to be sorted.</a:t>
            </a:r>
            <a:endParaRPr/>
          </a:p>
        </p:txBody>
      </p:sp>
      <p:pic>
        <p:nvPicPr>
          <p:cNvPr id="282" name="Google Shape;282;p29"/>
          <p:cNvPicPr preferRelativeResize="0"/>
          <p:nvPr/>
        </p:nvPicPr>
        <p:blipFill>
          <a:blip r:embed="rId3">
            <a:alphaModFix/>
          </a:blip>
          <a:stretch>
            <a:fillRect/>
          </a:stretch>
        </p:blipFill>
        <p:spPr>
          <a:xfrm>
            <a:off x="3155525" y="3212850"/>
            <a:ext cx="2472700" cy="148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#3: Odd-Even Transposition Sort</a:t>
            </a:r>
            <a:endParaRPr/>
          </a:p>
        </p:txBody>
      </p:sp>
      <p:sp>
        <p:nvSpPr>
          <p:cNvPr id="288" name="Google Shape;28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Odd-Even Transposition Sort</a:t>
            </a:r>
            <a:r>
              <a:rPr lang="en"/>
              <a:t> is an extension of</a:t>
            </a:r>
            <a:br>
              <a:rPr lang="en"/>
            </a:br>
            <a:r>
              <a:rPr lang="en"/>
              <a:t>Bubble Sort, where each phase/pass only compares</a:t>
            </a:r>
            <a:br>
              <a:rPr lang="en"/>
            </a:br>
            <a:r>
              <a:rPr lang="en"/>
              <a:t>odd positions with the value to the right of each, or</a:t>
            </a:r>
            <a:br>
              <a:rPr lang="en"/>
            </a:br>
            <a:r>
              <a:rPr lang="en"/>
              <a:t>even positions with the value to the right of each,</a:t>
            </a:r>
            <a:br>
              <a:rPr lang="en"/>
            </a:br>
            <a:r>
              <a:rPr i="1" lang="en" u="sng"/>
              <a:t>alternating</a:t>
            </a:r>
            <a:r>
              <a:rPr lang="en"/>
              <a:t> between </a:t>
            </a:r>
            <a:r>
              <a:rPr b="1" lang="en"/>
              <a:t>odd</a:t>
            </a:r>
            <a:r>
              <a:rPr lang="en"/>
              <a:t> and </a:t>
            </a:r>
            <a:r>
              <a:rPr b="1" lang="en"/>
              <a:t>even</a:t>
            </a:r>
            <a:r>
              <a:rPr lang="en"/>
              <a:t> each pass.</a:t>
            </a:r>
            <a:endParaRPr/>
          </a:p>
        </p:txBody>
      </p:sp>
      <p:pic>
        <p:nvPicPr>
          <p:cNvPr id="289" name="Google Shape;289;p30"/>
          <p:cNvPicPr preferRelativeResize="0"/>
          <p:nvPr/>
        </p:nvPicPr>
        <p:blipFill>
          <a:blip r:embed="rId3">
            <a:alphaModFix/>
          </a:blip>
          <a:stretch>
            <a:fillRect/>
          </a:stretch>
        </p:blipFill>
        <p:spPr>
          <a:xfrm>
            <a:off x="4450250" y="1538425"/>
            <a:ext cx="4152775" cy="2826725"/>
          </a:xfrm>
          <a:prstGeom prst="rect">
            <a:avLst/>
          </a:prstGeom>
          <a:noFill/>
          <a:ln>
            <a:noFill/>
          </a:ln>
        </p:spPr>
      </p:pic>
      <p:sp>
        <p:nvSpPr>
          <p:cNvPr id="290" name="Google Shape;290;p30"/>
          <p:cNvSpPr txBox="1"/>
          <p:nvPr/>
        </p:nvSpPr>
        <p:spPr>
          <a:xfrm>
            <a:off x="1491000" y="4438725"/>
            <a:ext cx="61620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Image from: https://www.geeksforgeeks.org/odd-even-transposition-sort-brick-sort-using-pthreads/</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#3: Odd-Even Transposition Sort</a:t>
            </a:r>
            <a:endParaRPr/>
          </a:p>
        </p:txBody>
      </p:sp>
      <p:sp>
        <p:nvSpPr>
          <p:cNvPr id="296" name="Google Shape;296;p31"/>
          <p:cNvSpPr txBox="1"/>
          <p:nvPr>
            <p:ph idx="1" type="body"/>
          </p:nvPr>
        </p:nvSpPr>
        <p:spPr>
          <a:xfrm>
            <a:off x="819150" y="1990725"/>
            <a:ext cx="2094600" cy="3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Visualizing </a:t>
            </a:r>
            <a:r>
              <a:rPr b="1" lang="en"/>
              <a:t>Bubble Sort</a:t>
            </a:r>
            <a:endParaRPr b="1"/>
          </a:p>
        </p:txBody>
      </p:sp>
      <p:pic>
        <p:nvPicPr>
          <p:cNvPr id="297" name="Google Shape;297;p31"/>
          <p:cNvPicPr preferRelativeResize="0"/>
          <p:nvPr/>
        </p:nvPicPr>
        <p:blipFill>
          <a:blip r:embed="rId3">
            <a:alphaModFix/>
          </a:blip>
          <a:stretch>
            <a:fillRect/>
          </a:stretch>
        </p:blipFill>
        <p:spPr>
          <a:xfrm>
            <a:off x="1138325" y="2458088"/>
            <a:ext cx="2667000" cy="2257425"/>
          </a:xfrm>
          <a:prstGeom prst="rect">
            <a:avLst/>
          </a:prstGeom>
          <a:noFill/>
          <a:ln>
            <a:noFill/>
          </a:ln>
        </p:spPr>
      </p:pic>
      <p:pic>
        <p:nvPicPr>
          <p:cNvPr id="298" name="Google Shape;298;p31"/>
          <p:cNvPicPr preferRelativeResize="0"/>
          <p:nvPr/>
        </p:nvPicPr>
        <p:blipFill>
          <a:blip r:embed="rId4">
            <a:alphaModFix/>
          </a:blip>
          <a:stretch>
            <a:fillRect/>
          </a:stretch>
        </p:blipFill>
        <p:spPr>
          <a:xfrm>
            <a:off x="4651475" y="2458088"/>
            <a:ext cx="2667000" cy="2257425"/>
          </a:xfrm>
          <a:prstGeom prst="rect">
            <a:avLst/>
          </a:prstGeom>
          <a:noFill/>
          <a:ln>
            <a:noFill/>
          </a:ln>
        </p:spPr>
      </p:pic>
      <p:sp>
        <p:nvSpPr>
          <p:cNvPr id="299" name="Google Shape;299;p31"/>
          <p:cNvSpPr txBox="1"/>
          <p:nvPr>
            <p:ph idx="1" type="body"/>
          </p:nvPr>
        </p:nvSpPr>
        <p:spPr>
          <a:xfrm>
            <a:off x="5094750" y="1990725"/>
            <a:ext cx="2962500" cy="3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Visualizing </a:t>
            </a:r>
            <a:r>
              <a:rPr b="1" lang="en"/>
              <a:t>Odd-Even Transposition Sort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a:p>
            <a:pPr indent="0" lvl="0" marL="0" rtl="0" algn="l">
              <a:spcBef>
                <a:spcPts val="1600"/>
              </a:spcBef>
              <a:spcAft>
                <a:spcPts val="0"/>
              </a:spcAft>
              <a:buNone/>
            </a:pPr>
            <a:r>
              <a:rPr lang="en"/>
              <a:t>Example #2: Trapezoidal Rule</a:t>
            </a:r>
            <a:endParaRPr/>
          </a:p>
          <a:p>
            <a:pPr indent="0" lvl="0" marL="0" rtl="0" algn="l">
              <a:spcBef>
                <a:spcPts val="1600"/>
              </a:spcBef>
              <a:spcAft>
                <a:spcPts val="1600"/>
              </a:spcAft>
              <a:buNone/>
            </a:pPr>
            <a:r>
              <a:rPr lang="en"/>
              <a:t>Example #3: Odd-Even Transposition Sort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#3: Odd-Even Transposition Sort</a:t>
            </a:r>
            <a:endParaRPr/>
          </a:p>
        </p:txBody>
      </p:sp>
      <p:sp>
        <p:nvSpPr>
          <p:cNvPr id="305" name="Google Shape;305;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 </a:t>
            </a:r>
            <a:r>
              <a:rPr i="1" lang="en"/>
              <a:t>cannot</a:t>
            </a:r>
            <a:r>
              <a:rPr lang="en"/>
              <a:t> be parallelized in a straightforward manner, because issues arise if a process is comparing two values next to another process comparing values</a:t>
            </a:r>
            <a:endParaRPr/>
          </a:p>
          <a:p>
            <a:pPr indent="-311150" lvl="0" marL="457200" rtl="0" algn="l">
              <a:spcBef>
                <a:spcPts val="1600"/>
              </a:spcBef>
              <a:spcAft>
                <a:spcPts val="0"/>
              </a:spcAft>
              <a:buSzPts val="1300"/>
              <a:buChar char="-"/>
            </a:pPr>
            <a:r>
              <a:rPr lang="en"/>
              <a:t>For example, if </a:t>
            </a:r>
            <a:r>
              <a:rPr b="1" lang="en"/>
              <a:t>P1</a:t>
            </a:r>
            <a:r>
              <a:rPr lang="en"/>
              <a:t> is swapping </a:t>
            </a:r>
            <a:r>
              <a:rPr i="1" lang="en" u="sng"/>
              <a:t>positions 3 and 4</a:t>
            </a:r>
            <a:r>
              <a:rPr lang="en"/>
              <a:t> while </a:t>
            </a:r>
            <a:r>
              <a:rPr b="1" lang="en"/>
              <a:t>P2</a:t>
            </a:r>
            <a:r>
              <a:rPr lang="en"/>
              <a:t> is swapping </a:t>
            </a:r>
            <a:r>
              <a:rPr i="1" lang="en" u="sng"/>
              <a:t>positions 4 and 5</a:t>
            </a:r>
            <a:r>
              <a:rPr lang="en"/>
              <a:t>, incorrect results could occur.</a:t>
            </a:r>
            <a:endParaRPr/>
          </a:p>
          <a:p>
            <a:pPr indent="0" lvl="0" marL="0" rtl="0" algn="l">
              <a:spcBef>
                <a:spcPts val="1600"/>
              </a:spcBef>
              <a:spcAft>
                <a:spcPts val="1600"/>
              </a:spcAft>
              <a:buNone/>
            </a:pPr>
            <a:r>
              <a:rPr lang="en"/>
              <a:t>Odd Even Transposition Sort solves this by assigning portions of the comparisons during </a:t>
            </a:r>
            <a:r>
              <a:rPr b="1" i="1" lang="en"/>
              <a:t>each odd/even phase</a:t>
            </a:r>
            <a:r>
              <a:rPr lang="en"/>
              <a:t> to each contributing process</a:t>
            </a:r>
            <a:r>
              <a:rPr lang="en"/>
              <a:t>, and it is </a:t>
            </a:r>
            <a:r>
              <a:rPr lang="en"/>
              <a:t>guaranteed</a:t>
            </a:r>
            <a:r>
              <a:rPr lang="en"/>
              <a:t> that there is no overlapping locations being compared while in the same phase.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11" name="Google Shape;311;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seen three examples where parallelization can be achieved to increase performance</a:t>
            </a:r>
            <a:endParaRPr/>
          </a:p>
          <a:p>
            <a:pPr indent="0" lvl="0" marL="0" rtl="0" algn="l">
              <a:spcBef>
                <a:spcPts val="1600"/>
              </a:spcBef>
              <a:spcAft>
                <a:spcPts val="0"/>
              </a:spcAft>
              <a:buNone/>
            </a:pPr>
            <a:r>
              <a:rPr lang="en"/>
              <a:t>In general, when coming up with a parallel algorithm, you want to </a:t>
            </a:r>
            <a:r>
              <a:rPr i="1" lang="en" u="sng"/>
              <a:t>avoid</a:t>
            </a:r>
            <a:r>
              <a:rPr lang="en"/>
              <a:t> situations where </a:t>
            </a:r>
            <a:r>
              <a:rPr b="1" lang="en"/>
              <a:t>two processes could be using a memory location at the same time</a:t>
            </a:r>
            <a:endParaRPr b="1"/>
          </a:p>
          <a:p>
            <a:pPr indent="0" lvl="0" marL="0" rtl="0" algn="l">
              <a:spcBef>
                <a:spcPts val="1600"/>
              </a:spcBef>
              <a:spcAft>
                <a:spcPts val="1600"/>
              </a:spcAft>
              <a:buNone/>
            </a:pPr>
            <a:r>
              <a:rPr lang="en"/>
              <a:t>Y</a:t>
            </a:r>
            <a:r>
              <a:rPr lang="en"/>
              <a:t>ou will learn that there are ways </a:t>
            </a:r>
            <a:r>
              <a:rPr lang="en"/>
              <a:t>using code </a:t>
            </a:r>
            <a:r>
              <a:rPr lang="en"/>
              <a:t>to prevent two processes from using the same memory location simultaneously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nvSpPr>
        <p:spPr>
          <a:xfrm>
            <a:off x="1525350" y="364980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2    3</a:t>
            </a:r>
            <a:endParaRPr>
              <a:latin typeface="Calibri"/>
              <a:ea typeface="Calibri"/>
              <a:cs typeface="Calibri"/>
              <a:sym typeface="Calibri"/>
            </a:endParaRPr>
          </a:p>
        </p:txBody>
      </p:sp>
      <p:sp>
        <p:nvSpPr>
          <p:cNvPr id="140" name="Google Shape;140;p15"/>
          <p:cNvSpPr txBox="1"/>
          <p:nvPr/>
        </p:nvSpPr>
        <p:spPr>
          <a:xfrm>
            <a:off x="1546200" y="336590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-4    1</a:t>
            </a:r>
            <a:endParaRPr>
              <a:latin typeface="Calibri"/>
              <a:ea typeface="Calibri"/>
              <a:cs typeface="Calibri"/>
              <a:sym typeface="Calibri"/>
            </a:endParaRPr>
          </a:p>
        </p:txBody>
      </p:sp>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sp>
        <p:nvSpPr>
          <p:cNvPr id="142" name="Google Shape;142;p15"/>
          <p:cNvSpPr txBox="1"/>
          <p:nvPr>
            <p:ph idx="1" type="body"/>
          </p:nvPr>
        </p:nvSpPr>
        <p:spPr>
          <a:xfrm>
            <a:off x="819150" y="1990725"/>
            <a:ext cx="7505700" cy="12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scientific simulations involve modeling using matrices, such as </a:t>
            </a:r>
            <a:r>
              <a:rPr i="1" lang="en"/>
              <a:t>population studies</a:t>
            </a:r>
            <a:r>
              <a:rPr lang="en"/>
              <a:t> and </a:t>
            </a:r>
            <a:r>
              <a:rPr i="1" lang="en"/>
              <a:t>spread of disease</a:t>
            </a:r>
            <a:r>
              <a:rPr lang="en"/>
              <a:t>.</a:t>
            </a:r>
            <a:endParaRPr/>
          </a:p>
          <a:p>
            <a:pPr indent="0" lvl="0" marL="0" rtl="0" algn="l">
              <a:spcBef>
                <a:spcPts val="1600"/>
              </a:spcBef>
              <a:spcAft>
                <a:spcPts val="0"/>
              </a:spcAft>
              <a:buNone/>
            </a:pPr>
            <a:r>
              <a:rPr lang="en"/>
              <a:t>A very common operation on matrices is </a:t>
            </a:r>
            <a:r>
              <a:rPr b="1" lang="en"/>
              <a:t>multiplying two of them together</a:t>
            </a:r>
            <a:r>
              <a:rPr lang="en"/>
              <a:t>.</a:t>
            </a:r>
            <a:endParaRPr/>
          </a:p>
          <a:p>
            <a:pPr indent="0" lvl="0" marL="0" rtl="0" algn="l">
              <a:spcBef>
                <a:spcPts val="1600"/>
              </a:spcBef>
              <a:spcAft>
                <a:spcPts val="0"/>
              </a:spcAft>
              <a:buNone/>
            </a:pPr>
            <a:r>
              <a:rPr lang="en"/>
              <a:t>For example:</a:t>
            </a:r>
            <a:endParaRPr/>
          </a:p>
          <a:p>
            <a:pPr indent="0" lvl="0" marL="0" rtl="0" algn="l">
              <a:spcBef>
                <a:spcPts val="1600"/>
              </a:spcBef>
              <a:spcAft>
                <a:spcPts val="1600"/>
              </a:spcAft>
              <a:buNone/>
            </a:pPr>
            <a:r>
              <a:t/>
            </a:r>
            <a:endParaRPr/>
          </a:p>
        </p:txBody>
      </p:sp>
      <p:sp>
        <p:nvSpPr>
          <p:cNvPr id="143" name="Google Shape;143;p15"/>
          <p:cNvSpPr/>
          <p:nvPr/>
        </p:nvSpPr>
        <p:spPr>
          <a:xfrm>
            <a:off x="1546200" y="3429000"/>
            <a:ext cx="73500" cy="599400"/>
          </a:xfrm>
          <a:prstGeom prst="lef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2250950" y="3429000"/>
            <a:ext cx="73500" cy="599400"/>
          </a:xfrm>
          <a:prstGeom prst="righ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2824250" y="368135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6     1</a:t>
            </a:r>
            <a:endParaRPr>
              <a:latin typeface="Calibri"/>
              <a:ea typeface="Calibri"/>
              <a:cs typeface="Calibri"/>
              <a:sym typeface="Calibri"/>
            </a:endParaRPr>
          </a:p>
        </p:txBody>
      </p:sp>
      <p:sp>
        <p:nvSpPr>
          <p:cNvPr id="146" name="Google Shape;146;p15"/>
          <p:cNvSpPr txBox="1"/>
          <p:nvPr/>
        </p:nvSpPr>
        <p:spPr>
          <a:xfrm>
            <a:off x="2845100" y="339745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9    -3</a:t>
            </a:r>
            <a:endParaRPr>
              <a:latin typeface="Calibri"/>
              <a:ea typeface="Calibri"/>
              <a:cs typeface="Calibri"/>
              <a:sym typeface="Calibri"/>
            </a:endParaRPr>
          </a:p>
        </p:txBody>
      </p:sp>
      <p:sp>
        <p:nvSpPr>
          <p:cNvPr id="147" name="Google Shape;147;p15"/>
          <p:cNvSpPr/>
          <p:nvPr/>
        </p:nvSpPr>
        <p:spPr>
          <a:xfrm>
            <a:off x="2845100" y="3460550"/>
            <a:ext cx="73500" cy="599400"/>
          </a:xfrm>
          <a:prstGeom prst="lef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549850" y="3460550"/>
            <a:ext cx="73500" cy="599400"/>
          </a:xfrm>
          <a:prstGeom prst="righ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4143950" y="368135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36    -3</a:t>
            </a:r>
            <a:endParaRPr>
              <a:latin typeface="Calibri"/>
              <a:ea typeface="Calibri"/>
              <a:cs typeface="Calibri"/>
              <a:sym typeface="Calibri"/>
            </a:endParaRPr>
          </a:p>
        </p:txBody>
      </p:sp>
      <p:sp>
        <p:nvSpPr>
          <p:cNvPr id="150" name="Google Shape;150;p15"/>
          <p:cNvSpPr txBox="1"/>
          <p:nvPr/>
        </p:nvSpPr>
        <p:spPr>
          <a:xfrm>
            <a:off x="4164800" y="3397450"/>
            <a:ext cx="778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15    7</a:t>
            </a:r>
            <a:endParaRPr>
              <a:latin typeface="Calibri"/>
              <a:ea typeface="Calibri"/>
              <a:cs typeface="Calibri"/>
              <a:sym typeface="Calibri"/>
            </a:endParaRPr>
          </a:p>
        </p:txBody>
      </p:sp>
      <p:sp>
        <p:nvSpPr>
          <p:cNvPr id="151" name="Google Shape;151;p15"/>
          <p:cNvSpPr/>
          <p:nvPr/>
        </p:nvSpPr>
        <p:spPr>
          <a:xfrm>
            <a:off x="4164800" y="3460550"/>
            <a:ext cx="73500" cy="599400"/>
          </a:xfrm>
          <a:prstGeom prst="lef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869550" y="3460550"/>
            <a:ext cx="73500" cy="599400"/>
          </a:xfrm>
          <a:prstGeom prst="rightBracket">
            <a:avLst>
              <a:gd fmla="val 833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492850" y="3670925"/>
            <a:ext cx="186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3765600" y="3670925"/>
            <a:ext cx="186600" cy="1578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sp>
        <p:nvSpPr>
          <p:cNvPr id="160" name="Google Shape;160;p16"/>
          <p:cNvSpPr txBox="1"/>
          <p:nvPr>
            <p:ph idx="1" type="body"/>
          </p:nvPr>
        </p:nvSpPr>
        <p:spPr>
          <a:xfrm>
            <a:off x="819150" y="1751250"/>
            <a:ext cx="7505700" cy="23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general process:</a:t>
            </a:r>
            <a:endParaRPr b="1"/>
          </a:p>
          <a:p>
            <a:pPr indent="-311150" lvl="0" marL="457200" rtl="0" algn="l">
              <a:spcBef>
                <a:spcPts val="1600"/>
              </a:spcBef>
              <a:spcAft>
                <a:spcPts val="0"/>
              </a:spcAft>
              <a:buSzPts val="1300"/>
              <a:buAutoNum type="arabicParenR"/>
            </a:pPr>
            <a:r>
              <a:rPr lang="en"/>
              <a:t>You can only multiply two matrices if the </a:t>
            </a:r>
            <a:r>
              <a:rPr b="1" lang="en"/>
              <a:t>number of columns in the first matrix</a:t>
            </a:r>
            <a:r>
              <a:rPr lang="en"/>
              <a:t> is the same as the </a:t>
            </a:r>
            <a:r>
              <a:rPr b="1" lang="en"/>
              <a:t>number of rows in the second matrix</a:t>
            </a:r>
            <a:r>
              <a:rPr lang="en"/>
              <a:t>.</a:t>
            </a:r>
            <a:endParaRPr/>
          </a:p>
          <a:p>
            <a:pPr indent="-311150" lvl="0" marL="457200" rtl="0" algn="l">
              <a:spcBef>
                <a:spcPts val="0"/>
              </a:spcBef>
              <a:spcAft>
                <a:spcPts val="0"/>
              </a:spcAft>
              <a:buSzPts val="1300"/>
              <a:buAutoNum type="arabicParenR"/>
            </a:pPr>
            <a:r>
              <a:rPr lang="en"/>
              <a:t>The </a:t>
            </a:r>
            <a:r>
              <a:rPr lang="en" u="sng"/>
              <a:t>resulting</a:t>
            </a:r>
            <a:r>
              <a:rPr lang="en"/>
              <a:t> matrix will have the same number of </a:t>
            </a:r>
            <a:r>
              <a:rPr i="1" lang="en"/>
              <a:t>rows as the first matrix</a:t>
            </a:r>
            <a:r>
              <a:rPr lang="en"/>
              <a:t> and the same number of </a:t>
            </a:r>
            <a:r>
              <a:rPr i="1" lang="en"/>
              <a:t>columns as the second matrix</a:t>
            </a:r>
            <a:r>
              <a:rPr lang="en"/>
              <a:t>.</a:t>
            </a:r>
            <a:endParaRPr/>
          </a:p>
          <a:p>
            <a:pPr indent="-311150" lvl="0" marL="457200" rtl="0" algn="l">
              <a:spcBef>
                <a:spcPts val="0"/>
              </a:spcBef>
              <a:spcAft>
                <a:spcPts val="0"/>
              </a:spcAft>
              <a:buSzPts val="1300"/>
              <a:buAutoNum type="arabicParenR"/>
            </a:pPr>
            <a:r>
              <a:rPr lang="en"/>
              <a:t>To compute the value at location </a:t>
            </a:r>
            <a:r>
              <a:rPr b="1" lang="en"/>
              <a:t>(x,y)</a:t>
            </a:r>
            <a:r>
              <a:rPr lang="en"/>
              <a:t> in the result matrix, use row </a:t>
            </a:r>
            <a:r>
              <a:rPr b="1" lang="en"/>
              <a:t>x</a:t>
            </a:r>
            <a:r>
              <a:rPr lang="en"/>
              <a:t> of the first matrix and column </a:t>
            </a:r>
            <a:r>
              <a:rPr b="1" lang="en"/>
              <a:t>y</a:t>
            </a:r>
            <a:r>
              <a:rPr lang="en"/>
              <a:t> of the second, multiplying the corresponding positions and summing them all together.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sp>
        <p:nvSpPr>
          <p:cNvPr id="166" name="Google Shape;166;p17"/>
          <p:cNvSpPr txBox="1"/>
          <p:nvPr/>
        </p:nvSpPr>
        <p:spPr>
          <a:xfrm>
            <a:off x="1279800" y="2571750"/>
            <a:ext cx="65844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If you want to multiply a </a:t>
            </a:r>
            <a:r>
              <a:rPr b="1" lang="en" sz="1900">
                <a:latin typeface="Calibri"/>
                <a:ea typeface="Calibri"/>
                <a:cs typeface="Calibri"/>
                <a:sym typeface="Calibri"/>
              </a:rPr>
              <a:t>4 </a:t>
            </a:r>
            <a:r>
              <a:rPr lang="en" sz="1900">
                <a:latin typeface="Calibri"/>
                <a:ea typeface="Calibri"/>
                <a:cs typeface="Calibri"/>
                <a:sym typeface="Calibri"/>
              </a:rPr>
              <a:t>by</a:t>
            </a:r>
            <a:r>
              <a:rPr b="1" lang="en" sz="1900">
                <a:latin typeface="Calibri"/>
                <a:ea typeface="Calibri"/>
                <a:cs typeface="Calibri"/>
                <a:sym typeface="Calibri"/>
              </a:rPr>
              <a:t> 8</a:t>
            </a:r>
            <a:r>
              <a:rPr lang="en" sz="1900">
                <a:latin typeface="Calibri"/>
                <a:ea typeface="Calibri"/>
                <a:cs typeface="Calibri"/>
                <a:sym typeface="Calibri"/>
              </a:rPr>
              <a:t> matrix with an </a:t>
            </a:r>
            <a:r>
              <a:rPr b="1" lang="en" sz="1900">
                <a:latin typeface="Calibri"/>
                <a:ea typeface="Calibri"/>
                <a:cs typeface="Calibri"/>
                <a:sym typeface="Calibri"/>
              </a:rPr>
              <a:t>8 </a:t>
            </a:r>
            <a:r>
              <a:rPr lang="en" sz="1900">
                <a:latin typeface="Calibri"/>
                <a:ea typeface="Calibri"/>
                <a:cs typeface="Calibri"/>
                <a:sym typeface="Calibri"/>
              </a:rPr>
              <a:t>by</a:t>
            </a:r>
            <a:r>
              <a:rPr b="1" lang="en" sz="1900">
                <a:latin typeface="Calibri"/>
                <a:ea typeface="Calibri"/>
                <a:cs typeface="Calibri"/>
                <a:sym typeface="Calibri"/>
              </a:rPr>
              <a:t> 6</a:t>
            </a:r>
            <a:r>
              <a:rPr lang="en" sz="1900">
                <a:latin typeface="Calibri"/>
                <a:ea typeface="Calibri"/>
                <a:cs typeface="Calibri"/>
                <a:sym typeface="Calibri"/>
              </a:rPr>
              <a:t> matrix...</a:t>
            </a:r>
            <a:endParaRPr sz="1900">
              <a:latin typeface="Calibri"/>
              <a:ea typeface="Calibri"/>
              <a:cs typeface="Calibri"/>
              <a:sym typeface="Calibri"/>
            </a:endParaRPr>
          </a:p>
        </p:txBody>
      </p:sp>
      <p:sp>
        <p:nvSpPr>
          <p:cNvPr id="167" name="Google Shape;167;p17"/>
          <p:cNvSpPr txBox="1"/>
          <p:nvPr/>
        </p:nvSpPr>
        <p:spPr>
          <a:xfrm>
            <a:off x="3430800" y="1800200"/>
            <a:ext cx="22824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These values must match!</a:t>
            </a:r>
            <a:endParaRPr>
              <a:latin typeface="Calibri"/>
              <a:ea typeface="Calibri"/>
              <a:cs typeface="Calibri"/>
              <a:sym typeface="Calibri"/>
            </a:endParaRPr>
          </a:p>
        </p:txBody>
      </p:sp>
      <p:sp>
        <p:nvSpPr>
          <p:cNvPr id="168" name="Google Shape;168;p17"/>
          <p:cNvSpPr txBox="1"/>
          <p:nvPr/>
        </p:nvSpPr>
        <p:spPr>
          <a:xfrm>
            <a:off x="3252900" y="3753775"/>
            <a:ext cx="26382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a:t>
            </a:r>
            <a:r>
              <a:rPr lang="en" u="sng">
                <a:latin typeface="Calibri"/>
                <a:ea typeface="Calibri"/>
                <a:cs typeface="Calibri"/>
                <a:sym typeface="Calibri"/>
              </a:rPr>
              <a:t>result</a:t>
            </a:r>
            <a:r>
              <a:rPr lang="en">
                <a:latin typeface="Calibri"/>
                <a:ea typeface="Calibri"/>
                <a:cs typeface="Calibri"/>
                <a:sym typeface="Calibri"/>
              </a:rPr>
              <a:t> will be a </a:t>
            </a:r>
            <a:r>
              <a:rPr b="1" lang="en">
                <a:latin typeface="Calibri"/>
                <a:ea typeface="Calibri"/>
                <a:cs typeface="Calibri"/>
                <a:sym typeface="Calibri"/>
              </a:rPr>
              <a:t>4 </a:t>
            </a:r>
            <a:r>
              <a:rPr lang="en">
                <a:latin typeface="Calibri"/>
                <a:ea typeface="Calibri"/>
                <a:cs typeface="Calibri"/>
                <a:sym typeface="Calibri"/>
              </a:rPr>
              <a:t>by</a:t>
            </a:r>
            <a:r>
              <a:rPr b="1" lang="en">
                <a:latin typeface="Calibri"/>
                <a:ea typeface="Calibri"/>
                <a:cs typeface="Calibri"/>
                <a:sym typeface="Calibri"/>
              </a:rPr>
              <a:t> 6</a:t>
            </a:r>
            <a:r>
              <a:rPr lang="en">
                <a:latin typeface="Calibri"/>
                <a:ea typeface="Calibri"/>
                <a:cs typeface="Calibri"/>
                <a:sym typeface="Calibri"/>
              </a:rPr>
              <a:t> matrix</a:t>
            </a:r>
            <a:endParaRPr>
              <a:latin typeface="Calibri"/>
              <a:ea typeface="Calibri"/>
              <a:cs typeface="Calibri"/>
              <a:sym typeface="Calibri"/>
            </a:endParaRPr>
          </a:p>
        </p:txBody>
      </p:sp>
      <p:cxnSp>
        <p:nvCxnSpPr>
          <p:cNvPr id="169" name="Google Shape;169;p17"/>
          <p:cNvCxnSpPr>
            <a:stCxn id="167" idx="2"/>
          </p:cNvCxnSpPr>
          <p:nvPr/>
        </p:nvCxnSpPr>
        <p:spPr>
          <a:xfrm flipH="1">
            <a:off x="4333500" y="2136800"/>
            <a:ext cx="238500" cy="513900"/>
          </a:xfrm>
          <a:prstGeom prst="straightConnector1">
            <a:avLst/>
          </a:prstGeom>
          <a:noFill/>
          <a:ln cap="flat" cmpd="sng" w="19050">
            <a:solidFill>
              <a:schemeClr val="dk2"/>
            </a:solidFill>
            <a:prstDash val="solid"/>
            <a:round/>
            <a:headEnd len="med" w="med" type="none"/>
            <a:tailEnd len="med" w="med" type="triangle"/>
          </a:ln>
        </p:spPr>
      </p:cxnSp>
      <p:cxnSp>
        <p:nvCxnSpPr>
          <p:cNvPr id="170" name="Google Shape;170;p17"/>
          <p:cNvCxnSpPr>
            <a:stCxn id="167" idx="2"/>
          </p:cNvCxnSpPr>
          <p:nvPr/>
        </p:nvCxnSpPr>
        <p:spPr>
          <a:xfrm>
            <a:off x="4572000" y="2136800"/>
            <a:ext cx="1307700" cy="55590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17"/>
          <p:cNvCxnSpPr>
            <a:stCxn id="168" idx="0"/>
          </p:cNvCxnSpPr>
          <p:nvPr/>
        </p:nvCxnSpPr>
        <p:spPr>
          <a:xfrm rot="10800000">
            <a:off x="3881400" y="2945275"/>
            <a:ext cx="690600" cy="80850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17"/>
          <p:cNvCxnSpPr>
            <a:stCxn id="168" idx="0"/>
          </p:cNvCxnSpPr>
          <p:nvPr/>
        </p:nvCxnSpPr>
        <p:spPr>
          <a:xfrm flipH="1" rot="10800000">
            <a:off x="4572000" y="2945275"/>
            <a:ext cx="1791600" cy="808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pic>
        <p:nvPicPr>
          <p:cNvPr id="178" name="Google Shape;178;p18"/>
          <p:cNvPicPr preferRelativeResize="0"/>
          <p:nvPr/>
        </p:nvPicPr>
        <p:blipFill>
          <a:blip r:embed="rId3">
            <a:alphaModFix/>
          </a:blip>
          <a:stretch>
            <a:fillRect/>
          </a:stretch>
        </p:blipFill>
        <p:spPr>
          <a:xfrm>
            <a:off x="2320394" y="1573101"/>
            <a:ext cx="4503207" cy="2448001"/>
          </a:xfrm>
          <a:prstGeom prst="rect">
            <a:avLst/>
          </a:prstGeom>
          <a:noFill/>
          <a:ln>
            <a:noFill/>
          </a:ln>
        </p:spPr>
      </p:pic>
      <p:sp>
        <p:nvSpPr>
          <p:cNvPr id="179" name="Google Shape;179;p18"/>
          <p:cNvSpPr txBox="1"/>
          <p:nvPr/>
        </p:nvSpPr>
        <p:spPr>
          <a:xfrm>
            <a:off x="2415750" y="4629250"/>
            <a:ext cx="4312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sp>
        <p:nvSpPr>
          <p:cNvPr id="185" name="Google Shape;18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u="sng"/>
              <a:t>sequential</a:t>
            </a:r>
            <a:r>
              <a:rPr lang="en"/>
              <a:t> solution for computing result matrix </a:t>
            </a:r>
            <a:r>
              <a:rPr b="1" lang="en"/>
              <a:t>C</a:t>
            </a:r>
            <a:r>
              <a:rPr lang="en"/>
              <a:t> from </a:t>
            </a:r>
            <a:r>
              <a:rPr b="1" lang="en"/>
              <a:t>A x B</a:t>
            </a:r>
            <a:r>
              <a:rPr lang="en"/>
              <a:t>:</a:t>
            </a:r>
            <a:endParaRPr/>
          </a:p>
          <a:p>
            <a:pPr indent="0" lvl="0" marL="0" rtl="0" algn="l">
              <a:spcBef>
                <a:spcPts val="1600"/>
              </a:spcBef>
              <a:spcAft>
                <a:spcPts val="0"/>
              </a:spcAft>
              <a:buNone/>
            </a:pPr>
            <a:r>
              <a:rPr lang="en">
                <a:latin typeface="Courier New"/>
                <a:ea typeface="Courier New"/>
                <a:cs typeface="Courier New"/>
                <a:sym typeface="Courier New"/>
              </a:rPr>
              <a:t>	for each row </a:t>
            </a:r>
            <a:r>
              <a:rPr b="1" lang="en">
                <a:latin typeface="Courier New"/>
                <a:ea typeface="Courier New"/>
                <a:cs typeface="Courier New"/>
                <a:sym typeface="Courier New"/>
              </a:rPr>
              <a:t>r</a:t>
            </a:r>
            <a:r>
              <a:rPr lang="en">
                <a:latin typeface="Courier New"/>
                <a:ea typeface="Courier New"/>
                <a:cs typeface="Courier New"/>
                <a:sym typeface="Courier New"/>
              </a:rPr>
              <a:t> in matrix </a:t>
            </a:r>
            <a:r>
              <a:rPr b="1" lang="en">
                <a:latin typeface="Courier New"/>
                <a:ea typeface="Courier New"/>
                <a:cs typeface="Courier New"/>
                <a:sym typeface="Courier New"/>
              </a:rPr>
              <a:t>A</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for each column </a:t>
            </a:r>
            <a:r>
              <a:rPr b="1" lang="en">
                <a:latin typeface="Courier New"/>
                <a:ea typeface="Courier New"/>
                <a:cs typeface="Courier New"/>
                <a:sym typeface="Courier New"/>
              </a:rPr>
              <a:t>c</a:t>
            </a:r>
            <a:r>
              <a:rPr lang="en">
                <a:latin typeface="Courier New"/>
                <a:ea typeface="Courier New"/>
                <a:cs typeface="Courier New"/>
                <a:sym typeface="Courier New"/>
              </a:rPr>
              <a:t> in matrix </a:t>
            </a:r>
            <a:r>
              <a:rPr b="1" lang="en">
                <a:latin typeface="Courier New"/>
                <a:ea typeface="Courier New"/>
                <a:cs typeface="Courier New"/>
                <a:sym typeface="Courier New"/>
              </a:rPr>
              <a:t>B</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0</a:t>
            </a:r>
            <a:br>
              <a:rPr lang="en">
                <a:latin typeface="Courier New"/>
                <a:ea typeface="Courier New"/>
                <a:cs typeface="Courier New"/>
                <a:sym typeface="Courier New"/>
              </a:rPr>
            </a:br>
            <a:r>
              <a:rPr lang="en">
                <a:latin typeface="Courier New"/>
                <a:ea typeface="Courier New"/>
                <a:cs typeface="Courier New"/>
                <a:sym typeface="Courier New"/>
              </a:rPr>
              <a:t>			for each corresponding position </a:t>
            </a:r>
            <a:r>
              <a:rPr b="1" lang="en">
                <a:latin typeface="Courier New"/>
                <a:ea typeface="Courier New"/>
                <a:cs typeface="Courier New"/>
                <a:sym typeface="Courier New"/>
              </a:rPr>
              <a:t>i</a:t>
            </a:r>
            <a:r>
              <a:rPr lang="en">
                <a:latin typeface="Courier New"/>
                <a:ea typeface="Courier New"/>
                <a:cs typeface="Courier New"/>
                <a:sym typeface="Courier New"/>
              </a:rPr>
              <a:t> between row </a:t>
            </a:r>
            <a:r>
              <a:rPr b="1" lang="en">
                <a:latin typeface="Courier New"/>
                <a:ea typeface="Courier New"/>
                <a:cs typeface="Courier New"/>
                <a:sym typeface="Courier New"/>
              </a:rPr>
              <a:t>r</a:t>
            </a:r>
            <a:r>
              <a:rPr lang="en">
                <a:latin typeface="Courier New"/>
                <a:ea typeface="Courier New"/>
                <a:cs typeface="Courier New"/>
                <a:sym typeface="Courier New"/>
              </a:rPr>
              <a:t> and column </a:t>
            </a:r>
            <a:r>
              <a:rPr b="1" lang="en">
                <a:latin typeface="Courier New"/>
                <a:ea typeface="Courier New"/>
                <a:cs typeface="Courier New"/>
                <a:sym typeface="Courier New"/>
              </a:rPr>
              <a:t>c</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total + A[r, i] * B[i, c]</a:t>
            </a:r>
            <a:br>
              <a:rPr lang="en">
                <a:latin typeface="Courier New"/>
                <a:ea typeface="Courier New"/>
                <a:cs typeface="Courier New"/>
                <a:sym typeface="Courier New"/>
              </a:rPr>
            </a:br>
            <a:r>
              <a:rPr lang="en">
                <a:latin typeface="Courier New"/>
                <a:ea typeface="Courier New"/>
                <a:cs typeface="Courier New"/>
                <a:sym typeface="Courier New"/>
              </a:rPr>
              <a:t>			C[r, c] = total</a:t>
            </a:r>
            <a:endParaRPr>
              <a:latin typeface="Courier New"/>
              <a:ea typeface="Courier New"/>
              <a:cs typeface="Courier New"/>
              <a:sym typeface="Courier New"/>
            </a:endParaRPr>
          </a:p>
          <a:p>
            <a:pPr indent="0" lvl="0" marL="0" rtl="0" algn="l">
              <a:spcBef>
                <a:spcPts val="1600"/>
              </a:spcBef>
              <a:spcAft>
                <a:spcPts val="1600"/>
              </a:spcAft>
              <a:buNone/>
            </a:pPr>
            <a:r>
              <a:rPr lang="en"/>
              <a:t>Could this be</a:t>
            </a:r>
            <a:r>
              <a:rPr lang="en"/>
              <a:t> </a:t>
            </a:r>
            <a:r>
              <a:rPr i="1" lang="en" u="sng"/>
              <a:t>parallelized</a:t>
            </a:r>
            <a:r>
              <a:rPr lang="en"/>
              <a:t>, and if so, how might you do it? If it helps, imagine you are multiplying two matrices that are each 10,000 x 10,000 elements. That’s </a:t>
            </a:r>
            <a:r>
              <a:rPr b="1" lang="en"/>
              <a:t>a lot</a:t>
            </a:r>
            <a:r>
              <a:rPr lang="en"/>
              <a:t> of numbers!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 Matrix Multiplication</a:t>
            </a:r>
            <a:endParaRPr/>
          </a:p>
        </p:txBody>
      </p:sp>
      <p:sp>
        <p:nvSpPr>
          <p:cNvPr id="191" name="Google Shape;191;p20"/>
          <p:cNvSpPr txBox="1"/>
          <p:nvPr>
            <p:ph idx="1" type="body"/>
          </p:nvPr>
        </p:nvSpPr>
        <p:spPr>
          <a:xfrm>
            <a:off x="819150" y="1664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u="sng"/>
              <a:t>parallel</a:t>
            </a:r>
            <a:r>
              <a:rPr lang="en"/>
              <a:t> solution: have each process take a portion of the rows!</a:t>
            </a:r>
            <a:endParaRPr/>
          </a:p>
        </p:txBody>
      </p:sp>
      <p:pic>
        <p:nvPicPr>
          <p:cNvPr id="192" name="Google Shape;192;p20"/>
          <p:cNvPicPr preferRelativeResize="0"/>
          <p:nvPr/>
        </p:nvPicPr>
        <p:blipFill>
          <a:blip r:embed="rId3">
            <a:alphaModFix/>
          </a:blip>
          <a:stretch>
            <a:fillRect/>
          </a:stretch>
        </p:blipFill>
        <p:spPr>
          <a:xfrm>
            <a:off x="2320394" y="2046426"/>
            <a:ext cx="4503207" cy="2448001"/>
          </a:xfrm>
          <a:prstGeom prst="rect">
            <a:avLst/>
          </a:prstGeom>
          <a:noFill/>
          <a:ln>
            <a:noFill/>
          </a:ln>
        </p:spPr>
      </p:pic>
      <p:sp>
        <p:nvSpPr>
          <p:cNvPr id="193" name="Google Shape;193;p20"/>
          <p:cNvSpPr txBox="1"/>
          <p:nvPr/>
        </p:nvSpPr>
        <p:spPr>
          <a:xfrm>
            <a:off x="2415750" y="4629250"/>
            <a:ext cx="43125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
        <p:nvSpPr>
          <p:cNvPr id="194" name="Google Shape;194;p20"/>
          <p:cNvSpPr txBox="1"/>
          <p:nvPr/>
        </p:nvSpPr>
        <p:spPr>
          <a:xfrm>
            <a:off x="268075" y="2301663"/>
            <a:ext cx="14673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P1</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5" name="Google Shape;195;p20"/>
          <p:cNvSpPr txBox="1"/>
          <p:nvPr/>
        </p:nvSpPr>
        <p:spPr>
          <a:xfrm>
            <a:off x="268100" y="3202725"/>
            <a:ext cx="14673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P2</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6" name="Google Shape;196;p20"/>
          <p:cNvSpPr/>
          <p:nvPr/>
        </p:nvSpPr>
        <p:spPr>
          <a:xfrm>
            <a:off x="2271975" y="2566500"/>
            <a:ext cx="144000" cy="5889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2271825" y="3202725"/>
            <a:ext cx="144000" cy="3420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0"/>
          <p:cNvCxnSpPr>
            <a:stCxn id="194" idx="3"/>
            <a:endCxn id="196" idx="1"/>
          </p:cNvCxnSpPr>
          <p:nvPr/>
        </p:nvCxnSpPr>
        <p:spPr>
          <a:xfrm>
            <a:off x="1735375" y="2501463"/>
            <a:ext cx="536700" cy="359400"/>
          </a:xfrm>
          <a:prstGeom prst="straightConnector1">
            <a:avLst/>
          </a:prstGeom>
          <a:noFill/>
          <a:ln cap="flat" cmpd="sng" w="28575">
            <a:solidFill>
              <a:schemeClr val="dk2"/>
            </a:solidFill>
            <a:prstDash val="solid"/>
            <a:round/>
            <a:headEnd len="med" w="med" type="none"/>
            <a:tailEnd len="med" w="med" type="triangle"/>
          </a:ln>
        </p:spPr>
      </p:cxnSp>
      <p:cxnSp>
        <p:nvCxnSpPr>
          <p:cNvPr id="199" name="Google Shape;199;p20"/>
          <p:cNvCxnSpPr>
            <a:stCxn id="195" idx="3"/>
            <a:endCxn id="197" idx="1"/>
          </p:cNvCxnSpPr>
          <p:nvPr/>
        </p:nvCxnSpPr>
        <p:spPr>
          <a:xfrm flipH="1" rot="10800000">
            <a:off x="1735400" y="3373725"/>
            <a:ext cx="536400" cy="28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Trapezoidal Rule</a:t>
            </a:r>
            <a:endParaRPr/>
          </a:p>
        </p:txBody>
      </p:sp>
      <p:sp>
        <p:nvSpPr>
          <p:cNvPr id="205" name="Google Shape;205;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trapezoidal rule</a:t>
            </a:r>
            <a:r>
              <a:rPr lang="en"/>
              <a:t> is a numerical technique for approximating the area underneath a curve.</a:t>
            </a:r>
            <a:endParaRPr/>
          </a:p>
          <a:p>
            <a:pPr indent="0" lvl="0" marL="0" rtl="0" algn="l">
              <a:spcBef>
                <a:spcPts val="1600"/>
              </a:spcBef>
              <a:spcAft>
                <a:spcPts val="1600"/>
              </a:spcAft>
              <a:buNone/>
            </a:pPr>
            <a:r>
              <a:rPr lang="en"/>
              <a:t>Trapezoids are used as the shape because they fit fairly well, and it is extremely easy to compute the area of a trapezoid..</a:t>
            </a:r>
            <a:endParaRPr/>
          </a:p>
        </p:txBody>
      </p:sp>
      <p:pic>
        <p:nvPicPr>
          <p:cNvPr id="206" name="Google Shape;206;p21"/>
          <p:cNvPicPr preferRelativeResize="0"/>
          <p:nvPr/>
        </p:nvPicPr>
        <p:blipFill>
          <a:blip r:embed="rId3">
            <a:alphaModFix/>
          </a:blip>
          <a:stretch>
            <a:fillRect/>
          </a:stretch>
        </p:blipFill>
        <p:spPr>
          <a:xfrm>
            <a:off x="1939595" y="2955551"/>
            <a:ext cx="2277600" cy="1709375"/>
          </a:xfrm>
          <a:prstGeom prst="rect">
            <a:avLst/>
          </a:prstGeom>
          <a:noFill/>
          <a:ln>
            <a:noFill/>
          </a:ln>
        </p:spPr>
      </p:pic>
      <p:pic>
        <p:nvPicPr>
          <p:cNvPr id="207" name="Google Shape;207;p21"/>
          <p:cNvPicPr preferRelativeResize="0"/>
          <p:nvPr/>
        </p:nvPicPr>
        <p:blipFill>
          <a:blip r:embed="rId3">
            <a:alphaModFix/>
          </a:blip>
          <a:stretch>
            <a:fillRect/>
          </a:stretch>
        </p:blipFill>
        <p:spPr>
          <a:xfrm>
            <a:off x="5131820" y="2955551"/>
            <a:ext cx="2277600" cy="1709375"/>
          </a:xfrm>
          <a:prstGeom prst="rect">
            <a:avLst/>
          </a:prstGeom>
          <a:noFill/>
          <a:ln>
            <a:noFill/>
          </a:ln>
        </p:spPr>
      </p:pic>
      <p:sp>
        <p:nvSpPr>
          <p:cNvPr id="208" name="Google Shape;208;p21"/>
          <p:cNvSpPr/>
          <p:nvPr/>
        </p:nvSpPr>
        <p:spPr>
          <a:xfrm>
            <a:off x="5522175" y="3123975"/>
            <a:ext cx="1535675" cy="1304275"/>
          </a:xfrm>
          <a:custGeom>
            <a:rect b="b" l="l" r="r" t="t"/>
            <a:pathLst>
              <a:path extrusionOk="0" h="52171" w="61427">
                <a:moveTo>
                  <a:pt x="420" y="52171"/>
                </a:moveTo>
                <a:lnTo>
                  <a:pt x="61427" y="52171"/>
                </a:lnTo>
                <a:lnTo>
                  <a:pt x="61006" y="0"/>
                </a:lnTo>
                <a:lnTo>
                  <a:pt x="0" y="39549"/>
                </a:lnTo>
                <a:close/>
              </a:path>
            </a:pathLst>
          </a:custGeom>
          <a:solidFill>
            <a:srgbClr val="FF0000"/>
          </a:solidFill>
          <a:ln cap="flat" cmpd="sng" w="9525">
            <a:solidFill>
              <a:srgbClr val="FF0000"/>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