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svg" ContentType="image/svg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67" r:id="rId3"/>
    <p:sldId id="268" r:id="rId4"/>
    <p:sldId id="259" r:id="rId5"/>
    <p:sldId id="261" r:id="rId6"/>
    <p:sldId id="265" r:id="rId7"/>
    <p:sldId id="266" r:id="rId8"/>
    <p:sldId id="257" r:id="rId9"/>
    <p:sldId id="262" r:id="rId10"/>
    <p:sldId id="258" r:id="rId11"/>
    <p:sldId id="263" r:id="rId12"/>
    <p:sldId id="264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AE4"/>
    <a:srgbClr val="C7CEEA"/>
    <a:srgbClr val="FF9AA2"/>
    <a:srgbClr val="B5EAD7"/>
    <a:srgbClr val="B5EA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0" autoAdjust="0"/>
    <p:restoredTop sz="94718"/>
  </p:normalViewPr>
  <p:slideViewPr>
    <p:cSldViewPr snapToGrid="0">
      <p:cViewPr varScale="1">
        <p:scale>
          <a:sx n="88" d="100"/>
          <a:sy n="88" d="100"/>
        </p:scale>
        <p:origin x="9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8C22AD1-1990-4D77-83F6-A29207A4847A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9A37C-221B-49F8-A5DA-3706120E44B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395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2AD1-1990-4D77-83F6-A29207A4847A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9A37C-221B-49F8-A5DA-3706120E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53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2AD1-1990-4D77-83F6-A29207A4847A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9A37C-221B-49F8-A5DA-3706120E44B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301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2AD1-1990-4D77-83F6-A29207A4847A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9A37C-221B-49F8-A5DA-3706120E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265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2AD1-1990-4D77-83F6-A29207A4847A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9A37C-221B-49F8-A5DA-3706120E44B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591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2AD1-1990-4D77-83F6-A29207A4847A}" type="datetimeFigureOut">
              <a:rPr lang="en-US" smtClean="0"/>
              <a:t>9/12/20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9A37C-221B-49F8-A5DA-3706120E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08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2AD1-1990-4D77-83F6-A29207A4847A}" type="datetimeFigureOut">
              <a:rPr lang="en-US" smtClean="0"/>
              <a:t>9/12/20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9A37C-221B-49F8-A5DA-3706120E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80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2AD1-1990-4D77-83F6-A29207A4847A}" type="datetimeFigureOut">
              <a:rPr lang="en-US" smtClean="0"/>
              <a:t>9/12/20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9A37C-221B-49F8-A5DA-3706120E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27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2AD1-1990-4D77-83F6-A29207A4847A}" type="datetimeFigureOut">
              <a:rPr lang="en-US" smtClean="0"/>
              <a:t>9/12/20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9A37C-221B-49F8-A5DA-3706120E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87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2AD1-1990-4D77-83F6-A29207A4847A}" type="datetimeFigureOut">
              <a:rPr lang="en-US" smtClean="0"/>
              <a:t>9/12/20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9A37C-221B-49F8-A5DA-3706120E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74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2AD1-1990-4D77-83F6-A29207A4847A}" type="datetimeFigureOut">
              <a:rPr lang="en-US" smtClean="0"/>
              <a:t>9/12/20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9A37C-221B-49F8-A5DA-3706120E44B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915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8C22AD1-1990-4D77-83F6-A29207A4847A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89A37C-221B-49F8-A5DA-3706120E44B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41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uk-UA" kern="0" smtClean="0">
                <a:solidFill>
                  <a:srgbClr val="595959"/>
                </a:solidFill>
                <a:ea typeface="Arial"/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‹#›</a:t>
            </a:fld>
            <a:endParaRPr lang="uk-UA" kern="0">
              <a:solidFill>
                <a:srgbClr val="595959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25776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luewaters.ncsa.illinois.edu/using-aprun" TargetMode="External"/><Relationship Id="rId4" Type="http://schemas.openxmlformats.org/officeDocument/2006/relationships/hyperlink" Target="https://bluewaters.ncsa.illinois.edu/queues-and-scheduling-policies" TargetMode="External"/><Relationship Id="rId5" Type="http://schemas.openxmlformats.org/officeDocument/2006/relationships/hyperlink" Target="https://bluewaters.ncsa.illinois.edu/accessing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hodor.org/petascale/materials/semester-curriculum" TargetMode="External"/><Relationship Id="rId4" Type="http://schemas.openxmlformats.org/officeDocument/2006/relationships/hyperlink" Target="https://github.com/shodor-education/petascale-semester-curriculum" TargetMode="External"/><Relationship Id="rId5" Type="http://schemas.openxmlformats.org/officeDocument/2006/relationships/hyperlink" Target="mailto:petascale@shodor.org" TargetMode="External"/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creativecommons.org/licenses/by-nc/4.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4" Type="http://schemas.openxmlformats.org/officeDocument/2006/relationships/image" Target="../media/image5.png"/><Relationship Id="rId5" Type="http://schemas.openxmlformats.org/officeDocument/2006/relationships/image" Target="../media/image7.svg"/><Relationship Id="rId6" Type="http://schemas.openxmlformats.org/officeDocument/2006/relationships/image" Target="../media/image6.png"/><Relationship Id="rId7" Type="http://schemas.openxmlformats.org/officeDocument/2006/relationships/image" Target="../media/image9.sv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745" y="0"/>
            <a:ext cx="10682515" cy="6858000"/>
          </a:xfrm>
        </p:spPr>
        <p:txBody>
          <a:bodyPr anchor="ctr">
            <a:noAutofit/>
          </a:bodyPr>
          <a:lstStyle/>
          <a:p>
            <a:pPr algn="l" fontAlgn="ctr">
              <a:lnSpc>
                <a:spcPct val="150000"/>
              </a:lnSpc>
            </a:pP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Blue Waters Petascale Semester Curriculum v1.0</a:t>
            </a:r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Unit 3: Using a Cluster</a:t>
            </a:r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b="1">
                <a:latin typeface="Times New Roman" charset="0"/>
                <a:ea typeface="Times New Roman" charset="0"/>
                <a:cs typeface="Times New Roman" charset="0"/>
              </a:rPr>
              <a:t>Lesson </a:t>
            </a:r>
            <a:r>
              <a:rPr lang="en-US" sz="3600" b="1" smtClean="0">
                <a:latin typeface="Times New Roman" charset="0"/>
                <a:ea typeface="Times New Roman" charset="0"/>
                <a:cs typeface="Times New Roman" charset="0"/>
              </a:rPr>
              <a:t>5: </a:t>
            </a: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Running Code on a Cluster 1</a:t>
            </a:r>
            <a:b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  <a:t>Developed by Juan R. </a:t>
            </a:r>
            <a:r>
              <a:rPr lang="en-US" sz="3600" i="1" dirty="0" err="1">
                <a:latin typeface="Times New Roman" charset="0"/>
                <a:ea typeface="Times New Roman" charset="0"/>
                <a:cs typeface="Times New Roman" charset="0"/>
              </a:rPr>
              <a:t>Perilla</a:t>
            </a:r>
            <a: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  <a:t>for the Shodor Education Foundation, Inc.</a:t>
            </a:r>
          </a:p>
        </p:txBody>
      </p:sp>
    </p:spTree>
    <p:extLst>
      <p:ext uri="{BB962C8B-B14F-4D97-AF65-F5344CB8AC3E}">
        <p14:creationId xmlns:p14="http://schemas.microsoft.com/office/powerpoint/2010/main" val="96429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9774CA-BB34-4FFA-919B-FC3D242B4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CLUSTER-SPECIFIC LAUNCHERS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4771BFBC-789B-45D3-A3E1-AE2B4C23B2AA}"/>
              </a:ext>
            </a:extLst>
          </p:cNvPr>
          <p:cNvSpPr txBox="1">
            <a:spLocks/>
          </p:cNvSpPr>
          <p:nvPr/>
        </p:nvSpPr>
        <p:spPr>
          <a:xfrm>
            <a:off x="889321" y="2901133"/>
            <a:ext cx="5454174" cy="3315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600" b="1" u="sng" dirty="0"/>
              <a:t>Running one job per </a:t>
            </a:r>
            <a:r>
              <a:rPr lang="en-US" sz="1600" b="1" u="sng" dirty="0" err="1"/>
              <a:t>hw</a:t>
            </a:r>
            <a:r>
              <a:rPr lang="en-US" sz="1600" b="1" u="sng" dirty="0"/>
              <a:t> thread</a:t>
            </a:r>
          </a:p>
          <a:p>
            <a:pPr marL="0" indent="0" algn="just">
              <a:buNone/>
            </a:pPr>
            <a:r>
              <a:rPr lang="en-US" sz="1600" dirty="0"/>
              <a:t>For a single node, processes are bound to each of the cores allocated by the resource manager. Hence, for each processor, one job is allocated per physical core.</a:t>
            </a:r>
          </a:p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r>
              <a:rPr lang="en-US" sz="1600" dirty="0"/>
              <a:t> </a:t>
            </a:r>
            <a:r>
              <a:rPr lang="en-US" sz="1600" b="1" u="sng" dirty="0"/>
              <a:t>Running one job per logical thread</a:t>
            </a:r>
          </a:p>
          <a:p>
            <a:pPr marL="0" indent="0" algn="just">
              <a:buNone/>
            </a:pPr>
            <a:r>
              <a:rPr lang="en-US" sz="1600" dirty="0"/>
              <a:t>Hyperthreading enables the distribution of multiple processes across the logical cores on a processor. For instance, one process can be bound to each of the threads on each core. The result is the distribution of more than one job per physical core.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17425A79-BF59-4315-98C7-5C8C0E6EE859}"/>
              </a:ext>
            </a:extLst>
          </p:cNvPr>
          <p:cNvGrpSpPr/>
          <p:nvPr/>
        </p:nvGrpSpPr>
        <p:grpSpPr>
          <a:xfrm>
            <a:off x="6961196" y="2258461"/>
            <a:ext cx="1988873" cy="4014323"/>
            <a:chOff x="8777650" y="1381912"/>
            <a:chExt cx="1343025" cy="2622185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DE1ABB56-F304-48BA-9F36-57511CBDAD16}"/>
                </a:ext>
              </a:extLst>
            </p:cNvPr>
            <p:cNvSpPr txBox="1"/>
            <p:nvPr/>
          </p:nvSpPr>
          <p:spPr>
            <a:xfrm>
              <a:off x="8981118" y="1381912"/>
              <a:ext cx="9360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Resources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="" xmlns:a16="http://schemas.microsoft.com/office/drawing/2014/main" id="{A77FD45B-FC91-45E9-9E5C-4468F831C3CC}"/>
                </a:ext>
              </a:extLst>
            </p:cNvPr>
            <p:cNvGrpSpPr/>
            <p:nvPr/>
          </p:nvGrpSpPr>
          <p:grpSpPr>
            <a:xfrm>
              <a:off x="8777650" y="1665686"/>
              <a:ext cx="1343025" cy="2338411"/>
              <a:chOff x="6993731" y="2070323"/>
              <a:chExt cx="1343025" cy="2338411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="" xmlns:a16="http://schemas.microsoft.com/office/drawing/2014/main" id="{F3647C2F-03C0-492A-970B-A81AC148D459}"/>
                  </a:ext>
                </a:extLst>
              </p:cNvPr>
              <p:cNvSpPr/>
              <p:nvPr/>
            </p:nvSpPr>
            <p:spPr>
              <a:xfrm>
                <a:off x="6993731" y="2107406"/>
                <a:ext cx="1343025" cy="2014538"/>
              </a:xfrm>
              <a:prstGeom prst="rect">
                <a:avLst/>
              </a:prstGeom>
              <a:solidFill>
                <a:srgbClr val="C7CE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="" xmlns:a16="http://schemas.microsoft.com/office/drawing/2014/main" id="{501B9B99-71D1-4260-8105-E29A9C967B14}"/>
                  </a:ext>
                </a:extLst>
              </p:cNvPr>
              <p:cNvSpPr txBox="1"/>
              <p:nvPr/>
            </p:nvSpPr>
            <p:spPr>
              <a:xfrm>
                <a:off x="7305723" y="4100957"/>
                <a:ext cx="7168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/>
                  <a:t>Node 1</a:t>
                </a: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="" xmlns:a16="http://schemas.microsoft.com/office/drawing/2014/main" id="{25217B04-83D3-40EA-A8FB-56AC267626E4}"/>
                  </a:ext>
                </a:extLst>
              </p:cNvPr>
              <p:cNvSpPr/>
              <p:nvPr/>
            </p:nvSpPr>
            <p:spPr>
              <a:xfrm>
                <a:off x="7081939" y="2323793"/>
                <a:ext cx="1164432" cy="6602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="" xmlns:a16="http://schemas.microsoft.com/office/drawing/2014/main" id="{431DAC52-F424-4457-86E4-A0D5C8B6FA9C}"/>
                  </a:ext>
                </a:extLst>
              </p:cNvPr>
              <p:cNvSpPr/>
              <p:nvPr/>
            </p:nvSpPr>
            <p:spPr>
              <a:xfrm>
                <a:off x="7081939" y="3328983"/>
                <a:ext cx="1164432" cy="6602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="" xmlns:a16="http://schemas.microsoft.com/office/drawing/2014/main" id="{9A7C84F7-3E53-4345-B0C1-08A3D6FD8EA5}"/>
                  </a:ext>
                </a:extLst>
              </p:cNvPr>
              <p:cNvSpPr txBox="1"/>
              <p:nvPr/>
            </p:nvSpPr>
            <p:spPr>
              <a:xfrm>
                <a:off x="7369574" y="2070323"/>
                <a:ext cx="589161" cy="1809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i="1" dirty="0"/>
                  <a:t>Processor 1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="" xmlns:a16="http://schemas.microsoft.com/office/drawing/2014/main" id="{E719B1F0-77E8-42E0-AAC0-FE832A8BCC11}"/>
                  </a:ext>
                </a:extLst>
              </p:cNvPr>
              <p:cNvSpPr txBox="1"/>
              <p:nvPr/>
            </p:nvSpPr>
            <p:spPr>
              <a:xfrm>
                <a:off x="7375529" y="3093077"/>
                <a:ext cx="577254" cy="1809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i="1" dirty="0"/>
                  <a:t>Processor n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="" xmlns:a16="http://schemas.microsoft.com/office/drawing/2014/main" id="{44DBB174-5F58-4265-A5C0-CBADF37B08D6}"/>
                  </a:ext>
                </a:extLst>
              </p:cNvPr>
              <p:cNvSpPr txBox="1"/>
              <p:nvPr/>
            </p:nvSpPr>
            <p:spPr>
              <a:xfrm rot="16200000">
                <a:off x="7235528" y="2914759"/>
                <a:ext cx="7715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…</a:t>
                </a:r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="" xmlns:a16="http://schemas.microsoft.com/office/drawing/2014/main" id="{73186248-1ED3-4EC7-A9B0-7E1092FB56B6}"/>
                  </a:ext>
                </a:extLst>
              </p:cNvPr>
              <p:cNvSpPr/>
              <p:nvPr/>
            </p:nvSpPr>
            <p:spPr>
              <a:xfrm>
                <a:off x="7168923" y="2418862"/>
                <a:ext cx="155448" cy="154108"/>
              </a:xfrm>
              <a:prstGeom prst="roundRect">
                <a:avLst/>
              </a:prstGeom>
              <a:solidFill>
                <a:srgbClr val="ECEA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="" xmlns:a16="http://schemas.microsoft.com/office/drawing/2014/main" id="{8F81DEB2-2978-43E3-B401-F1802E534595}"/>
                  </a:ext>
                </a:extLst>
              </p:cNvPr>
              <p:cNvSpPr/>
              <p:nvPr/>
            </p:nvSpPr>
            <p:spPr>
              <a:xfrm>
                <a:off x="7593187" y="2425753"/>
                <a:ext cx="155448" cy="154108"/>
              </a:xfrm>
              <a:prstGeom prst="roundRect">
                <a:avLst/>
              </a:prstGeom>
              <a:solidFill>
                <a:srgbClr val="ECEA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="" xmlns:a16="http://schemas.microsoft.com/office/drawing/2014/main" id="{FB9AE661-B2BE-44DE-8C39-63264866FFA7}"/>
                  </a:ext>
                </a:extLst>
              </p:cNvPr>
              <p:cNvSpPr/>
              <p:nvPr/>
            </p:nvSpPr>
            <p:spPr>
              <a:xfrm>
                <a:off x="7951009" y="2418862"/>
                <a:ext cx="155448" cy="154108"/>
              </a:xfrm>
              <a:prstGeom prst="roundRect">
                <a:avLst/>
              </a:prstGeom>
              <a:solidFill>
                <a:srgbClr val="ECEA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="" xmlns:a16="http://schemas.microsoft.com/office/drawing/2014/main" id="{2A435B5B-7E9E-4E3C-9157-967D4A5F61A0}"/>
                  </a:ext>
                </a:extLst>
              </p:cNvPr>
              <p:cNvSpPr/>
              <p:nvPr/>
            </p:nvSpPr>
            <p:spPr>
              <a:xfrm>
                <a:off x="7171180" y="2651401"/>
                <a:ext cx="155448" cy="154108"/>
              </a:xfrm>
              <a:prstGeom prst="roundRect">
                <a:avLst/>
              </a:prstGeom>
              <a:solidFill>
                <a:srgbClr val="ECEA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="" xmlns:a16="http://schemas.microsoft.com/office/drawing/2014/main" id="{4B313C10-49C9-4D47-B8A0-83E27843A6E0}"/>
                  </a:ext>
                </a:extLst>
              </p:cNvPr>
              <p:cNvSpPr/>
              <p:nvPr/>
            </p:nvSpPr>
            <p:spPr>
              <a:xfrm>
                <a:off x="7595444" y="2658292"/>
                <a:ext cx="155448" cy="154108"/>
              </a:xfrm>
              <a:prstGeom prst="roundRect">
                <a:avLst/>
              </a:prstGeom>
              <a:solidFill>
                <a:srgbClr val="ECEA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="" xmlns:a16="http://schemas.microsoft.com/office/drawing/2014/main" id="{FA393371-B97B-44ED-8B94-259BC4E499F8}"/>
                  </a:ext>
                </a:extLst>
              </p:cNvPr>
              <p:cNvSpPr/>
              <p:nvPr/>
            </p:nvSpPr>
            <p:spPr>
              <a:xfrm>
                <a:off x="7953266" y="2651401"/>
                <a:ext cx="155448" cy="154108"/>
              </a:xfrm>
              <a:prstGeom prst="roundRect">
                <a:avLst/>
              </a:prstGeom>
              <a:solidFill>
                <a:srgbClr val="ECEA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="" xmlns:a16="http://schemas.microsoft.com/office/drawing/2014/main" id="{7DEBB1EF-2B2C-4041-A3EE-C1D87119ED63}"/>
                  </a:ext>
                </a:extLst>
              </p:cNvPr>
              <p:cNvSpPr/>
              <p:nvPr/>
            </p:nvSpPr>
            <p:spPr>
              <a:xfrm>
                <a:off x="7166666" y="3469656"/>
                <a:ext cx="155448" cy="154108"/>
              </a:xfrm>
              <a:prstGeom prst="roundRect">
                <a:avLst/>
              </a:prstGeom>
              <a:solidFill>
                <a:srgbClr val="ECEA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="" xmlns:a16="http://schemas.microsoft.com/office/drawing/2014/main" id="{0990BF64-B7DB-4EAD-8591-5EC36667EE50}"/>
                  </a:ext>
                </a:extLst>
              </p:cNvPr>
              <p:cNvSpPr/>
              <p:nvPr/>
            </p:nvSpPr>
            <p:spPr>
              <a:xfrm>
                <a:off x="7590930" y="3476547"/>
                <a:ext cx="155448" cy="154108"/>
              </a:xfrm>
              <a:prstGeom prst="roundRect">
                <a:avLst/>
              </a:prstGeom>
              <a:solidFill>
                <a:srgbClr val="ECEA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="" xmlns:a16="http://schemas.microsoft.com/office/drawing/2014/main" id="{9B5CBC52-393A-409B-93D7-DF54158C3D44}"/>
                  </a:ext>
                </a:extLst>
              </p:cNvPr>
              <p:cNvSpPr/>
              <p:nvPr/>
            </p:nvSpPr>
            <p:spPr>
              <a:xfrm>
                <a:off x="7948752" y="3469656"/>
                <a:ext cx="155448" cy="154108"/>
              </a:xfrm>
              <a:prstGeom prst="roundRect">
                <a:avLst/>
              </a:prstGeom>
              <a:solidFill>
                <a:srgbClr val="ECEA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="" xmlns:a16="http://schemas.microsoft.com/office/drawing/2014/main" id="{0FFD4A7E-7F10-4FDE-BC64-FE29E59C243D}"/>
                  </a:ext>
                </a:extLst>
              </p:cNvPr>
              <p:cNvSpPr/>
              <p:nvPr/>
            </p:nvSpPr>
            <p:spPr>
              <a:xfrm>
                <a:off x="7168923" y="3702195"/>
                <a:ext cx="155448" cy="154108"/>
              </a:xfrm>
              <a:prstGeom prst="roundRect">
                <a:avLst/>
              </a:prstGeom>
              <a:solidFill>
                <a:srgbClr val="ECEA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="" xmlns:a16="http://schemas.microsoft.com/office/drawing/2014/main" id="{23795C81-F821-4149-84D8-46CC080D6B5F}"/>
                  </a:ext>
                </a:extLst>
              </p:cNvPr>
              <p:cNvSpPr/>
              <p:nvPr/>
            </p:nvSpPr>
            <p:spPr>
              <a:xfrm>
                <a:off x="7593187" y="3709086"/>
                <a:ext cx="155448" cy="154108"/>
              </a:xfrm>
              <a:prstGeom prst="roundRect">
                <a:avLst/>
              </a:prstGeom>
              <a:solidFill>
                <a:srgbClr val="ECEA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: Rounded Corners 30">
                <a:extLst>
                  <a:ext uri="{FF2B5EF4-FFF2-40B4-BE49-F238E27FC236}">
                    <a16:creationId xmlns="" xmlns:a16="http://schemas.microsoft.com/office/drawing/2014/main" id="{8B1BC768-0396-480D-A658-1E756263B23A}"/>
                  </a:ext>
                </a:extLst>
              </p:cNvPr>
              <p:cNvSpPr/>
              <p:nvPr/>
            </p:nvSpPr>
            <p:spPr>
              <a:xfrm>
                <a:off x="7951009" y="3702195"/>
                <a:ext cx="155448" cy="154108"/>
              </a:xfrm>
              <a:prstGeom prst="roundRect">
                <a:avLst/>
              </a:prstGeom>
              <a:solidFill>
                <a:srgbClr val="ECEA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="" xmlns:a16="http://schemas.microsoft.com/office/drawing/2014/main" id="{913DEDD2-F389-4D42-B69D-BAD3548701D7}"/>
                  </a:ext>
                </a:extLst>
              </p:cNvPr>
              <p:cNvSpPr txBox="1"/>
              <p:nvPr/>
            </p:nvSpPr>
            <p:spPr>
              <a:xfrm>
                <a:off x="7504229" y="2813630"/>
                <a:ext cx="334697" cy="170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/>
                  <a:t>Cores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="" xmlns:a16="http://schemas.microsoft.com/office/drawing/2014/main" id="{5DADD7DF-9AC7-4FE4-AF58-741D02ED0833}"/>
                  </a:ext>
                </a:extLst>
              </p:cNvPr>
              <p:cNvSpPr txBox="1"/>
              <p:nvPr/>
            </p:nvSpPr>
            <p:spPr>
              <a:xfrm>
                <a:off x="7504229" y="3851990"/>
                <a:ext cx="334697" cy="170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/>
                  <a:t>Cores</a:t>
                </a:r>
              </a:p>
            </p:txBody>
          </p:sp>
        </p:grpSp>
      </p:grp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94F3B56B-9763-4A27-A11B-E6C120EB3787}"/>
              </a:ext>
            </a:extLst>
          </p:cNvPr>
          <p:cNvSpPr/>
          <p:nvPr/>
        </p:nvSpPr>
        <p:spPr>
          <a:xfrm>
            <a:off x="7182793" y="3203433"/>
            <a:ext cx="298203" cy="2923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="" xmlns:a16="http://schemas.microsoft.com/office/drawing/2014/main" id="{8E63B49E-AAD0-4DC3-B62C-3DB6C1569F5C}"/>
              </a:ext>
            </a:extLst>
          </p:cNvPr>
          <p:cNvCxnSpPr>
            <a:cxnSpLocks/>
          </p:cNvCxnSpPr>
          <p:nvPr/>
        </p:nvCxnSpPr>
        <p:spPr>
          <a:xfrm flipV="1">
            <a:off x="7480996" y="2626717"/>
            <a:ext cx="2365236" cy="5767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="" xmlns:a16="http://schemas.microsoft.com/office/drawing/2014/main" id="{5D38BA03-B02C-44A7-8DF8-D58E7969C816}"/>
              </a:ext>
            </a:extLst>
          </p:cNvPr>
          <p:cNvCxnSpPr>
            <a:cxnSpLocks/>
          </p:cNvCxnSpPr>
          <p:nvPr/>
        </p:nvCxnSpPr>
        <p:spPr>
          <a:xfrm>
            <a:off x="7480996" y="3490824"/>
            <a:ext cx="2365236" cy="561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="" xmlns:a16="http://schemas.microsoft.com/office/drawing/2014/main" id="{6F679B4F-25DC-4758-8AB1-1F791C29CE14}"/>
              </a:ext>
            </a:extLst>
          </p:cNvPr>
          <p:cNvSpPr/>
          <p:nvPr/>
        </p:nvSpPr>
        <p:spPr>
          <a:xfrm>
            <a:off x="10062909" y="2831392"/>
            <a:ext cx="1145636" cy="1128791"/>
          </a:xfrm>
          <a:prstGeom prst="roundRect">
            <a:avLst/>
          </a:prstGeom>
          <a:solidFill>
            <a:srgbClr val="ECE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E3564A00-DF01-4F16-94D8-75348ACF4BD5}"/>
              </a:ext>
            </a:extLst>
          </p:cNvPr>
          <p:cNvSpPr txBox="1"/>
          <p:nvPr/>
        </p:nvSpPr>
        <p:spPr>
          <a:xfrm rot="16200000">
            <a:off x="7452376" y="4147283"/>
            <a:ext cx="1181133" cy="546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34C0A5B3-D3C3-4B6E-9FAD-63910F1DE6E5}"/>
              </a:ext>
            </a:extLst>
          </p:cNvPr>
          <p:cNvSpPr txBox="1"/>
          <p:nvPr/>
        </p:nvSpPr>
        <p:spPr>
          <a:xfrm>
            <a:off x="10334181" y="2569781"/>
            <a:ext cx="5485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Core 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C8CD09B5-65A5-474D-B7D6-B62ED2F3B59B}"/>
              </a:ext>
            </a:extLst>
          </p:cNvPr>
          <p:cNvSpPr/>
          <p:nvPr/>
        </p:nvSpPr>
        <p:spPr>
          <a:xfrm>
            <a:off x="10139236" y="3100060"/>
            <a:ext cx="992981" cy="246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hw</a:t>
            </a:r>
            <a:r>
              <a:rPr lang="en-US" sz="1200" dirty="0"/>
              <a:t> Thread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="" xmlns:a16="http://schemas.microsoft.com/office/drawing/2014/main" id="{E2C2B808-4CAA-493C-B108-078E12D433FC}"/>
              </a:ext>
            </a:extLst>
          </p:cNvPr>
          <p:cNvSpPr/>
          <p:nvPr/>
        </p:nvSpPr>
        <p:spPr>
          <a:xfrm>
            <a:off x="10139236" y="3462399"/>
            <a:ext cx="992981" cy="246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hw</a:t>
            </a:r>
            <a:r>
              <a:rPr lang="en-US" sz="1200" dirty="0"/>
              <a:t> Thread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="" xmlns:a16="http://schemas.microsoft.com/office/drawing/2014/main" id="{DD5809D4-DB16-4920-ABFD-CEA7A8B6CCE9}"/>
              </a:ext>
            </a:extLst>
          </p:cNvPr>
          <p:cNvSpPr/>
          <p:nvPr/>
        </p:nvSpPr>
        <p:spPr>
          <a:xfrm>
            <a:off x="9847045" y="2622692"/>
            <a:ext cx="1514226" cy="14291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880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9774CA-BB34-4FFA-919B-FC3D242B4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4771BFBC-789B-45D3-A3E1-AE2B4C23B2AA}"/>
              </a:ext>
            </a:extLst>
          </p:cNvPr>
          <p:cNvSpPr txBox="1">
            <a:spLocks/>
          </p:cNvSpPr>
          <p:nvPr/>
        </p:nvSpPr>
        <p:spPr>
          <a:xfrm>
            <a:off x="672242" y="2084832"/>
            <a:ext cx="10423843" cy="951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600" dirty="0"/>
              <a:t>The following script corresponds to a submission example to allocate 30 MPI-ranks on 30 nodes, placing 1 node per rank. Upon resource allocation, the execution script is run with the MPI-launcher </a:t>
            </a:r>
            <a:r>
              <a:rPr lang="en-US" sz="1600" i="1" dirty="0" err="1"/>
              <a:t>ibrun</a:t>
            </a:r>
            <a:r>
              <a:rPr lang="en-US" sz="1600" i="1" dirty="0"/>
              <a:t>.</a:t>
            </a:r>
          </a:p>
          <a:p>
            <a:pPr marL="0" indent="0" algn="just">
              <a:buNone/>
            </a:pPr>
            <a:r>
              <a:rPr lang="en-US" sz="1600" dirty="0"/>
              <a:t>Allocation of more than one rank per node is enabled by increasing the number of processes/tasks per node.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51E9B7C-E3B8-4E55-83BC-DCC9EEAB5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79" y="3161474"/>
            <a:ext cx="12046018" cy="211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925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6">
            <a:extLst>
              <a:ext uri="{FF2B5EF4-FFF2-40B4-BE49-F238E27FC236}">
                <a16:creationId xmlns="" xmlns:a16="http://schemas.microsoft.com/office/drawing/2014/main" id="{A10C41F2-1746-4431-9B52-B9F147A896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custGeom>
            <a:avLst/>
            <a:gdLst>
              <a:gd name="connsiteX0" fmla="*/ 0 w 3096136"/>
              <a:gd name="connsiteY0" fmla="*/ 0 h 5856137"/>
              <a:gd name="connsiteX1" fmla="*/ 3096136 w 3096136"/>
              <a:gd name="connsiteY1" fmla="*/ 0 h 5856137"/>
              <a:gd name="connsiteX2" fmla="*/ 3096136 w 3096136"/>
              <a:gd name="connsiteY2" fmla="*/ 5856137 h 5856137"/>
              <a:gd name="connsiteX3" fmla="*/ 0 w 3096136"/>
              <a:gd name="connsiteY3" fmla="*/ 5856137 h 585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6136" h="5856137">
                <a:moveTo>
                  <a:pt x="0" y="0"/>
                </a:moveTo>
                <a:lnTo>
                  <a:pt x="3096136" y="0"/>
                </a:lnTo>
                <a:lnTo>
                  <a:pt x="3096136" y="5856137"/>
                </a:lnTo>
                <a:lnTo>
                  <a:pt x="0" y="5856137"/>
                </a:lnTo>
                <a:close/>
              </a:path>
            </a:pathLst>
          </a:cu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0" ty="-127000" sx="50000" sy="5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7984928E-D694-4849-BBAD-D7C7DC4054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4020" y="643461"/>
            <a:ext cx="7654513" cy="55710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E7F98B-E2E8-4CD9-B38F-55EEF73CF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9803" y="4735775"/>
            <a:ext cx="7006998" cy="1156360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B76B708-959B-449E-88A7-FCE75F764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9802" y="1045600"/>
            <a:ext cx="7006998" cy="3370634"/>
          </a:xfrm>
        </p:spPr>
        <p:txBody>
          <a:bodyPr anchor="b">
            <a:normAutofit/>
          </a:bodyPr>
          <a:lstStyle/>
          <a:p>
            <a:pPr lvl="1"/>
            <a:r>
              <a:rPr lang="en-US" sz="2000" dirty="0"/>
              <a:t>Using </a:t>
            </a:r>
            <a:r>
              <a:rPr lang="en-US" sz="2000" dirty="0" err="1"/>
              <a:t>aprun</a:t>
            </a:r>
            <a:r>
              <a:rPr lang="en-US" sz="2000" dirty="0"/>
              <a:t>: </a:t>
            </a:r>
            <a:r>
              <a:rPr lang="en-US" sz="2000" dirty="0">
                <a:hlinkClick r:id="rId3"/>
              </a:rPr>
              <a:t>https://bluewaters.ncsa.illinois.edu/using-aprun</a:t>
            </a:r>
            <a:endParaRPr lang="en-US" sz="2000" dirty="0"/>
          </a:p>
          <a:p>
            <a:pPr lvl="1"/>
            <a:r>
              <a:rPr lang="en-US" sz="2000" dirty="0"/>
              <a:t>Queueing policies: </a:t>
            </a:r>
            <a:r>
              <a:rPr lang="en-US" sz="2000" dirty="0">
                <a:hlinkClick r:id="rId4"/>
              </a:rPr>
              <a:t>https://bluewaters.ncsa.illinois.edu/queues-and-scheduling-policies</a:t>
            </a:r>
            <a:endParaRPr lang="en-US" sz="2000" dirty="0"/>
          </a:p>
          <a:p>
            <a:pPr lvl="1"/>
            <a:r>
              <a:rPr lang="en-US" sz="2000" dirty="0"/>
              <a:t>Accessing compute nodes: </a:t>
            </a:r>
            <a:r>
              <a:rPr lang="en-US" sz="2000" dirty="0">
                <a:hlinkClick r:id="rId5"/>
              </a:rPr>
              <a:t>https://bluewaters.ncsa.illinois.edu/accessing</a:t>
            </a:r>
            <a:endParaRPr lang="en-US" sz="20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99237721-19CF-41B1-AA0A-E1E1A8282D5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24317" y="4576004"/>
            <a:ext cx="45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1829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745" y="0"/>
            <a:ext cx="10682515" cy="6858000"/>
          </a:xfrm>
        </p:spPr>
        <p:txBody>
          <a:bodyPr anchor="ctr">
            <a:noAutofit/>
          </a:bodyPr>
          <a:lstStyle/>
          <a:p>
            <a:pPr algn="l" fontAlgn="ctr"/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Except where otherwise noted, this work by</a:t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The Shodor Education Foundation, Inc. is licensed under</a:t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CC BY-NC 4.0. To view a copy of this license, visit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https://creativecommons.org/licenses/by-nc/4.0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Browse and search the full curriculum at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http://shodor.org/petascale/materials/semester-curriculum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We welcome your improvements! You can submit your proposed changes to this material and the rest of the curriculum in our GitHub repository at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https://github.com/shodor-education/petascale-semester-curriculum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We want to hear from you! Please let us know your experiences using this material by sending email to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5"/>
              </a:rPr>
              <a:t>petascale@shodor.org</a:t>
            </a:r>
            <a:endParaRPr 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12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69">
            <a:extLst>
              <a:ext uri="{FF2B5EF4-FFF2-40B4-BE49-F238E27FC236}">
                <a16:creationId xmlns="" xmlns:a16="http://schemas.microsoft.com/office/drawing/2014/main" id="{8CD2B798-7994-4548-A2BE-4AEF9C1A5FA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" name="Oval 5">
            <a:extLst>
              <a:ext uri="{FF2B5EF4-FFF2-40B4-BE49-F238E27FC236}">
                <a16:creationId xmlns="" xmlns:a16="http://schemas.microsoft.com/office/drawing/2014/main" id="{E6162320-3B67-42BB-AF9D-939326E6489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4" name="Straight Connector 73">
            <a:extLst>
              <a:ext uri="{FF2B5EF4-FFF2-40B4-BE49-F238E27FC236}">
                <a16:creationId xmlns="" xmlns:a16="http://schemas.microsoft.com/office/drawing/2014/main" id="{6722E143-84C1-4F95-937C-78B92D2811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6" name="Rectangle 75">
            <a:extLst>
              <a:ext uri="{FF2B5EF4-FFF2-40B4-BE49-F238E27FC236}">
                <a16:creationId xmlns="" xmlns:a16="http://schemas.microsoft.com/office/drawing/2014/main" id="{B8D726A5-7900-41B4-8D49-49B4A2010E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outdoor, building, sitting, bench&#10;&#10;Description automatically generated">
            <a:extLst>
              <a:ext uri="{FF2B5EF4-FFF2-40B4-BE49-F238E27FC236}">
                <a16:creationId xmlns="" xmlns:a16="http://schemas.microsoft.com/office/drawing/2014/main" id="{9A4D28DC-4647-4EB8-8A4D-098E9E453E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12" r="-1" b="5926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AD020C-F08C-4E1C-8A34-0F3911BE1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7164674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kern="1200" cap="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Running parallel applications ON a CLUSTER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="" xmlns:a16="http://schemas.microsoft.com/office/drawing/2014/main" id="{46E49661-E258-450C-8150-A91A6B30D1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828800"/>
            <a:ext cx="0" cy="3200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3271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1">
            <a:extLst>
              <a:ext uri="{FF2B5EF4-FFF2-40B4-BE49-F238E27FC236}">
                <a16:creationId xmlns="" xmlns:a16="http://schemas.microsoft.com/office/drawing/2014/main" id="{B32DC26D-8B9B-4CC1-B3CC-D3EA0FB162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="" xmlns:a16="http://schemas.microsoft.com/office/drawing/2014/main" id="{ED6DB370-CA90-48F2-AD58-2619993B09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1421" r="-1" b="23559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BE0CA579-219B-4E3F-9CFB-27794D799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684437" cy="5571066"/>
          </a:xfrm>
        </p:spPr>
        <p:txBody>
          <a:bodyPr>
            <a:normAutofit/>
          </a:bodyPr>
          <a:lstStyle/>
          <a:p>
            <a:pPr algn="r"/>
            <a:r>
              <a:rPr lang="en-US"/>
              <a:t>Learning objectives</a:t>
            </a:r>
          </a:p>
        </p:txBody>
      </p:sp>
      <p:cxnSp>
        <p:nvCxnSpPr>
          <p:cNvPr id="47" name="Straight Connector 43">
            <a:extLst>
              <a:ext uri="{FF2B5EF4-FFF2-40B4-BE49-F238E27FC236}">
                <a16:creationId xmlns="" xmlns:a16="http://schemas.microsoft.com/office/drawing/2014/main" id="{FBB7ADC3-53A0-44F2-914A-78CADAF334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45" y="1828800"/>
            <a:ext cx="0" cy="3200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FCFA05F-38AB-4633-9F1A-D605F591B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1371" y="643467"/>
            <a:ext cx="6574112" cy="5571066"/>
          </a:xfrm>
        </p:spPr>
        <p:txBody>
          <a:bodyPr anchor="ctr">
            <a:normAutofit/>
          </a:bodyPr>
          <a:lstStyle/>
          <a:p>
            <a:pPr marL="128016" lvl="1" indent="0">
              <a:buNone/>
            </a:pPr>
            <a:r>
              <a:rPr lang="en-US"/>
              <a:t>Running jobs on the compute nodes of a cluster:</a:t>
            </a:r>
          </a:p>
          <a:p>
            <a:pPr marL="128016" lvl="1" indent="0">
              <a:buNone/>
            </a:pPr>
            <a:endParaRPr lang="en-US"/>
          </a:p>
          <a:p>
            <a:pPr lvl="2"/>
            <a:r>
              <a:rPr lang="en-US"/>
              <a:t>Running multicore jobs in a cluster</a:t>
            </a:r>
          </a:p>
          <a:p>
            <a:pPr lvl="2"/>
            <a:r>
              <a:rPr lang="en-US"/>
              <a:t>Running multimode jobs in a cluster</a:t>
            </a:r>
          </a:p>
          <a:p>
            <a:pPr lvl="2"/>
            <a:r>
              <a:rPr lang="en-US"/>
              <a:t>Running GPU accelerated jobs in a cluster</a:t>
            </a:r>
          </a:p>
          <a:p>
            <a:pPr marL="310896" lvl="2" indent="0">
              <a:buNone/>
            </a:pPr>
            <a:endParaRPr lang="en-US"/>
          </a:p>
          <a:p>
            <a:pPr marL="310896" lvl="2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5465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44E2B7-F4A2-4A1C-8B56-45B4F64D8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ARCHITECTURE</a:t>
            </a:r>
          </a:p>
        </p:txBody>
      </p:sp>
      <p:pic>
        <p:nvPicPr>
          <p:cNvPr id="4" name="Graphic 3" descr="Computer">
            <a:extLst>
              <a:ext uri="{FF2B5EF4-FFF2-40B4-BE49-F238E27FC236}">
                <a16:creationId xmlns="" xmlns:a16="http://schemas.microsoft.com/office/drawing/2014/main" id="{F67B2841-9046-4AD3-AC3A-9C9FEE6A79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919" y="3673174"/>
            <a:ext cx="914400" cy="914400"/>
          </a:xfrm>
          <a:prstGeom prst="rect">
            <a:avLst/>
          </a:prstGeom>
        </p:spPr>
      </p:pic>
      <p:pic>
        <p:nvPicPr>
          <p:cNvPr id="5" name="Graphic 4" descr="Server">
            <a:extLst>
              <a:ext uri="{FF2B5EF4-FFF2-40B4-BE49-F238E27FC236}">
                <a16:creationId xmlns="" xmlns:a16="http://schemas.microsoft.com/office/drawing/2014/main" id="{4C668A70-8488-415F-BEFC-8E20D59BD3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86953" y="3673174"/>
            <a:ext cx="914400" cy="914400"/>
          </a:xfrm>
          <a:prstGeom prst="rect">
            <a:avLst/>
          </a:prstGeom>
        </p:spPr>
      </p:pic>
      <p:pic>
        <p:nvPicPr>
          <p:cNvPr id="6" name="Graphic 5" descr="Server">
            <a:extLst>
              <a:ext uri="{FF2B5EF4-FFF2-40B4-BE49-F238E27FC236}">
                <a16:creationId xmlns="" xmlns:a16="http://schemas.microsoft.com/office/drawing/2014/main" id="{D04FFB57-627A-4142-829F-C17322C9D7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32457" y="2678857"/>
            <a:ext cx="914400" cy="914400"/>
          </a:xfrm>
          <a:prstGeom prst="rect">
            <a:avLst/>
          </a:prstGeom>
        </p:spPr>
      </p:pic>
      <p:pic>
        <p:nvPicPr>
          <p:cNvPr id="7" name="Graphic 6" descr="Server">
            <a:extLst>
              <a:ext uri="{FF2B5EF4-FFF2-40B4-BE49-F238E27FC236}">
                <a16:creationId xmlns="" xmlns:a16="http://schemas.microsoft.com/office/drawing/2014/main" id="{D767C76D-CAD7-4497-97A5-0239B801EB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32457" y="3673174"/>
            <a:ext cx="914400" cy="914400"/>
          </a:xfrm>
          <a:prstGeom prst="rect">
            <a:avLst/>
          </a:prstGeom>
        </p:spPr>
      </p:pic>
      <p:pic>
        <p:nvPicPr>
          <p:cNvPr id="8" name="Graphic 7" descr="Server">
            <a:extLst>
              <a:ext uri="{FF2B5EF4-FFF2-40B4-BE49-F238E27FC236}">
                <a16:creationId xmlns="" xmlns:a16="http://schemas.microsoft.com/office/drawing/2014/main" id="{7E293D30-5F0F-41BE-AF39-5DA83C52F5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32457" y="4587574"/>
            <a:ext cx="914400" cy="9144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E09E4717-1F30-4A95-ADA8-5B4D689B7E91}"/>
              </a:ext>
            </a:extLst>
          </p:cNvPr>
          <p:cNvCxnSpPr>
            <a:endCxn id="5" idx="1"/>
          </p:cNvCxnSpPr>
          <p:nvPr/>
        </p:nvCxnSpPr>
        <p:spPr>
          <a:xfrm>
            <a:off x="1527717" y="4130374"/>
            <a:ext cx="12592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852CD98B-14BD-40D2-907A-9D0138C690B3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3701353" y="4130374"/>
            <a:ext cx="731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B1B7E00C-0265-4E23-A8B5-612C59B1D8A7}"/>
              </a:ext>
            </a:extLst>
          </p:cNvPr>
          <p:cNvSpPr txBox="1"/>
          <p:nvPr/>
        </p:nvSpPr>
        <p:spPr>
          <a:xfrm>
            <a:off x="2649278" y="4587574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Login nodes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13D27008-14E2-4437-B135-2638D0D7B8A7}"/>
              </a:ext>
            </a:extLst>
          </p:cNvPr>
          <p:cNvSpPr txBox="1"/>
          <p:nvPr/>
        </p:nvSpPr>
        <p:spPr>
          <a:xfrm>
            <a:off x="346919" y="2281071"/>
            <a:ext cx="5416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jobs should run on the </a:t>
            </a:r>
            <a:r>
              <a:rPr lang="en-US" b="1" dirty="0"/>
              <a:t>compute nodes</a:t>
            </a:r>
            <a:r>
              <a:rPr lang="en-US" dirty="0"/>
              <a:t> of the cluster.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5340327F-B9FA-4486-A59B-41D8137F3BA7}"/>
              </a:ext>
            </a:extLst>
          </p:cNvPr>
          <p:cNvSpPr txBox="1"/>
          <p:nvPr/>
        </p:nvSpPr>
        <p:spPr>
          <a:xfrm>
            <a:off x="3972371" y="5501974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Compute nodes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34565D01-468A-461C-8283-17533DE7DFB7}"/>
              </a:ext>
            </a:extLst>
          </p:cNvPr>
          <p:cNvSpPr txBox="1"/>
          <p:nvPr/>
        </p:nvSpPr>
        <p:spPr>
          <a:xfrm>
            <a:off x="6156961" y="232891"/>
            <a:ext cx="59305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supercomputer is a shared resource that is used by several users concurrently. To optimize access to the resource the minimal unit of execution of a program is defined as a job. Jobs are scheduled to run in a group of nodes for a given amount of time as requested by the user. The queue manager, so-called scheduler, ensures that jobs are queued using some fair use policy (e.g., TORQUE). 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CFB7B480-A3B2-46C4-80D7-6C541B8F0CE8}"/>
              </a:ext>
            </a:extLst>
          </p:cNvPr>
          <p:cNvSpPr txBox="1"/>
          <p:nvPr/>
        </p:nvSpPr>
        <p:spPr>
          <a:xfrm>
            <a:off x="6099681" y="2432925"/>
            <a:ext cx="58707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action of sending a job to the queueing systems is called job submission. Therefore, in contrast to running programs on a local computer, programs in a supercomputer are first queued and </a:t>
            </a:r>
            <a:r>
              <a:rPr lang="en-US" dirty="0" err="1"/>
              <a:t>subsequentely</a:t>
            </a:r>
            <a:r>
              <a:rPr lang="en-US" dirty="0"/>
              <a:t> managed by a workload manager (e.g., Moab, </a:t>
            </a:r>
            <a:r>
              <a:rPr lang="en-US" dirty="0" err="1"/>
              <a:t>Slurm</a:t>
            </a:r>
            <a:r>
              <a:rPr lang="en-US" dirty="0"/>
              <a:t>).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FCEB4805-90DB-413B-8A72-A703A6637E13}"/>
              </a:ext>
            </a:extLst>
          </p:cNvPr>
          <p:cNvSpPr txBox="1"/>
          <p:nvPr/>
        </p:nvSpPr>
        <p:spPr>
          <a:xfrm>
            <a:off x="6611728" y="6488668"/>
            <a:ext cx="5021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submit the job you must write a submission script.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DD17D055-4682-474E-B1C5-5ABAEF5465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31439" y="4075389"/>
            <a:ext cx="4547215" cy="224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465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A8EC506-B1DA-46A1-B44D-774E68468E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Oval 5">
            <a:extLst>
              <a:ext uri="{FF2B5EF4-FFF2-40B4-BE49-F238E27FC236}">
                <a16:creationId xmlns="" xmlns:a16="http://schemas.microsoft.com/office/drawing/2014/main" id="{BFF30785-305E-45D7-984F-5AA93D3CA5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15E01FA5-D766-43CA-A83D-E7CF3F04E96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="" xmlns:a16="http://schemas.microsoft.com/office/drawing/2014/main" id="{CA73784B-AC76-4BAD-93AF-C72D0EDFD7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7C2BD3-2115-4685-9894-0E72CFF5C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05" y="640080"/>
            <a:ext cx="3378099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File systems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811DCF04-0C7C-44FC-8246-FC8D736B1A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A6F89E01-6758-4889-A33A-58015BA88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474124"/>
              </p:ext>
            </p:extLst>
          </p:nvPr>
        </p:nvGraphicFramePr>
        <p:xfrm>
          <a:off x="5139559" y="619061"/>
          <a:ext cx="5591503" cy="592133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70392">
                  <a:extLst>
                    <a:ext uri="{9D8B030D-6E8A-4147-A177-3AD203B41FA5}">
                      <a16:colId xmlns="" xmlns:a16="http://schemas.microsoft.com/office/drawing/2014/main" val="990145194"/>
                    </a:ext>
                  </a:extLst>
                </a:gridCol>
                <a:gridCol w="2208097">
                  <a:extLst>
                    <a:ext uri="{9D8B030D-6E8A-4147-A177-3AD203B41FA5}">
                      <a16:colId xmlns="" xmlns:a16="http://schemas.microsoft.com/office/drawing/2014/main" val="2432404159"/>
                    </a:ext>
                  </a:extLst>
                </a:gridCol>
                <a:gridCol w="1913014">
                  <a:extLst>
                    <a:ext uri="{9D8B030D-6E8A-4147-A177-3AD203B41FA5}">
                      <a16:colId xmlns="" xmlns:a16="http://schemas.microsoft.com/office/drawing/2014/main" val="3058617663"/>
                    </a:ext>
                  </a:extLst>
                </a:gridCol>
              </a:tblGrid>
              <a:tr h="487972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File system</a:t>
                      </a:r>
                    </a:p>
                  </a:txBody>
                  <a:tcPr marL="262061" marR="157237" marT="157237" marB="157237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Best Storage Practices</a:t>
                      </a:r>
                    </a:p>
                  </a:txBody>
                  <a:tcPr marL="262061" marR="157237" marT="157237" marB="157237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Best Activities</a:t>
                      </a:r>
                    </a:p>
                  </a:txBody>
                  <a:tcPr marL="262061" marR="157237" marT="157237" marB="157237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13001937"/>
                  </a:ext>
                </a:extLst>
              </a:tr>
              <a:tr h="636970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$HOME</a:t>
                      </a:r>
                    </a:p>
                  </a:txBody>
                  <a:tcPr marL="262061" marR="157237" marT="157237" marB="157237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cron</a:t>
                      </a:r>
                      <a:r>
                        <a:rPr 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jobs</a:t>
                      </a:r>
                      <a:br>
                        <a:rPr 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small scripts</a:t>
                      </a:r>
                      <a:br>
                        <a:rPr 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environment settings</a:t>
                      </a:r>
                    </a:p>
                  </a:txBody>
                  <a:tcPr marL="262061" marR="157237" marT="157237" marB="157237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compiling, editing</a:t>
                      </a:r>
                    </a:p>
                  </a:txBody>
                  <a:tcPr marL="262061" marR="157237" marT="157237" marB="157237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21993437"/>
                  </a:ext>
                </a:extLst>
              </a:tr>
              <a:tr h="934968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$WORK</a:t>
                      </a:r>
                    </a:p>
                  </a:txBody>
                  <a:tcPr marL="262061" marR="157237" marT="157237" marB="157237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software installations</a:t>
                      </a:r>
                      <a:br>
                        <a:rPr lang="en-US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US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original datasets that can't be reproduced</a:t>
                      </a:r>
                      <a:br>
                        <a:rPr lang="en-US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US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job scripts and templates</a:t>
                      </a:r>
                    </a:p>
                  </a:txBody>
                  <a:tcPr marL="262061" marR="157237" marT="157237" marB="157237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staging datasets</a:t>
                      </a:r>
                    </a:p>
                  </a:txBody>
                  <a:tcPr marL="262061" marR="157237" marT="157237" marB="157237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67878651"/>
                  </a:ext>
                </a:extLst>
              </a:tr>
              <a:tr h="636970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$SCRATCH</a:t>
                      </a:r>
                    </a:p>
                  </a:txBody>
                  <a:tcPr marL="262061" marR="157237" marT="157237" marB="157237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temporary datasets</a:t>
                      </a:r>
                      <a:br>
                        <a:rPr lang="en-US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US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I/O files</a:t>
                      </a:r>
                      <a:br>
                        <a:rPr lang="en-US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US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job files</a:t>
                      </a:r>
                    </a:p>
                  </a:txBody>
                  <a:tcPr marL="262061" marR="157237" marT="157237" marB="157237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all job I/O activity</a:t>
                      </a:r>
                    </a:p>
                  </a:txBody>
                  <a:tcPr marL="262061" marR="157237" marT="157237" marB="157237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1556016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89C3DAD-BF95-48FF-9803-043E33674BF6}"/>
              </a:ext>
            </a:extLst>
          </p:cNvPr>
          <p:cNvSpPr txBox="1"/>
          <p:nvPr/>
        </p:nvSpPr>
        <p:spPr>
          <a:xfrm>
            <a:off x="636805" y="4248835"/>
            <a:ext cx="3651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Typically in a cluster there are several filesystems with different purposes.</a:t>
            </a:r>
          </a:p>
        </p:txBody>
      </p:sp>
    </p:spTree>
    <p:extLst>
      <p:ext uri="{BB962C8B-B14F-4D97-AF65-F5344CB8AC3E}">
        <p14:creationId xmlns:p14="http://schemas.microsoft.com/office/powerpoint/2010/main" val="47769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C8251DB-B864-4811-9C26-61E44542A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9293" y="2617644"/>
            <a:ext cx="5836251" cy="302236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dirty="0"/>
              <a:t> Frontera uses the </a:t>
            </a:r>
            <a:r>
              <a:rPr lang="en-US" sz="2400" u="sng" dirty="0" err="1"/>
              <a:t>Slurm</a:t>
            </a:r>
            <a:r>
              <a:rPr lang="en-US" sz="2400" u="sng" dirty="0"/>
              <a:t> Workload Manager</a:t>
            </a:r>
            <a:r>
              <a:rPr lang="en-US" sz="2400" dirty="0"/>
              <a:t> as its job scheduler.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Resources are requested through the job scheduler:</a:t>
            </a:r>
          </a:p>
          <a:p>
            <a:pPr marL="0" indent="0">
              <a:buNone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Single node: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/>
              <a:t>Serial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/>
              <a:t>Threaded jobs (OpenMP)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sz="1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Multi node (MPI):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/>
              <a:t>Multicore (OpenMP or SMP)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81A6B485-1ADE-4DDF-9D10-DC06BE505FE7}"/>
              </a:ext>
            </a:extLst>
          </p:cNvPr>
          <p:cNvGrpSpPr/>
          <p:nvPr/>
        </p:nvGrpSpPr>
        <p:grpSpPr>
          <a:xfrm>
            <a:off x="7774289" y="478971"/>
            <a:ext cx="4189329" cy="5675525"/>
            <a:chOff x="8101420" y="1381912"/>
            <a:chExt cx="2828925" cy="3707294"/>
          </a:xfrm>
        </p:grpSpPr>
        <p:sp>
          <p:nvSpPr>
            <p:cNvPr id="7" name="Rectangle: Rounded Corners 6">
              <a:extLst>
                <a:ext uri="{FF2B5EF4-FFF2-40B4-BE49-F238E27FC236}">
                  <a16:creationId xmlns="" xmlns:a16="http://schemas.microsoft.com/office/drawing/2014/main" id="{88E26CAE-374B-4100-93B1-3684E59390AB}"/>
                </a:ext>
              </a:extLst>
            </p:cNvPr>
            <p:cNvSpPr/>
            <p:nvPr/>
          </p:nvSpPr>
          <p:spPr>
            <a:xfrm>
              <a:off x="8101420" y="4624862"/>
              <a:ext cx="2828925" cy="464344"/>
            </a:xfrm>
            <a:prstGeom prst="roundRect">
              <a:avLst/>
            </a:prstGeom>
            <a:solidFill>
              <a:srgbClr val="B5EA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Job scheduler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1D5E70BD-C722-4765-91DF-F02485B1D378}"/>
                </a:ext>
              </a:extLst>
            </p:cNvPr>
            <p:cNvSpPr txBox="1"/>
            <p:nvPr/>
          </p:nvSpPr>
          <p:spPr>
            <a:xfrm>
              <a:off x="8981118" y="1381912"/>
              <a:ext cx="9360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Resources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="" xmlns:a16="http://schemas.microsoft.com/office/drawing/2014/main" id="{2FF932EF-9294-47A6-AA39-ECFC808E3E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14334" y="4189767"/>
              <a:ext cx="0" cy="4148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="" xmlns:a16="http://schemas.microsoft.com/office/drawing/2014/main" id="{6C539A7C-72D5-4FDB-8EDC-931FE33EC205}"/>
                </a:ext>
              </a:extLst>
            </p:cNvPr>
            <p:cNvGrpSpPr/>
            <p:nvPr/>
          </p:nvGrpSpPr>
          <p:grpSpPr>
            <a:xfrm>
              <a:off x="8777650" y="1665686"/>
              <a:ext cx="1343025" cy="2338411"/>
              <a:chOff x="6993731" y="2070323"/>
              <a:chExt cx="1343025" cy="2338411"/>
            </a:xfrm>
          </p:grpSpPr>
          <p:sp>
            <p:nvSpPr>
              <p:cNvPr id="10" name="Rectangle 9">
                <a:extLst>
                  <a:ext uri="{FF2B5EF4-FFF2-40B4-BE49-F238E27FC236}">
                    <a16:creationId xmlns="" xmlns:a16="http://schemas.microsoft.com/office/drawing/2014/main" id="{F2C5FE7E-810A-4195-BB61-BB79BCEB7EAD}"/>
                  </a:ext>
                </a:extLst>
              </p:cNvPr>
              <p:cNvSpPr/>
              <p:nvPr/>
            </p:nvSpPr>
            <p:spPr>
              <a:xfrm>
                <a:off x="6993731" y="2107406"/>
                <a:ext cx="1343025" cy="2014538"/>
              </a:xfrm>
              <a:prstGeom prst="rect">
                <a:avLst/>
              </a:prstGeom>
              <a:solidFill>
                <a:srgbClr val="C7CE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="" xmlns:a16="http://schemas.microsoft.com/office/drawing/2014/main" id="{692B3956-23FA-4763-9A31-8599E4247FBB}"/>
                  </a:ext>
                </a:extLst>
              </p:cNvPr>
              <p:cNvSpPr txBox="1"/>
              <p:nvPr/>
            </p:nvSpPr>
            <p:spPr>
              <a:xfrm>
                <a:off x="7305723" y="4100957"/>
                <a:ext cx="7168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/>
                  <a:t>Node 1</a:t>
                </a:r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="" xmlns:a16="http://schemas.microsoft.com/office/drawing/2014/main" id="{BC2CC19F-2BE5-4FC1-BF5B-25FD2FA4CDE3}"/>
                  </a:ext>
                </a:extLst>
              </p:cNvPr>
              <p:cNvSpPr/>
              <p:nvPr/>
            </p:nvSpPr>
            <p:spPr>
              <a:xfrm>
                <a:off x="7081939" y="2323793"/>
                <a:ext cx="1164432" cy="6602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="" xmlns:a16="http://schemas.microsoft.com/office/drawing/2014/main" id="{89D01DAC-2631-4559-842D-0DA5C149C56E}"/>
                  </a:ext>
                </a:extLst>
              </p:cNvPr>
              <p:cNvSpPr/>
              <p:nvPr/>
            </p:nvSpPr>
            <p:spPr>
              <a:xfrm>
                <a:off x="7081939" y="3328983"/>
                <a:ext cx="1164432" cy="6602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="" xmlns:a16="http://schemas.microsoft.com/office/drawing/2014/main" id="{E370F68B-07CE-4116-B6F4-7CD3057CCC35}"/>
                  </a:ext>
                </a:extLst>
              </p:cNvPr>
              <p:cNvSpPr txBox="1"/>
              <p:nvPr/>
            </p:nvSpPr>
            <p:spPr>
              <a:xfrm>
                <a:off x="7369574" y="2070323"/>
                <a:ext cx="589161" cy="1809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i="1" dirty="0"/>
                  <a:t>Processor 1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="" xmlns:a16="http://schemas.microsoft.com/office/drawing/2014/main" id="{79316C50-9E8F-49A3-B0FE-1E9E0BFAC92C}"/>
                  </a:ext>
                </a:extLst>
              </p:cNvPr>
              <p:cNvSpPr txBox="1"/>
              <p:nvPr/>
            </p:nvSpPr>
            <p:spPr>
              <a:xfrm>
                <a:off x="7375529" y="3093077"/>
                <a:ext cx="577254" cy="1809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i="1" dirty="0"/>
                  <a:t>Processor n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="" xmlns:a16="http://schemas.microsoft.com/office/drawing/2014/main" id="{D8CB4DDB-961A-4329-9F14-C7603C70CE69}"/>
                  </a:ext>
                </a:extLst>
              </p:cNvPr>
              <p:cNvSpPr txBox="1"/>
              <p:nvPr/>
            </p:nvSpPr>
            <p:spPr>
              <a:xfrm rot="16200000">
                <a:off x="7235528" y="2914759"/>
                <a:ext cx="7715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…</a:t>
                </a:r>
              </a:p>
            </p:txBody>
          </p:sp>
          <p:sp>
            <p:nvSpPr>
              <p:cNvPr id="42" name="Rectangle: Rounded Corners 41">
                <a:extLst>
                  <a:ext uri="{FF2B5EF4-FFF2-40B4-BE49-F238E27FC236}">
                    <a16:creationId xmlns="" xmlns:a16="http://schemas.microsoft.com/office/drawing/2014/main" id="{64B85EE3-1075-4BE2-B728-009150197D97}"/>
                  </a:ext>
                </a:extLst>
              </p:cNvPr>
              <p:cNvSpPr/>
              <p:nvPr/>
            </p:nvSpPr>
            <p:spPr>
              <a:xfrm>
                <a:off x="7168923" y="2418862"/>
                <a:ext cx="155448" cy="154108"/>
              </a:xfrm>
              <a:prstGeom prst="roundRect">
                <a:avLst/>
              </a:prstGeom>
              <a:solidFill>
                <a:srgbClr val="ECEA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: Rounded Corners 43">
                <a:extLst>
                  <a:ext uri="{FF2B5EF4-FFF2-40B4-BE49-F238E27FC236}">
                    <a16:creationId xmlns="" xmlns:a16="http://schemas.microsoft.com/office/drawing/2014/main" id="{50441ED7-C7ED-4096-8B01-DF93CA584FD3}"/>
                  </a:ext>
                </a:extLst>
              </p:cNvPr>
              <p:cNvSpPr/>
              <p:nvPr/>
            </p:nvSpPr>
            <p:spPr>
              <a:xfrm>
                <a:off x="7593187" y="2425753"/>
                <a:ext cx="155448" cy="154108"/>
              </a:xfrm>
              <a:prstGeom prst="roundRect">
                <a:avLst/>
              </a:prstGeom>
              <a:solidFill>
                <a:srgbClr val="ECEA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: Rounded Corners 45">
                <a:extLst>
                  <a:ext uri="{FF2B5EF4-FFF2-40B4-BE49-F238E27FC236}">
                    <a16:creationId xmlns="" xmlns:a16="http://schemas.microsoft.com/office/drawing/2014/main" id="{B519846B-D709-4832-B953-DAA07471AA6F}"/>
                  </a:ext>
                </a:extLst>
              </p:cNvPr>
              <p:cNvSpPr/>
              <p:nvPr/>
            </p:nvSpPr>
            <p:spPr>
              <a:xfrm>
                <a:off x="7951009" y="2418862"/>
                <a:ext cx="155448" cy="154108"/>
              </a:xfrm>
              <a:prstGeom prst="roundRect">
                <a:avLst/>
              </a:prstGeom>
              <a:solidFill>
                <a:srgbClr val="ECEA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="" xmlns:a16="http://schemas.microsoft.com/office/drawing/2014/main" id="{59811F93-B705-4972-8A13-0CAB1F9966E6}"/>
                  </a:ext>
                </a:extLst>
              </p:cNvPr>
              <p:cNvSpPr/>
              <p:nvPr/>
            </p:nvSpPr>
            <p:spPr>
              <a:xfrm>
                <a:off x="7171180" y="2651401"/>
                <a:ext cx="155448" cy="154108"/>
              </a:xfrm>
              <a:prstGeom prst="roundRect">
                <a:avLst/>
              </a:prstGeom>
              <a:solidFill>
                <a:srgbClr val="ECEA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: Rounded Corners 49">
                <a:extLst>
                  <a:ext uri="{FF2B5EF4-FFF2-40B4-BE49-F238E27FC236}">
                    <a16:creationId xmlns="" xmlns:a16="http://schemas.microsoft.com/office/drawing/2014/main" id="{91C366A2-DCE1-4D91-A431-EA3580C35523}"/>
                  </a:ext>
                </a:extLst>
              </p:cNvPr>
              <p:cNvSpPr/>
              <p:nvPr/>
            </p:nvSpPr>
            <p:spPr>
              <a:xfrm>
                <a:off x="7595444" y="2658292"/>
                <a:ext cx="155448" cy="154108"/>
              </a:xfrm>
              <a:prstGeom prst="roundRect">
                <a:avLst/>
              </a:prstGeom>
              <a:solidFill>
                <a:srgbClr val="ECEA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="" xmlns:a16="http://schemas.microsoft.com/office/drawing/2014/main" id="{62DFF4CF-2B87-460D-814C-7818D31319BE}"/>
                  </a:ext>
                </a:extLst>
              </p:cNvPr>
              <p:cNvSpPr/>
              <p:nvPr/>
            </p:nvSpPr>
            <p:spPr>
              <a:xfrm>
                <a:off x="7953266" y="2651401"/>
                <a:ext cx="155448" cy="154108"/>
              </a:xfrm>
              <a:prstGeom prst="roundRect">
                <a:avLst/>
              </a:prstGeom>
              <a:solidFill>
                <a:srgbClr val="ECEA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: Rounded Corners 77">
                <a:extLst>
                  <a:ext uri="{FF2B5EF4-FFF2-40B4-BE49-F238E27FC236}">
                    <a16:creationId xmlns="" xmlns:a16="http://schemas.microsoft.com/office/drawing/2014/main" id="{1D8800CE-E35D-4431-BC60-4E71402ACED3}"/>
                  </a:ext>
                </a:extLst>
              </p:cNvPr>
              <p:cNvSpPr/>
              <p:nvPr/>
            </p:nvSpPr>
            <p:spPr>
              <a:xfrm>
                <a:off x="7166666" y="3469656"/>
                <a:ext cx="155448" cy="154108"/>
              </a:xfrm>
              <a:prstGeom prst="roundRect">
                <a:avLst/>
              </a:prstGeom>
              <a:solidFill>
                <a:srgbClr val="ECEA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: Rounded Corners 79">
                <a:extLst>
                  <a:ext uri="{FF2B5EF4-FFF2-40B4-BE49-F238E27FC236}">
                    <a16:creationId xmlns="" xmlns:a16="http://schemas.microsoft.com/office/drawing/2014/main" id="{F9D1E8A0-4B48-4E2A-A80D-F119AB4B3E89}"/>
                  </a:ext>
                </a:extLst>
              </p:cNvPr>
              <p:cNvSpPr/>
              <p:nvPr/>
            </p:nvSpPr>
            <p:spPr>
              <a:xfrm>
                <a:off x="7590930" y="3476547"/>
                <a:ext cx="155448" cy="154108"/>
              </a:xfrm>
              <a:prstGeom prst="roundRect">
                <a:avLst/>
              </a:prstGeom>
              <a:solidFill>
                <a:srgbClr val="ECEA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: Rounded Corners 81">
                <a:extLst>
                  <a:ext uri="{FF2B5EF4-FFF2-40B4-BE49-F238E27FC236}">
                    <a16:creationId xmlns="" xmlns:a16="http://schemas.microsoft.com/office/drawing/2014/main" id="{99338D9A-806C-44D1-A6E2-D93480C1D6D1}"/>
                  </a:ext>
                </a:extLst>
              </p:cNvPr>
              <p:cNvSpPr/>
              <p:nvPr/>
            </p:nvSpPr>
            <p:spPr>
              <a:xfrm>
                <a:off x="7948752" y="3469656"/>
                <a:ext cx="155448" cy="154108"/>
              </a:xfrm>
              <a:prstGeom prst="roundRect">
                <a:avLst/>
              </a:prstGeom>
              <a:solidFill>
                <a:srgbClr val="ECEA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: Rounded Corners 83">
                <a:extLst>
                  <a:ext uri="{FF2B5EF4-FFF2-40B4-BE49-F238E27FC236}">
                    <a16:creationId xmlns="" xmlns:a16="http://schemas.microsoft.com/office/drawing/2014/main" id="{3FD80F9B-7651-4CF5-92F8-2BBC53457001}"/>
                  </a:ext>
                </a:extLst>
              </p:cNvPr>
              <p:cNvSpPr/>
              <p:nvPr/>
            </p:nvSpPr>
            <p:spPr>
              <a:xfrm>
                <a:off x="7168923" y="3702195"/>
                <a:ext cx="155448" cy="154108"/>
              </a:xfrm>
              <a:prstGeom prst="roundRect">
                <a:avLst/>
              </a:prstGeom>
              <a:solidFill>
                <a:srgbClr val="ECEA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: Rounded Corners 85">
                <a:extLst>
                  <a:ext uri="{FF2B5EF4-FFF2-40B4-BE49-F238E27FC236}">
                    <a16:creationId xmlns="" xmlns:a16="http://schemas.microsoft.com/office/drawing/2014/main" id="{619C6C18-3975-4A40-A196-F97430146DF8}"/>
                  </a:ext>
                </a:extLst>
              </p:cNvPr>
              <p:cNvSpPr/>
              <p:nvPr/>
            </p:nvSpPr>
            <p:spPr>
              <a:xfrm>
                <a:off x="7593187" y="3709086"/>
                <a:ext cx="155448" cy="154108"/>
              </a:xfrm>
              <a:prstGeom prst="roundRect">
                <a:avLst/>
              </a:prstGeom>
              <a:solidFill>
                <a:srgbClr val="ECEA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: Rounded Corners 87">
                <a:extLst>
                  <a:ext uri="{FF2B5EF4-FFF2-40B4-BE49-F238E27FC236}">
                    <a16:creationId xmlns="" xmlns:a16="http://schemas.microsoft.com/office/drawing/2014/main" id="{9BD74F5C-0DC5-419E-8BB4-E1A7A3795854}"/>
                  </a:ext>
                </a:extLst>
              </p:cNvPr>
              <p:cNvSpPr/>
              <p:nvPr/>
            </p:nvSpPr>
            <p:spPr>
              <a:xfrm>
                <a:off x="7951009" y="3702195"/>
                <a:ext cx="155448" cy="154108"/>
              </a:xfrm>
              <a:prstGeom prst="roundRect">
                <a:avLst/>
              </a:prstGeom>
              <a:solidFill>
                <a:srgbClr val="ECEA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="" xmlns:a16="http://schemas.microsoft.com/office/drawing/2014/main" id="{8ABC8871-A512-4A6C-A03B-DF2DC9249CD8}"/>
                  </a:ext>
                </a:extLst>
              </p:cNvPr>
              <p:cNvSpPr txBox="1"/>
              <p:nvPr/>
            </p:nvSpPr>
            <p:spPr>
              <a:xfrm>
                <a:off x="7504229" y="2813630"/>
                <a:ext cx="334697" cy="170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/>
                  <a:t>Cores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="" xmlns:a16="http://schemas.microsoft.com/office/drawing/2014/main" id="{C2668CA3-95F0-452A-8191-51335F3E5CCB}"/>
                  </a:ext>
                </a:extLst>
              </p:cNvPr>
              <p:cNvSpPr txBox="1"/>
              <p:nvPr/>
            </p:nvSpPr>
            <p:spPr>
              <a:xfrm>
                <a:off x="7504229" y="3851990"/>
                <a:ext cx="334697" cy="170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/>
                  <a:t>Cores</a:t>
                </a:r>
              </a:p>
            </p:txBody>
          </p:sp>
        </p:grpSp>
      </p:grpSp>
      <p:sp>
        <p:nvSpPr>
          <p:cNvPr id="16" name="Title 15">
            <a:extLst>
              <a:ext uri="{FF2B5EF4-FFF2-40B4-BE49-F238E27FC236}">
                <a16:creationId xmlns="" xmlns:a16="http://schemas.microsoft.com/office/drawing/2014/main" id="{F7667ACD-863C-4CA4-9C03-FB2E2095E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455049" cy="1499616"/>
          </a:xfrm>
        </p:spPr>
        <p:txBody>
          <a:bodyPr/>
          <a:lstStyle/>
          <a:p>
            <a:r>
              <a:rPr lang="en-US" dirty="0"/>
              <a:t>CASE STUDY ON Frontera: Running jobs</a:t>
            </a:r>
          </a:p>
        </p:txBody>
      </p:sp>
    </p:spTree>
    <p:extLst>
      <p:ext uri="{BB962C8B-B14F-4D97-AF65-F5344CB8AC3E}">
        <p14:creationId xmlns:p14="http://schemas.microsoft.com/office/powerpoint/2010/main" val="1061992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27AF2857-D8E8-48F2-AF92-0A08E3658135}"/>
              </a:ext>
            </a:extLst>
          </p:cNvPr>
          <p:cNvSpPr txBox="1"/>
          <p:nvPr/>
        </p:nvSpPr>
        <p:spPr>
          <a:xfrm>
            <a:off x="592184" y="2347504"/>
            <a:ext cx="574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Allocation of resources consist in requesting a given </a:t>
            </a:r>
            <a:r>
              <a:rPr lang="en-US" b="1" dirty="0"/>
              <a:t>number of nodes </a:t>
            </a:r>
            <a:r>
              <a:rPr lang="en-US" dirty="0"/>
              <a:t>and the </a:t>
            </a:r>
            <a:r>
              <a:rPr lang="en-US" b="1" dirty="0"/>
              <a:t>number of processes per node</a:t>
            </a:r>
            <a:r>
              <a:rPr lang="en-US" dirty="0"/>
              <a:t>.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09152FA4-0D5A-4A28-99ED-4EBAA1A183E3}"/>
              </a:ext>
            </a:extLst>
          </p:cNvPr>
          <p:cNvGrpSpPr/>
          <p:nvPr/>
        </p:nvGrpSpPr>
        <p:grpSpPr>
          <a:xfrm>
            <a:off x="6921144" y="1332847"/>
            <a:ext cx="5179218" cy="3938908"/>
            <a:chOff x="6729413" y="1408707"/>
            <a:chExt cx="5179218" cy="3938908"/>
          </a:xfrm>
        </p:grpSpPr>
        <p:sp>
          <p:nvSpPr>
            <p:cNvPr id="7" name="Rectangle: Rounded Corners 6">
              <a:extLst>
                <a:ext uri="{FF2B5EF4-FFF2-40B4-BE49-F238E27FC236}">
                  <a16:creationId xmlns="" xmlns:a16="http://schemas.microsoft.com/office/drawing/2014/main" id="{88E26CAE-374B-4100-93B1-3684E59390AB}"/>
                </a:ext>
              </a:extLst>
            </p:cNvPr>
            <p:cNvSpPr/>
            <p:nvPr/>
          </p:nvSpPr>
          <p:spPr>
            <a:xfrm>
              <a:off x="8035791" y="4883271"/>
              <a:ext cx="2828925" cy="464344"/>
            </a:xfrm>
            <a:prstGeom prst="roundRect">
              <a:avLst/>
            </a:prstGeom>
            <a:solidFill>
              <a:srgbClr val="B5EA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Job scheduler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="" xmlns:a16="http://schemas.microsoft.com/office/drawing/2014/main" id="{857C56E1-E429-4FB6-A9ED-E6E4B9414189}"/>
                </a:ext>
              </a:extLst>
            </p:cNvPr>
            <p:cNvSpPr/>
            <p:nvPr/>
          </p:nvSpPr>
          <p:spPr>
            <a:xfrm>
              <a:off x="6729413" y="1735932"/>
              <a:ext cx="5179218" cy="2727428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1D5E70BD-C722-4765-91DF-F02485B1D378}"/>
                </a:ext>
              </a:extLst>
            </p:cNvPr>
            <p:cNvSpPr txBox="1"/>
            <p:nvPr/>
          </p:nvSpPr>
          <p:spPr>
            <a:xfrm>
              <a:off x="8850977" y="1408707"/>
              <a:ext cx="9360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Resources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F2C5FE7E-810A-4195-BB61-BB79BCEB7EAD}"/>
                </a:ext>
              </a:extLst>
            </p:cNvPr>
            <p:cNvSpPr/>
            <p:nvPr/>
          </p:nvSpPr>
          <p:spPr>
            <a:xfrm>
              <a:off x="6993731" y="2107406"/>
              <a:ext cx="1343025" cy="2014538"/>
            </a:xfrm>
            <a:prstGeom prst="rect">
              <a:avLst/>
            </a:prstGeom>
            <a:solidFill>
              <a:srgbClr val="C7CE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B58D5152-9DFA-45B0-94B3-C7F56E40987D}"/>
                </a:ext>
              </a:extLst>
            </p:cNvPr>
            <p:cNvSpPr/>
            <p:nvPr/>
          </p:nvSpPr>
          <p:spPr>
            <a:xfrm>
              <a:off x="8779668" y="2107406"/>
              <a:ext cx="1343025" cy="2014538"/>
            </a:xfrm>
            <a:prstGeom prst="rect">
              <a:avLst/>
            </a:prstGeom>
            <a:solidFill>
              <a:srgbClr val="C7CE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27F4186A-E7BA-411F-9C7D-B6A86901E940}"/>
                </a:ext>
              </a:extLst>
            </p:cNvPr>
            <p:cNvSpPr txBox="1"/>
            <p:nvPr/>
          </p:nvSpPr>
          <p:spPr>
            <a:xfrm>
              <a:off x="10401300" y="2930009"/>
              <a:ext cx="7715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692B3956-23FA-4763-9A31-8599E4247FBB}"/>
                </a:ext>
              </a:extLst>
            </p:cNvPr>
            <p:cNvSpPr txBox="1"/>
            <p:nvPr/>
          </p:nvSpPr>
          <p:spPr>
            <a:xfrm>
              <a:off x="7305723" y="4100957"/>
              <a:ext cx="7168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Node 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D206E8E0-513D-4B6B-9327-F8D76A9EB86B}"/>
                </a:ext>
              </a:extLst>
            </p:cNvPr>
            <p:cNvSpPr txBox="1"/>
            <p:nvPr/>
          </p:nvSpPr>
          <p:spPr>
            <a:xfrm>
              <a:off x="9091822" y="4103511"/>
              <a:ext cx="7168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Node 2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="" xmlns:a16="http://schemas.microsoft.com/office/drawing/2014/main" id="{2FF932EF-9294-47A6-AA39-ECFC808E3E0C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9450254" y="4468441"/>
              <a:ext cx="0" cy="4148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: Rounded Corners 21">
              <a:extLst>
                <a:ext uri="{FF2B5EF4-FFF2-40B4-BE49-F238E27FC236}">
                  <a16:creationId xmlns="" xmlns:a16="http://schemas.microsoft.com/office/drawing/2014/main" id="{BC2CC19F-2BE5-4FC1-BF5B-25FD2FA4CDE3}"/>
                </a:ext>
              </a:extLst>
            </p:cNvPr>
            <p:cNvSpPr/>
            <p:nvPr/>
          </p:nvSpPr>
          <p:spPr>
            <a:xfrm>
              <a:off x="7081939" y="2323793"/>
              <a:ext cx="1164432" cy="6602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="" xmlns:a16="http://schemas.microsoft.com/office/drawing/2014/main" id="{89D01DAC-2631-4559-842D-0DA5C149C56E}"/>
                </a:ext>
              </a:extLst>
            </p:cNvPr>
            <p:cNvSpPr/>
            <p:nvPr/>
          </p:nvSpPr>
          <p:spPr>
            <a:xfrm>
              <a:off x="7081939" y="3328983"/>
              <a:ext cx="1164432" cy="6602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="" xmlns:a16="http://schemas.microsoft.com/office/drawing/2014/main" id="{96B49657-99C6-4CB6-9A28-5D6983EBB85B}"/>
                </a:ext>
              </a:extLst>
            </p:cNvPr>
            <p:cNvSpPr/>
            <p:nvPr/>
          </p:nvSpPr>
          <p:spPr>
            <a:xfrm>
              <a:off x="8868038" y="2319119"/>
              <a:ext cx="1164432" cy="6602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="" xmlns:a16="http://schemas.microsoft.com/office/drawing/2014/main" id="{306DC951-BB20-4EFA-B36D-27B6692AAD0A}"/>
                </a:ext>
              </a:extLst>
            </p:cNvPr>
            <p:cNvSpPr/>
            <p:nvPr/>
          </p:nvSpPr>
          <p:spPr>
            <a:xfrm>
              <a:off x="8868038" y="3324309"/>
              <a:ext cx="1164432" cy="6602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E370F68B-07CE-4116-B6F4-7CD3057CCC35}"/>
                </a:ext>
              </a:extLst>
            </p:cNvPr>
            <p:cNvSpPr txBox="1"/>
            <p:nvPr/>
          </p:nvSpPr>
          <p:spPr>
            <a:xfrm>
              <a:off x="7227914" y="2070323"/>
              <a:ext cx="8724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i="1" dirty="0"/>
                <a:t>Processor 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79316C50-9E8F-49A3-B0FE-1E9E0BFAC92C}"/>
                </a:ext>
              </a:extLst>
            </p:cNvPr>
            <p:cNvSpPr txBox="1"/>
            <p:nvPr/>
          </p:nvSpPr>
          <p:spPr>
            <a:xfrm>
              <a:off x="7236731" y="3093077"/>
              <a:ext cx="854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i="1" dirty="0"/>
                <a:t>Processor 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D8CB4DDB-961A-4329-9F14-C7603C70CE69}"/>
                </a:ext>
              </a:extLst>
            </p:cNvPr>
            <p:cNvSpPr txBox="1"/>
            <p:nvPr/>
          </p:nvSpPr>
          <p:spPr>
            <a:xfrm rot="16200000">
              <a:off x="7235528" y="2914759"/>
              <a:ext cx="7715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2C62F5DB-34D4-4ECE-A8DF-27F6CC2FE1AC}"/>
                </a:ext>
              </a:extLst>
            </p:cNvPr>
            <p:cNvSpPr txBox="1"/>
            <p:nvPr/>
          </p:nvSpPr>
          <p:spPr>
            <a:xfrm>
              <a:off x="8993453" y="2072097"/>
              <a:ext cx="8724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i="1" dirty="0"/>
                <a:t>Processor 1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F1729529-E350-4B04-B00D-8E68EE07661D}"/>
                </a:ext>
              </a:extLst>
            </p:cNvPr>
            <p:cNvSpPr txBox="1"/>
            <p:nvPr/>
          </p:nvSpPr>
          <p:spPr>
            <a:xfrm>
              <a:off x="9002270" y="3094851"/>
              <a:ext cx="854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i="1" dirty="0"/>
                <a:t>Processor n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="" xmlns:a16="http://schemas.microsoft.com/office/drawing/2014/main" id="{5BF03986-5A03-41D8-9D8E-7B5A6729CE39}"/>
                </a:ext>
              </a:extLst>
            </p:cNvPr>
            <p:cNvSpPr txBox="1"/>
            <p:nvPr/>
          </p:nvSpPr>
          <p:spPr>
            <a:xfrm rot="16200000">
              <a:off x="9001067" y="2916533"/>
              <a:ext cx="7715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="" xmlns:a16="http://schemas.microsoft.com/office/drawing/2014/main" id="{64B85EE3-1075-4BE2-B728-009150197D97}"/>
                </a:ext>
              </a:extLst>
            </p:cNvPr>
            <p:cNvSpPr/>
            <p:nvPr/>
          </p:nvSpPr>
          <p:spPr>
            <a:xfrm>
              <a:off x="7168923" y="2418862"/>
              <a:ext cx="155448" cy="154108"/>
            </a:xfrm>
            <a:prstGeom prst="roundRect">
              <a:avLst/>
            </a:prstGeom>
            <a:solidFill>
              <a:srgbClr val="ECE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="" xmlns:a16="http://schemas.microsoft.com/office/drawing/2014/main" id="{50441ED7-C7ED-4096-8B01-DF93CA584FD3}"/>
                </a:ext>
              </a:extLst>
            </p:cNvPr>
            <p:cNvSpPr/>
            <p:nvPr/>
          </p:nvSpPr>
          <p:spPr>
            <a:xfrm>
              <a:off x="7593187" y="2425753"/>
              <a:ext cx="155448" cy="154108"/>
            </a:xfrm>
            <a:prstGeom prst="roundRect">
              <a:avLst/>
            </a:prstGeom>
            <a:solidFill>
              <a:srgbClr val="ECE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="" xmlns:a16="http://schemas.microsoft.com/office/drawing/2014/main" id="{B519846B-D709-4832-B953-DAA07471AA6F}"/>
                </a:ext>
              </a:extLst>
            </p:cNvPr>
            <p:cNvSpPr/>
            <p:nvPr/>
          </p:nvSpPr>
          <p:spPr>
            <a:xfrm>
              <a:off x="7951009" y="2418862"/>
              <a:ext cx="155448" cy="154108"/>
            </a:xfrm>
            <a:prstGeom prst="roundRect">
              <a:avLst/>
            </a:prstGeom>
            <a:solidFill>
              <a:srgbClr val="ECE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="" xmlns:a16="http://schemas.microsoft.com/office/drawing/2014/main" id="{59811F93-B705-4972-8A13-0CAB1F9966E6}"/>
                </a:ext>
              </a:extLst>
            </p:cNvPr>
            <p:cNvSpPr/>
            <p:nvPr/>
          </p:nvSpPr>
          <p:spPr>
            <a:xfrm>
              <a:off x="7171180" y="2651401"/>
              <a:ext cx="155448" cy="154108"/>
            </a:xfrm>
            <a:prstGeom prst="roundRect">
              <a:avLst/>
            </a:prstGeom>
            <a:solidFill>
              <a:srgbClr val="ECE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="" xmlns:a16="http://schemas.microsoft.com/office/drawing/2014/main" id="{91C366A2-DCE1-4D91-A431-EA3580C35523}"/>
                </a:ext>
              </a:extLst>
            </p:cNvPr>
            <p:cNvSpPr/>
            <p:nvPr/>
          </p:nvSpPr>
          <p:spPr>
            <a:xfrm>
              <a:off x="7595444" y="2658292"/>
              <a:ext cx="155448" cy="154108"/>
            </a:xfrm>
            <a:prstGeom prst="roundRect">
              <a:avLst/>
            </a:prstGeom>
            <a:solidFill>
              <a:srgbClr val="ECE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="" xmlns:a16="http://schemas.microsoft.com/office/drawing/2014/main" id="{62DFF4CF-2B87-460D-814C-7818D31319BE}"/>
                </a:ext>
              </a:extLst>
            </p:cNvPr>
            <p:cNvSpPr/>
            <p:nvPr/>
          </p:nvSpPr>
          <p:spPr>
            <a:xfrm>
              <a:off x="7953266" y="2651401"/>
              <a:ext cx="155448" cy="154108"/>
            </a:xfrm>
            <a:prstGeom prst="roundRect">
              <a:avLst/>
            </a:prstGeom>
            <a:solidFill>
              <a:srgbClr val="ECE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="" xmlns:a16="http://schemas.microsoft.com/office/drawing/2014/main" id="{476A193E-EC6B-4528-B0F9-1270E6668C82}"/>
                </a:ext>
              </a:extLst>
            </p:cNvPr>
            <p:cNvSpPr/>
            <p:nvPr/>
          </p:nvSpPr>
          <p:spPr>
            <a:xfrm>
              <a:off x="8965318" y="2421501"/>
              <a:ext cx="155448" cy="154108"/>
            </a:xfrm>
            <a:prstGeom prst="roundRect">
              <a:avLst/>
            </a:prstGeom>
            <a:solidFill>
              <a:srgbClr val="ECE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="" xmlns:a16="http://schemas.microsoft.com/office/drawing/2014/main" id="{254A82AD-7388-44B5-AE71-6929AAFE4FEC}"/>
                </a:ext>
              </a:extLst>
            </p:cNvPr>
            <p:cNvSpPr/>
            <p:nvPr/>
          </p:nvSpPr>
          <p:spPr>
            <a:xfrm>
              <a:off x="9389582" y="2428392"/>
              <a:ext cx="155448" cy="154108"/>
            </a:xfrm>
            <a:prstGeom prst="roundRect">
              <a:avLst/>
            </a:prstGeom>
            <a:solidFill>
              <a:srgbClr val="ECE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="" xmlns:a16="http://schemas.microsoft.com/office/drawing/2014/main" id="{A6187768-AA49-4219-94EA-0AC4028A79C7}"/>
                </a:ext>
              </a:extLst>
            </p:cNvPr>
            <p:cNvSpPr/>
            <p:nvPr/>
          </p:nvSpPr>
          <p:spPr>
            <a:xfrm>
              <a:off x="9747404" y="2421501"/>
              <a:ext cx="155448" cy="154108"/>
            </a:xfrm>
            <a:prstGeom prst="roundRect">
              <a:avLst/>
            </a:prstGeom>
            <a:solidFill>
              <a:srgbClr val="ECE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="" xmlns:a16="http://schemas.microsoft.com/office/drawing/2014/main" id="{DA5AA64D-2714-47EC-ADA3-B98074D05A2E}"/>
                </a:ext>
              </a:extLst>
            </p:cNvPr>
            <p:cNvSpPr/>
            <p:nvPr/>
          </p:nvSpPr>
          <p:spPr>
            <a:xfrm>
              <a:off x="8967575" y="2654040"/>
              <a:ext cx="155448" cy="154108"/>
            </a:xfrm>
            <a:prstGeom prst="roundRect">
              <a:avLst/>
            </a:prstGeom>
            <a:solidFill>
              <a:srgbClr val="ECE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="" xmlns:a16="http://schemas.microsoft.com/office/drawing/2014/main" id="{093DB848-21F4-4469-9110-B036C2F0697F}"/>
                </a:ext>
              </a:extLst>
            </p:cNvPr>
            <p:cNvSpPr/>
            <p:nvPr/>
          </p:nvSpPr>
          <p:spPr>
            <a:xfrm>
              <a:off x="9391839" y="2660931"/>
              <a:ext cx="155448" cy="154108"/>
            </a:xfrm>
            <a:prstGeom prst="roundRect">
              <a:avLst/>
            </a:prstGeom>
            <a:solidFill>
              <a:srgbClr val="ECE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="" xmlns:a16="http://schemas.microsoft.com/office/drawing/2014/main" id="{61DB84C1-A681-4A26-A92C-EB2D2209F426}"/>
                </a:ext>
              </a:extLst>
            </p:cNvPr>
            <p:cNvSpPr/>
            <p:nvPr/>
          </p:nvSpPr>
          <p:spPr>
            <a:xfrm>
              <a:off x="9749661" y="2654040"/>
              <a:ext cx="155448" cy="154108"/>
            </a:xfrm>
            <a:prstGeom prst="roundRect">
              <a:avLst/>
            </a:prstGeom>
            <a:solidFill>
              <a:srgbClr val="ECE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="" xmlns:a16="http://schemas.microsoft.com/office/drawing/2014/main" id="{4E33314A-B515-4A18-8A07-3337A7C563FC}"/>
                </a:ext>
              </a:extLst>
            </p:cNvPr>
            <p:cNvSpPr/>
            <p:nvPr/>
          </p:nvSpPr>
          <p:spPr>
            <a:xfrm>
              <a:off x="8963061" y="3460138"/>
              <a:ext cx="155448" cy="154108"/>
            </a:xfrm>
            <a:prstGeom prst="roundRect">
              <a:avLst/>
            </a:prstGeom>
            <a:solidFill>
              <a:srgbClr val="ECE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="" xmlns:a16="http://schemas.microsoft.com/office/drawing/2014/main" id="{9A36D951-3F8C-4E11-80D3-726C8BCF21B4}"/>
                </a:ext>
              </a:extLst>
            </p:cNvPr>
            <p:cNvSpPr/>
            <p:nvPr/>
          </p:nvSpPr>
          <p:spPr>
            <a:xfrm>
              <a:off x="9387325" y="3467029"/>
              <a:ext cx="155448" cy="154108"/>
            </a:xfrm>
            <a:prstGeom prst="roundRect">
              <a:avLst/>
            </a:prstGeom>
            <a:solidFill>
              <a:srgbClr val="ECE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="" xmlns:a16="http://schemas.microsoft.com/office/drawing/2014/main" id="{1A73770E-56DB-4FA9-A2FC-0B96F75114F7}"/>
                </a:ext>
              </a:extLst>
            </p:cNvPr>
            <p:cNvSpPr/>
            <p:nvPr/>
          </p:nvSpPr>
          <p:spPr>
            <a:xfrm>
              <a:off x="9745147" y="3460138"/>
              <a:ext cx="155448" cy="154108"/>
            </a:xfrm>
            <a:prstGeom prst="roundRect">
              <a:avLst/>
            </a:prstGeom>
            <a:solidFill>
              <a:srgbClr val="ECE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="" xmlns:a16="http://schemas.microsoft.com/office/drawing/2014/main" id="{149C3C7A-009E-432F-B3E1-4A515D0E9CD9}"/>
                </a:ext>
              </a:extLst>
            </p:cNvPr>
            <p:cNvSpPr/>
            <p:nvPr/>
          </p:nvSpPr>
          <p:spPr>
            <a:xfrm>
              <a:off x="8965318" y="3692677"/>
              <a:ext cx="155448" cy="154108"/>
            </a:xfrm>
            <a:prstGeom prst="roundRect">
              <a:avLst/>
            </a:prstGeom>
            <a:solidFill>
              <a:srgbClr val="ECE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="" xmlns:a16="http://schemas.microsoft.com/office/drawing/2014/main" id="{7A7D697B-597F-49F2-A491-70D17D69B622}"/>
                </a:ext>
              </a:extLst>
            </p:cNvPr>
            <p:cNvSpPr/>
            <p:nvPr/>
          </p:nvSpPr>
          <p:spPr>
            <a:xfrm>
              <a:off x="9389582" y="3699568"/>
              <a:ext cx="155448" cy="154108"/>
            </a:xfrm>
            <a:prstGeom prst="roundRect">
              <a:avLst/>
            </a:prstGeom>
            <a:solidFill>
              <a:srgbClr val="ECE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: Rounded Corners 75">
              <a:extLst>
                <a:ext uri="{FF2B5EF4-FFF2-40B4-BE49-F238E27FC236}">
                  <a16:creationId xmlns="" xmlns:a16="http://schemas.microsoft.com/office/drawing/2014/main" id="{DBC59F20-F23E-4A47-8B8F-D827786E47A2}"/>
                </a:ext>
              </a:extLst>
            </p:cNvPr>
            <p:cNvSpPr/>
            <p:nvPr/>
          </p:nvSpPr>
          <p:spPr>
            <a:xfrm>
              <a:off x="9747404" y="3692677"/>
              <a:ext cx="155448" cy="154108"/>
            </a:xfrm>
            <a:prstGeom prst="roundRect">
              <a:avLst/>
            </a:prstGeom>
            <a:solidFill>
              <a:srgbClr val="ECE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="" xmlns:a16="http://schemas.microsoft.com/office/drawing/2014/main" id="{1D8800CE-E35D-4431-BC60-4E71402ACED3}"/>
                </a:ext>
              </a:extLst>
            </p:cNvPr>
            <p:cNvSpPr/>
            <p:nvPr/>
          </p:nvSpPr>
          <p:spPr>
            <a:xfrm>
              <a:off x="7166666" y="3469656"/>
              <a:ext cx="155448" cy="154108"/>
            </a:xfrm>
            <a:prstGeom prst="roundRect">
              <a:avLst/>
            </a:prstGeom>
            <a:solidFill>
              <a:srgbClr val="ECE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="" xmlns:a16="http://schemas.microsoft.com/office/drawing/2014/main" id="{F9D1E8A0-4B48-4E2A-A80D-F119AB4B3E89}"/>
                </a:ext>
              </a:extLst>
            </p:cNvPr>
            <p:cNvSpPr/>
            <p:nvPr/>
          </p:nvSpPr>
          <p:spPr>
            <a:xfrm>
              <a:off x="7590930" y="3476547"/>
              <a:ext cx="155448" cy="154108"/>
            </a:xfrm>
            <a:prstGeom prst="roundRect">
              <a:avLst/>
            </a:prstGeom>
            <a:solidFill>
              <a:srgbClr val="ECE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="" xmlns:a16="http://schemas.microsoft.com/office/drawing/2014/main" id="{99338D9A-806C-44D1-A6E2-D93480C1D6D1}"/>
                </a:ext>
              </a:extLst>
            </p:cNvPr>
            <p:cNvSpPr/>
            <p:nvPr/>
          </p:nvSpPr>
          <p:spPr>
            <a:xfrm>
              <a:off x="7948752" y="3469656"/>
              <a:ext cx="155448" cy="154108"/>
            </a:xfrm>
            <a:prstGeom prst="roundRect">
              <a:avLst/>
            </a:prstGeom>
            <a:solidFill>
              <a:srgbClr val="ECE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="" xmlns:a16="http://schemas.microsoft.com/office/drawing/2014/main" id="{3FD80F9B-7651-4CF5-92F8-2BBC53457001}"/>
                </a:ext>
              </a:extLst>
            </p:cNvPr>
            <p:cNvSpPr/>
            <p:nvPr/>
          </p:nvSpPr>
          <p:spPr>
            <a:xfrm>
              <a:off x="7168923" y="3702195"/>
              <a:ext cx="155448" cy="154108"/>
            </a:xfrm>
            <a:prstGeom prst="roundRect">
              <a:avLst/>
            </a:prstGeom>
            <a:solidFill>
              <a:srgbClr val="ECE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="" xmlns:a16="http://schemas.microsoft.com/office/drawing/2014/main" id="{619C6C18-3975-4A40-A196-F97430146DF8}"/>
                </a:ext>
              </a:extLst>
            </p:cNvPr>
            <p:cNvSpPr/>
            <p:nvPr/>
          </p:nvSpPr>
          <p:spPr>
            <a:xfrm>
              <a:off x="7593187" y="3709086"/>
              <a:ext cx="155448" cy="154108"/>
            </a:xfrm>
            <a:prstGeom prst="roundRect">
              <a:avLst/>
            </a:prstGeom>
            <a:solidFill>
              <a:srgbClr val="ECE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="" xmlns:a16="http://schemas.microsoft.com/office/drawing/2014/main" id="{9BD74F5C-0DC5-419E-8BB4-E1A7A3795854}"/>
                </a:ext>
              </a:extLst>
            </p:cNvPr>
            <p:cNvSpPr/>
            <p:nvPr/>
          </p:nvSpPr>
          <p:spPr>
            <a:xfrm>
              <a:off x="7951009" y="3702195"/>
              <a:ext cx="155448" cy="154108"/>
            </a:xfrm>
            <a:prstGeom prst="roundRect">
              <a:avLst/>
            </a:prstGeom>
            <a:solidFill>
              <a:srgbClr val="ECE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8ABC8871-A512-4A6C-A03B-DF2DC9249CD8}"/>
                </a:ext>
              </a:extLst>
            </p:cNvPr>
            <p:cNvSpPr txBox="1"/>
            <p:nvPr/>
          </p:nvSpPr>
          <p:spPr>
            <a:xfrm>
              <a:off x="7386936" y="2780019"/>
              <a:ext cx="4956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/>
                <a:t>Cores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="" xmlns:a16="http://schemas.microsoft.com/office/drawing/2014/main" id="{C2668CA3-95F0-452A-8191-51335F3E5CCB}"/>
                </a:ext>
              </a:extLst>
            </p:cNvPr>
            <p:cNvSpPr txBox="1"/>
            <p:nvPr/>
          </p:nvSpPr>
          <p:spPr>
            <a:xfrm>
              <a:off x="7401903" y="3789544"/>
              <a:ext cx="4956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/>
                <a:t>Cores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="" xmlns:a16="http://schemas.microsoft.com/office/drawing/2014/main" id="{B90863E0-39B8-41B6-BB76-854590501C00}"/>
                </a:ext>
              </a:extLst>
            </p:cNvPr>
            <p:cNvSpPr txBox="1"/>
            <p:nvPr/>
          </p:nvSpPr>
          <p:spPr>
            <a:xfrm>
              <a:off x="9211393" y="2781932"/>
              <a:ext cx="4956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/>
                <a:t>Cores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FA3EC9C1-DF04-447E-BE7A-D0711A0A465D}"/>
                </a:ext>
              </a:extLst>
            </p:cNvPr>
            <p:cNvSpPr txBox="1"/>
            <p:nvPr/>
          </p:nvSpPr>
          <p:spPr>
            <a:xfrm>
              <a:off x="9177735" y="3792817"/>
              <a:ext cx="4956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/>
                <a:t>Cores</a:t>
              </a:r>
            </a:p>
          </p:txBody>
        </p:sp>
      </p:grpSp>
      <p:cxnSp>
        <p:nvCxnSpPr>
          <p:cNvPr id="97" name="Straight Arrow Connector 96">
            <a:extLst>
              <a:ext uri="{FF2B5EF4-FFF2-40B4-BE49-F238E27FC236}">
                <a16:creationId xmlns="" xmlns:a16="http://schemas.microsoft.com/office/drawing/2014/main" id="{5085EC88-50F7-44F9-BD80-25D281189A59}"/>
              </a:ext>
            </a:extLst>
          </p:cNvPr>
          <p:cNvCxnSpPr>
            <a:cxnSpLocks/>
          </p:cNvCxnSpPr>
          <p:nvPr/>
        </p:nvCxnSpPr>
        <p:spPr>
          <a:xfrm>
            <a:off x="4450080" y="6048652"/>
            <a:ext cx="170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="" xmlns:a16="http://schemas.microsoft.com/office/drawing/2014/main" id="{AAAAF7E7-8BB5-4D93-B2E2-C7FF3123970D}"/>
              </a:ext>
            </a:extLst>
          </p:cNvPr>
          <p:cNvSpPr txBox="1"/>
          <p:nvPr/>
        </p:nvSpPr>
        <p:spPr>
          <a:xfrm>
            <a:off x="6680148" y="5586987"/>
            <a:ext cx="4875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Assign the number of CPUs per process and arrange CPU-binding according to Non-Uniform Memory Access </a:t>
            </a:r>
            <a:r>
              <a:rPr lang="en-US" b="1" dirty="0"/>
              <a:t>(NUMA) </a:t>
            </a:r>
            <a:r>
              <a:rPr lang="en-US" dirty="0"/>
              <a:t>design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="" xmlns:a16="http://schemas.microsoft.com/office/drawing/2014/main" id="{5D716CC6-AEDB-4E66-AA57-30306BBED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multi node jobs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C4D3750B-1467-4D56-B511-C8709B8CE755}"/>
              </a:ext>
            </a:extLst>
          </p:cNvPr>
          <p:cNvSpPr/>
          <p:nvPr/>
        </p:nvSpPr>
        <p:spPr>
          <a:xfrm>
            <a:off x="370989" y="5586987"/>
            <a:ext cx="47118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Commands to control </a:t>
            </a:r>
            <a:r>
              <a:rPr lang="en-US" dirty="0" err="1"/>
              <a:t>cpu</a:t>
            </a:r>
            <a:r>
              <a:rPr lang="en-US" dirty="0"/>
              <a:t>-affinity include:</a:t>
            </a:r>
          </a:p>
          <a:p>
            <a:pPr algn="just"/>
            <a:r>
              <a:rPr lang="en-US" i="1" dirty="0"/>
              <a:t>--</a:t>
            </a:r>
            <a:r>
              <a:rPr lang="en-US" i="1" dirty="0" err="1"/>
              <a:t>cpus</a:t>
            </a:r>
            <a:r>
              <a:rPr lang="en-US" i="1" dirty="0"/>
              <a:t>-per-task</a:t>
            </a:r>
          </a:p>
          <a:p>
            <a:pPr algn="just"/>
            <a:r>
              <a:rPr lang="en-US" i="1" dirty="0"/>
              <a:t>--</a:t>
            </a:r>
            <a:r>
              <a:rPr lang="en-US" i="1" dirty="0" err="1"/>
              <a:t>cpu</a:t>
            </a:r>
            <a:r>
              <a:rPr lang="en-US" i="1" dirty="0"/>
              <a:t>-bind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93D3A638-59FE-473D-8406-F2C5387ACEBE}"/>
              </a:ext>
            </a:extLst>
          </p:cNvPr>
          <p:cNvSpPr/>
          <p:nvPr/>
        </p:nvSpPr>
        <p:spPr>
          <a:xfrm>
            <a:off x="584148" y="318277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According to the request of resources, the total </a:t>
            </a:r>
            <a:r>
              <a:rPr lang="en-US" b="1" dirty="0"/>
              <a:t>number of MPI ranks </a:t>
            </a:r>
            <a:r>
              <a:rPr lang="en-US" dirty="0"/>
              <a:t>are distributed along the nodes and cores.</a:t>
            </a:r>
          </a:p>
        </p:txBody>
      </p:sp>
    </p:spTree>
    <p:extLst>
      <p:ext uri="{BB962C8B-B14F-4D97-AF65-F5344CB8AC3E}">
        <p14:creationId xmlns:p14="http://schemas.microsoft.com/office/powerpoint/2010/main" val="1778146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C8251DB-B864-4811-9C26-61E44542A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44" y="1891706"/>
            <a:ext cx="11818300" cy="19304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/>
              <a:t>Launcher managers</a:t>
            </a:r>
          </a:p>
          <a:p>
            <a:pPr marL="0" indent="0">
              <a:buNone/>
            </a:pPr>
            <a:r>
              <a:rPr lang="en-US" sz="1800" dirty="0"/>
              <a:t>Once resources are allocated, the jobs are launched by the generic job manager supported on the processors.</a:t>
            </a:r>
          </a:p>
          <a:p>
            <a:pPr marL="0" indent="0">
              <a:buNone/>
            </a:pPr>
            <a:r>
              <a:rPr lang="en-US" sz="1800" dirty="0"/>
              <a:t>For parallel jobs (using MPI):</a:t>
            </a:r>
          </a:p>
          <a:p>
            <a:r>
              <a:rPr lang="en-US" sz="1800" dirty="0"/>
              <a:t>Launch a single job parallelizing the steps involved in the workflow</a:t>
            </a:r>
          </a:p>
          <a:p>
            <a:r>
              <a:rPr lang="en-US" sz="1800" dirty="0"/>
              <a:t>Launch a job multiple times over the resources allocated.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27AF2857-D8E8-48F2-AF92-0A08E3658135}"/>
              </a:ext>
            </a:extLst>
          </p:cNvPr>
          <p:cNvSpPr txBox="1"/>
          <p:nvPr/>
        </p:nvSpPr>
        <p:spPr>
          <a:xfrm>
            <a:off x="7098235" y="3814428"/>
            <a:ext cx="3814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/>
              <a:t>ibrun</a:t>
            </a:r>
            <a:endParaRPr lang="en-US" sz="2000" b="1" dirty="0"/>
          </a:p>
        </p:txBody>
      </p:sp>
      <p:sp>
        <p:nvSpPr>
          <p:cNvPr id="59" name="Content Placeholder 2">
            <a:extLst>
              <a:ext uri="{FF2B5EF4-FFF2-40B4-BE49-F238E27FC236}">
                <a16:creationId xmlns="" xmlns:a16="http://schemas.microsoft.com/office/drawing/2014/main" id="{15D42B6E-D6E3-40B3-9F62-84EA2B84FA3F}"/>
              </a:ext>
            </a:extLst>
          </p:cNvPr>
          <p:cNvSpPr txBox="1">
            <a:spLocks/>
          </p:cNvSpPr>
          <p:nvPr/>
        </p:nvSpPr>
        <p:spPr>
          <a:xfrm>
            <a:off x="5772515" y="4214538"/>
            <a:ext cx="6465786" cy="26434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dirty="0"/>
              <a:t>TACC-specific MPI launcher.</a:t>
            </a:r>
          </a:p>
          <a:p>
            <a:pPr marL="0" indent="0" algn="just">
              <a:buNone/>
            </a:pPr>
            <a:r>
              <a:rPr lang="en-US" sz="1400" i="1" dirty="0" err="1"/>
              <a:t>ibrun</a:t>
            </a:r>
            <a:r>
              <a:rPr lang="en-US" sz="1400" dirty="0"/>
              <a:t> allocates the total number of ranks according to the resource allocation set with </a:t>
            </a:r>
            <a:r>
              <a:rPr lang="en-US" sz="1400" i="1" dirty="0" err="1"/>
              <a:t>Slurm</a:t>
            </a:r>
            <a:r>
              <a:rPr lang="en-US" sz="1400" dirty="0"/>
              <a:t>. </a:t>
            </a:r>
          </a:p>
          <a:p>
            <a:pPr marL="0" indent="0" algn="just">
              <a:buNone/>
            </a:pPr>
            <a:r>
              <a:rPr lang="en-US" sz="1400" dirty="0"/>
              <a:t>Additional flags include:</a:t>
            </a:r>
          </a:p>
          <a:p>
            <a:pPr marL="0" indent="0" algn="just">
              <a:buNone/>
            </a:pPr>
            <a:r>
              <a:rPr lang="en-US" sz="1400" i="1" dirty="0"/>
              <a:t>-n </a:t>
            </a:r>
            <a:r>
              <a:rPr lang="en-US" sz="1400" dirty="0"/>
              <a:t>; Total number of ranks</a:t>
            </a:r>
          </a:p>
          <a:p>
            <a:pPr marL="0" indent="0" algn="just">
              <a:buNone/>
            </a:pPr>
            <a:r>
              <a:rPr lang="en-US" sz="1400" i="1" dirty="0"/>
              <a:t>-N ; </a:t>
            </a:r>
            <a:r>
              <a:rPr lang="en-US" sz="1400" dirty="0"/>
              <a:t>Total number of nodes</a:t>
            </a:r>
          </a:p>
          <a:p>
            <a:pPr marL="0" indent="0" algn="just">
              <a:buNone/>
            </a:pPr>
            <a:r>
              <a:rPr lang="en-US" sz="1400" dirty="0"/>
              <a:t>export IBRUN_TASKS_PER_NODE= </a:t>
            </a:r>
            <a:r>
              <a:rPr lang="en-US" sz="1400" i="1" dirty="0"/>
              <a:t>number of ranks per node</a:t>
            </a:r>
          </a:p>
          <a:p>
            <a:pPr marL="0" indent="0" algn="just">
              <a:buNone/>
            </a:pPr>
            <a:r>
              <a:rPr lang="en-US" sz="1400" i="1" dirty="0"/>
              <a:t> </a:t>
            </a:r>
            <a:r>
              <a:rPr lang="en-US" sz="1400" dirty="0"/>
              <a:t>In the absence of flags, the </a:t>
            </a:r>
            <a:r>
              <a:rPr lang="en-US" sz="1400" i="1" dirty="0" err="1"/>
              <a:t>numactl</a:t>
            </a:r>
            <a:r>
              <a:rPr lang="en-US" sz="1400" dirty="0"/>
              <a:t> command enables the control of process and memory affinity</a:t>
            </a:r>
          </a:p>
          <a:p>
            <a:pPr marL="0" indent="0" algn="just">
              <a:buNone/>
            </a:pPr>
            <a:r>
              <a:rPr lang="en-US" sz="1400" i="1" dirty="0"/>
              <a:t>-N ; </a:t>
            </a:r>
            <a:r>
              <a:rPr lang="en-US" sz="1400" dirty="0"/>
              <a:t>socket affinity</a:t>
            </a:r>
            <a:endParaRPr lang="en-US" sz="1400" i="1" dirty="0"/>
          </a:p>
          <a:p>
            <a:pPr marL="0" indent="0" algn="just">
              <a:buNone/>
            </a:pPr>
            <a:r>
              <a:rPr lang="en-US" sz="1400" i="1" dirty="0"/>
              <a:t>-C </a:t>
            </a:r>
            <a:r>
              <a:rPr lang="en-US" sz="1400" dirty="0"/>
              <a:t>; core affinity</a:t>
            </a:r>
          </a:p>
          <a:p>
            <a:pPr marL="0" indent="0" algn="just">
              <a:buNone/>
            </a:pPr>
            <a:endParaRPr lang="en-US" sz="1400" i="1" dirty="0"/>
          </a:p>
          <a:p>
            <a:pPr marL="0" indent="0" algn="just">
              <a:buNone/>
            </a:pPr>
            <a:endParaRPr lang="en-US" sz="1400" i="1" dirty="0"/>
          </a:p>
          <a:p>
            <a:pPr marL="0" indent="0" algn="just">
              <a:buNone/>
            </a:pPr>
            <a:endParaRPr lang="en-US" sz="1400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A7B09D64-F886-4BA9-BD6E-62CCBB2C7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CLUSTER-SPECIFIC LAUNCHERS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="" xmlns:a16="http://schemas.microsoft.com/office/drawing/2014/main" id="{DB3E97E8-3FAF-4905-880D-ED607A7C0403}"/>
              </a:ext>
            </a:extLst>
          </p:cNvPr>
          <p:cNvSpPr txBox="1">
            <a:spLocks/>
          </p:cNvSpPr>
          <p:nvPr/>
        </p:nvSpPr>
        <p:spPr>
          <a:xfrm>
            <a:off x="76044" y="4214538"/>
            <a:ext cx="5454174" cy="3315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300" i="1" dirty="0" err="1"/>
              <a:t>srun</a:t>
            </a:r>
            <a:r>
              <a:rPr lang="en-US" sz="1300" dirty="0"/>
              <a:t> enables setting interactive sessions for resource allocation and job submission </a:t>
            </a:r>
          </a:p>
          <a:p>
            <a:pPr marL="0" indent="0" algn="just">
              <a:buNone/>
            </a:pPr>
            <a:r>
              <a:rPr lang="en-US" sz="1300" u="sng" dirty="0"/>
              <a:t>MPI jobs</a:t>
            </a:r>
          </a:p>
          <a:p>
            <a:pPr marL="0" indent="0" algn="just">
              <a:buNone/>
            </a:pPr>
            <a:r>
              <a:rPr lang="en-US" sz="1300" i="1" dirty="0"/>
              <a:t>--distribution ; </a:t>
            </a:r>
            <a:r>
              <a:rPr lang="en-US" sz="1300" dirty="0"/>
              <a:t>Controls the placements of ranks across sockets within the nodes requested</a:t>
            </a:r>
          </a:p>
          <a:p>
            <a:pPr marL="0" indent="0" algn="just">
              <a:buNone/>
            </a:pPr>
            <a:r>
              <a:rPr lang="en-US" sz="1300" i="1" dirty="0"/>
              <a:t>--</a:t>
            </a:r>
            <a:r>
              <a:rPr lang="en-US" sz="1300" i="1" dirty="0" err="1"/>
              <a:t>cpu_bind</a:t>
            </a:r>
            <a:r>
              <a:rPr lang="en-US" sz="1300" i="1" dirty="0"/>
              <a:t> ; </a:t>
            </a:r>
            <a:r>
              <a:rPr lang="en-US" sz="1300" dirty="0"/>
              <a:t>Distributes ranks across physical CPUs or logical cores (hyperthreading).</a:t>
            </a:r>
          </a:p>
          <a:p>
            <a:pPr marL="0" indent="0" algn="just">
              <a:buNone/>
            </a:pPr>
            <a:r>
              <a:rPr lang="en-US" sz="1300" i="1" dirty="0"/>
              <a:t>--</a:t>
            </a:r>
            <a:r>
              <a:rPr lang="en-US" sz="1300" i="1" dirty="0" err="1"/>
              <a:t>map_cpu</a:t>
            </a:r>
            <a:r>
              <a:rPr lang="en-US" sz="1300" i="1" dirty="0"/>
              <a:t> ; </a:t>
            </a:r>
            <a:r>
              <a:rPr lang="en-US" sz="1300" dirty="0"/>
              <a:t>List of CPUIDs mapped to the total number of ranks on every node.</a:t>
            </a:r>
            <a:endParaRPr lang="en-US" sz="1300" i="1" dirty="0"/>
          </a:p>
          <a:p>
            <a:pPr marL="0" indent="0" algn="just">
              <a:buNone/>
            </a:pPr>
            <a:endParaRPr lang="en-US" sz="1300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F7061E8-99A2-41F1-839C-6D8FC0B517E6}"/>
              </a:ext>
            </a:extLst>
          </p:cNvPr>
          <p:cNvSpPr txBox="1"/>
          <p:nvPr/>
        </p:nvSpPr>
        <p:spPr>
          <a:xfrm>
            <a:off x="846980" y="3814428"/>
            <a:ext cx="3814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/>
              <a:t>srun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199423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736</Words>
  <Application>Microsoft Macintosh PowerPoint</Application>
  <PresentationFormat>Widescreen</PresentationFormat>
  <Paragraphs>121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Times New Roman</vt:lpstr>
      <vt:lpstr>Tw Cen MT</vt:lpstr>
      <vt:lpstr>Tw Cen MT Condensed</vt:lpstr>
      <vt:lpstr>Wingdings</vt:lpstr>
      <vt:lpstr>Wingdings 3</vt:lpstr>
      <vt:lpstr>Arial</vt:lpstr>
      <vt:lpstr>Integral</vt:lpstr>
      <vt:lpstr>Simple Light</vt:lpstr>
      <vt:lpstr>Blue Waters Petascale Semester Curriculum v1.0 Unit 3: Using a Cluster Lesson 5: Running Code on a Cluster 1 Developed by Juan R. Perilla for the Shodor Education Foundation, Inc.</vt:lpstr>
      <vt:lpstr>Except where otherwise noted, this work by The Shodor Education Foundation, Inc. is licensed under CC BY-NC 4.0. To view a copy of this license, visit https://creativecommons.org/licenses/by-nc/4.0  Browse and search the full curriculum at http://shodor.org/petascale/materials/semester-curriculum  We welcome your improvements! You can submit your proposed changes to this material and the rest of the curriculum in our GitHub repository at https://github.com/shodor-education/petascale-semester-curriculum  We want to hear from you! Please let us know your experiences using this material by sending email to petascale@shodor.org</vt:lpstr>
      <vt:lpstr>Running parallel applications ON a CLUSTER</vt:lpstr>
      <vt:lpstr>Learning objectives</vt:lpstr>
      <vt:lpstr>CLUSTER ARCHITECTURE</vt:lpstr>
      <vt:lpstr>File systems</vt:lpstr>
      <vt:lpstr>CASE STUDY ON Frontera: Running jobs</vt:lpstr>
      <vt:lpstr>Running multi node jobs</vt:lpstr>
      <vt:lpstr>USING CLUSTER-SPECIFIC LAUNCHERS</vt:lpstr>
      <vt:lpstr>USING CLUSTER-SPECIFIC LAUNCHERS</vt:lpstr>
      <vt:lpstr>Example</vt:lpstr>
      <vt:lpstr>references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Running parallel applications ON a CLUSTER</dc:title>
  <dc:creator>Perilla, Juan</dc:creator>
  <cp:lastModifiedBy>Aaron Weeden</cp:lastModifiedBy>
  <cp:revision>5</cp:revision>
  <dcterms:created xsi:type="dcterms:W3CDTF">2020-07-23T21:41:56Z</dcterms:created>
  <dcterms:modified xsi:type="dcterms:W3CDTF">2020-09-12T20:24:50Z</dcterms:modified>
</cp:coreProperties>
</file>