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66" r:id="rId3"/>
    <p:sldId id="267" r:id="rId4"/>
    <p:sldId id="256"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F89809-CDAF-4FC7-BCAB-EB9436535E19}">
  <a:tblStyle styleId="{FAF89809-CDAF-4FC7-BCAB-EB9436535E1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353"/>
  </p:normalViewPr>
  <p:slideViewPr>
    <p:cSldViewPr snapToGrid="0" snapToObjects="1">
      <p:cViewPr varScale="1">
        <p:scale>
          <a:sx n="118" d="100"/>
          <a:sy n="118"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ocs.computecanada.ca/wiki/Compute_Canada_Document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ocs.computecanada.ca/wiki/Storage_and_file_managemen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docs.computecanada.ca/wiki/Utiliser_des_modules/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slurm.schedmd.com/salloc.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548c8a0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548c8a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43fd611e4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43fd611e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3fd611e4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3fd611e4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3026f21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3026f21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3fd611e4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43fd611e4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documentation page should be visited on regular basis to update the presentation. Its common to upgrade hardware systems and development environments. Best practices is to always check out the computer services support or documentations. </a:t>
            </a:r>
            <a:r>
              <a:rPr lang="en" u="sng">
                <a:solidFill>
                  <a:schemeClr val="hlink"/>
                </a:solidFill>
                <a:hlinkClick r:id="rId3"/>
              </a:rPr>
              <a:t>https://docs.computecanada.ca/wiki/Compute_Canada_Documentation</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3026f21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3026f21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documentation page should be visited on regular basis to update the presentation. Its common to upgrade hardware systems and development environments. </a:t>
            </a:r>
            <a:endParaRPr/>
          </a:p>
          <a:p>
            <a:pPr marL="0" lvl="0" indent="0" algn="l" rtl="0">
              <a:spcBef>
                <a:spcPts val="0"/>
              </a:spcBef>
              <a:spcAft>
                <a:spcPts val="0"/>
              </a:spcAft>
              <a:buNone/>
            </a:pPr>
            <a:r>
              <a:rPr lang="en" u="sng">
                <a:solidFill>
                  <a:schemeClr val="hlink"/>
                </a:solidFill>
                <a:hlinkClick r:id="rId3"/>
              </a:rPr>
              <a:t>https://docs.computecanada.ca/wiki/Storage_and_file_management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3026f21e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3026f21e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u="sng" dirty="0">
                <a:solidFill>
                  <a:schemeClr val="dk1"/>
                </a:solidFill>
                <a:latin typeface="Times New Roman"/>
                <a:ea typeface="Times New Roman"/>
                <a:cs typeface="Times New Roman"/>
                <a:sym typeface="Times New Roman"/>
              </a:rPr>
              <a:t>Managing User Environment:</a:t>
            </a:r>
            <a:endParaRPr sz="1200" b="1" u="sng"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The user environment is managed using the </a:t>
            </a:r>
            <a:r>
              <a:rPr lang="en" sz="1200" b="1" dirty="0">
                <a:solidFill>
                  <a:schemeClr val="dk1"/>
                </a:solidFill>
                <a:latin typeface="Source Code Pro"/>
                <a:ea typeface="Source Code Pro"/>
                <a:cs typeface="Source Code Pro"/>
                <a:sym typeface="Source Code Pro"/>
              </a:rPr>
              <a:t>module</a:t>
            </a:r>
            <a:r>
              <a:rPr lang="en" sz="1200" dirty="0">
                <a:solidFill>
                  <a:schemeClr val="dk1"/>
                </a:solidFill>
                <a:latin typeface="Times New Roman"/>
                <a:ea typeface="Times New Roman"/>
                <a:cs typeface="Times New Roman"/>
                <a:sym typeface="Times New Roman"/>
              </a:rPr>
              <a:t> command line utility. This is a software stack used usually on most supercomputers to easily and dynamically manage user development or programming environments. When using modules, users are not required to specify explicit paths for different executables, libraries, compilers versions, and other environment variables.</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b="1" dirty="0">
                <a:solidFill>
                  <a:schemeClr val="dk1"/>
                </a:solidFill>
                <a:latin typeface="Times New Roman"/>
                <a:ea typeface="Times New Roman"/>
                <a:cs typeface="Times New Roman"/>
                <a:sym typeface="Times New Roman"/>
              </a:rPr>
              <a:t>For example:</a:t>
            </a:r>
            <a:r>
              <a:rPr lang="en" sz="1200" dirty="0">
                <a:solidFill>
                  <a:schemeClr val="dk1"/>
                </a:solidFill>
                <a:latin typeface="Times New Roman"/>
                <a:ea typeface="Times New Roman"/>
                <a:cs typeface="Times New Roman"/>
                <a:sym typeface="Times New Roman"/>
              </a:rPr>
              <a:t> Switching between the version of compilers, or other scientific utilities such as FFTW, you have to make appropriate changes to your </a:t>
            </a:r>
            <a:r>
              <a:rPr lang="en" sz="1200" dirty="0" err="1">
                <a:solidFill>
                  <a:schemeClr val="dk1"/>
                </a:solidFill>
                <a:latin typeface="Times New Roman"/>
                <a:ea typeface="Times New Roman"/>
                <a:cs typeface="Times New Roman"/>
                <a:sym typeface="Times New Roman"/>
              </a:rPr>
              <a:t>Makefiles</a:t>
            </a:r>
            <a:r>
              <a:rPr lang="en" sz="1200" dirty="0">
                <a:solidFill>
                  <a:schemeClr val="dk1"/>
                </a:solidFill>
                <a:latin typeface="Times New Roman"/>
                <a:ea typeface="Times New Roman"/>
                <a:cs typeface="Times New Roman"/>
                <a:sym typeface="Times New Roman"/>
              </a:rPr>
              <a:t>. But when using modules, all of this is automated for you; there is no need for a path in your </a:t>
            </a:r>
            <a:r>
              <a:rPr lang="en" sz="1200" dirty="0" err="1">
                <a:solidFill>
                  <a:schemeClr val="dk1"/>
                </a:solidFill>
                <a:latin typeface="Times New Roman"/>
                <a:ea typeface="Times New Roman"/>
                <a:cs typeface="Times New Roman"/>
                <a:sym typeface="Times New Roman"/>
              </a:rPr>
              <a:t>Makefile</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dirty="0">
                <a:solidFill>
                  <a:schemeClr val="dk1"/>
                </a:solidFill>
                <a:latin typeface="Times New Roman"/>
                <a:ea typeface="Times New Roman"/>
                <a:cs typeface="Times New Roman"/>
                <a:sym typeface="Times New Roman"/>
              </a:rPr>
              <a:t>Here is more info for using modules: </a:t>
            </a:r>
            <a:r>
              <a:rPr lang="en" u="sng" dirty="0">
                <a:solidFill>
                  <a:schemeClr val="hlink"/>
                </a:solidFill>
                <a:hlinkClick r:id="rId3"/>
              </a:rPr>
              <a:t>https://docs.computecanada.ca/wiki/Utiliser_des_modules/en</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dirty="0">
                <a:solidFill>
                  <a:schemeClr val="dk1"/>
                </a:solidFill>
                <a:latin typeface="Times New Roman"/>
                <a:ea typeface="Times New Roman"/>
                <a:cs typeface="Times New Roman"/>
                <a:sym typeface="Times New Roman"/>
              </a:rPr>
              <a:t>Example: output of :  $ module list</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Currently Loaded Modules:</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1) </a:t>
            </a:r>
            <a:r>
              <a:rPr lang="en" sz="1150" dirty="0" err="1">
                <a:latin typeface="Consolas"/>
                <a:ea typeface="Consolas"/>
                <a:cs typeface="Consolas"/>
                <a:sym typeface="Consolas"/>
              </a:rPr>
              <a:t>nixpkgs</a:t>
            </a:r>
            <a:r>
              <a:rPr lang="en" sz="1150" dirty="0">
                <a:latin typeface="Consolas"/>
                <a:ea typeface="Consolas"/>
                <a:cs typeface="Consolas"/>
                <a:sym typeface="Consolas"/>
              </a:rPr>
              <a:t>/16.09   (</a:t>
            </a:r>
            <a:r>
              <a:rPr lang="en" sz="1150" b="1" dirty="0">
                <a:latin typeface="Consolas"/>
                <a:ea typeface="Consolas"/>
                <a:cs typeface="Consolas"/>
                <a:sym typeface="Consolas"/>
              </a:rPr>
              <a:t>S</a:t>
            </a:r>
            <a:r>
              <a:rPr lang="en" sz="1150" dirty="0">
                <a:latin typeface="Consolas"/>
                <a:ea typeface="Consolas"/>
                <a:cs typeface="Consolas"/>
                <a:sym typeface="Consolas"/>
              </a:rPr>
              <a:t>)      3) </a:t>
            </a:r>
            <a:r>
              <a:rPr lang="en" sz="1150" dirty="0" err="1">
                <a:latin typeface="Consolas"/>
                <a:ea typeface="Consolas"/>
                <a:cs typeface="Consolas"/>
                <a:sym typeface="Consolas"/>
              </a:rPr>
              <a:t>gcccore</a:t>
            </a:r>
            <a:r>
              <a:rPr lang="en" sz="1150" dirty="0">
                <a:latin typeface="Consolas"/>
                <a:ea typeface="Consolas"/>
                <a:cs typeface="Consolas"/>
                <a:sym typeface="Consolas"/>
              </a:rPr>
              <a:t>/.5.4.0  (H)   5) </a:t>
            </a:r>
            <a:r>
              <a:rPr lang="en" sz="1150" dirty="0" err="1">
                <a:latin typeface="Consolas"/>
                <a:ea typeface="Consolas"/>
                <a:cs typeface="Consolas"/>
                <a:sym typeface="Consolas"/>
              </a:rPr>
              <a:t>ifort</a:t>
            </a:r>
            <a:r>
              <a:rPr lang="en" sz="1150" dirty="0">
                <a:latin typeface="Consolas"/>
                <a:ea typeface="Consolas"/>
                <a:cs typeface="Consolas"/>
                <a:sym typeface="Consolas"/>
              </a:rPr>
              <a:t>/.2016.4.258 (H)   7) </a:t>
            </a:r>
            <a:r>
              <a:rPr lang="en" sz="1150" dirty="0" err="1">
                <a:latin typeface="Consolas"/>
                <a:ea typeface="Consolas"/>
                <a:cs typeface="Consolas"/>
                <a:sym typeface="Consolas"/>
              </a:rPr>
              <a:t>openmpi</a:t>
            </a:r>
            <a:r>
              <a:rPr lang="en" sz="1150" dirty="0">
                <a:latin typeface="Consolas"/>
                <a:ea typeface="Consolas"/>
                <a:cs typeface="Consolas"/>
                <a:sym typeface="Consolas"/>
              </a:rPr>
              <a:t>/2.1.1 (</a:t>
            </a:r>
            <a:r>
              <a:rPr lang="en" sz="1150" b="1" dirty="0">
                <a:latin typeface="Consolas"/>
                <a:ea typeface="Consolas"/>
                <a:cs typeface="Consolas"/>
                <a:sym typeface="Consolas"/>
              </a:rPr>
              <a:t>m</a:t>
            </a:r>
            <a:r>
              <a:rPr lang="en" sz="1150" dirty="0">
                <a:latin typeface="Consolas"/>
                <a:ea typeface="Consolas"/>
                <a:cs typeface="Consolas"/>
                <a:sym typeface="Consolas"/>
              </a:rPr>
              <a:t>)</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2) </a:t>
            </a:r>
            <a:r>
              <a:rPr lang="en" sz="1150" dirty="0" err="1">
                <a:latin typeface="Consolas"/>
                <a:ea typeface="Consolas"/>
                <a:cs typeface="Consolas"/>
                <a:sym typeface="Consolas"/>
              </a:rPr>
              <a:t>imkl</a:t>
            </a:r>
            <a:r>
              <a:rPr lang="en" sz="1150" dirty="0">
                <a:latin typeface="Consolas"/>
                <a:ea typeface="Consolas"/>
                <a:cs typeface="Consolas"/>
                <a:sym typeface="Consolas"/>
              </a:rPr>
              <a:t>/11.3.4.258 (</a:t>
            </a:r>
            <a:r>
              <a:rPr lang="en" sz="1150" b="1" dirty="0">
                <a:latin typeface="Consolas"/>
                <a:ea typeface="Consolas"/>
                <a:cs typeface="Consolas"/>
                <a:sym typeface="Consolas"/>
              </a:rPr>
              <a:t>math</a:t>
            </a:r>
            <a:r>
              <a:rPr lang="en" sz="1150" dirty="0">
                <a:latin typeface="Consolas"/>
                <a:ea typeface="Consolas"/>
                <a:cs typeface="Consolas"/>
                <a:sym typeface="Consolas"/>
              </a:rPr>
              <a:t>)   4) </a:t>
            </a:r>
            <a:r>
              <a:rPr lang="en" sz="1150" dirty="0" err="1">
                <a:latin typeface="Consolas"/>
                <a:ea typeface="Consolas"/>
                <a:cs typeface="Consolas"/>
                <a:sym typeface="Consolas"/>
              </a:rPr>
              <a:t>icc</a:t>
            </a:r>
            <a:r>
              <a:rPr lang="en" sz="1150" dirty="0">
                <a:latin typeface="Consolas"/>
                <a:ea typeface="Consolas"/>
                <a:cs typeface="Consolas"/>
                <a:sym typeface="Consolas"/>
              </a:rPr>
              <a:t>/.2016.4.258 (H)   6) intel/2016.4      (</a:t>
            </a:r>
            <a:r>
              <a:rPr lang="en" sz="1150" b="1" dirty="0">
                <a:latin typeface="Consolas"/>
                <a:ea typeface="Consolas"/>
                <a:cs typeface="Consolas"/>
                <a:sym typeface="Consolas"/>
              </a:rPr>
              <a:t>t</a:t>
            </a:r>
            <a:r>
              <a:rPr lang="en" sz="1150" dirty="0">
                <a:latin typeface="Consolas"/>
                <a:ea typeface="Consolas"/>
                <a:cs typeface="Consolas"/>
                <a:sym typeface="Consolas"/>
              </a:rPr>
              <a:t>)   8) </a:t>
            </a:r>
            <a:r>
              <a:rPr lang="en" sz="1150" dirty="0" err="1">
                <a:latin typeface="Consolas"/>
                <a:ea typeface="Consolas"/>
                <a:cs typeface="Consolas"/>
                <a:sym typeface="Consolas"/>
              </a:rPr>
              <a:t>StdEnv</a:t>
            </a:r>
            <a:r>
              <a:rPr lang="en" sz="1150" dirty="0">
                <a:latin typeface="Consolas"/>
                <a:ea typeface="Consolas"/>
                <a:cs typeface="Consolas"/>
                <a:sym typeface="Consolas"/>
              </a:rPr>
              <a:t>/2016.4 (</a:t>
            </a:r>
            <a:r>
              <a:rPr lang="en" sz="1150" b="1" dirty="0">
                <a:latin typeface="Consolas"/>
                <a:ea typeface="Consolas"/>
                <a:cs typeface="Consolas"/>
                <a:sym typeface="Consolas"/>
              </a:rPr>
              <a:t>S</a:t>
            </a:r>
            <a:r>
              <a:rPr lang="en" sz="1150" dirty="0">
                <a:latin typeface="Consolas"/>
                <a:ea typeface="Consolas"/>
                <a:cs typeface="Consolas"/>
                <a:sym typeface="Consolas"/>
              </a:rPr>
              <a:t>)</a:t>
            </a:r>
            <a:endParaRPr sz="1150" dirty="0">
              <a:latin typeface="Consolas"/>
              <a:ea typeface="Consolas"/>
              <a:cs typeface="Consolas"/>
              <a:sym typeface="Consolas"/>
            </a:endParaRPr>
          </a:p>
          <a:p>
            <a:pPr marL="0" lvl="0" indent="0" algn="l" rtl="0">
              <a:lnSpc>
                <a:spcPct val="115000"/>
              </a:lnSpc>
              <a:spcBef>
                <a:spcPts val="0"/>
              </a:spcBef>
              <a:spcAft>
                <a:spcPts val="0"/>
              </a:spcAft>
              <a:buNone/>
            </a:pP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Where:</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S</a:t>
            </a:r>
            <a:r>
              <a:rPr lang="en" sz="1150" dirty="0">
                <a:latin typeface="Consolas"/>
                <a:ea typeface="Consolas"/>
                <a:cs typeface="Consolas"/>
                <a:sym typeface="Consolas"/>
              </a:rPr>
              <a:t>:     Module is Sticky, requires --force to unload or purge</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m</a:t>
            </a:r>
            <a:r>
              <a:rPr lang="en" sz="1150" dirty="0">
                <a:latin typeface="Consolas"/>
                <a:ea typeface="Consolas"/>
                <a:cs typeface="Consolas"/>
                <a:sym typeface="Consolas"/>
              </a:rPr>
              <a:t>:     MPI implementations / </a:t>
            </a:r>
            <a:r>
              <a:rPr lang="en" sz="1150" dirty="0" err="1">
                <a:latin typeface="Consolas"/>
                <a:ea typeface="Consolas"/>
                <a:cs typeface="Consolas"/>
                <a:sym typeface="Consolas"/>
              </a:rPr>
              <a:t>Implémentations</a:t>
            </a:r>
            <a:r>
              <a:rPr lang="en" sz="1150" dirty="0">
                <a:latin typeface="Consolas"/>
                <a:ea typeface="Consolas"/>
                <a:cs typeface="Consolas"/>
                <a:sym typeface="Consolas"/>
              </a:rPr>
              <a:t> MPI</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math</a:t>
            </a:r>
            <a:r>
              <a:rPr lang="en" sz="1150" dirty="0">
                <a:latin typeface="Consolas"/>
                <a:ea typeface="Consolas"/>
                <a:cs typeface="Consolas"/>
                <a:sym typeface="Consolas"/>
              </a:rPr>
              <a:t>:  Mathematical libraries / </a:t>
            </a:r>
            <a:r>
              <a:rPr lang="en" sz="1150" dirty="0" err="1">
                <a:latin typeface="Consolas"/>
                <a:ea typeface="Consolas"/>
                <a:cs typeface="Consolas"/>
                <a:sym typeface="Consolas"/>
              </a:rPr>
              <a:t>Bibliothèques</a:t>
            </a:r>
            <a:r>
              <a:rPr lang="en" sz="1150" dirty="0">
                <a:latin typeface="Consolas"/>
                <a:ea typeface="Consolas"/>
                <a:cs typeface="Consolas"/>
                <a:sym typeface="Consolas"/>
              </a:rPr>
              <a:t> </a:t>
            </a:r>
            <a:r>
              <a:rPr lang="en" sz="1150" dirty="0" err="1">
                <a:latin typeface="Consolas"/>
                <a:ea typeface="Consolas"/>
                <a:cs typeface="Consolas"/>
                <a:sym typeface="Consolas"/>
              </a:rPr>
              <a:t>mathématiques</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t</a:t>
            </a:r>
            <a:r>
              <a:rPr lang="en" sz="1150" dirty="0">
                <a:latin typeface="Consolas"/>
                <a:ea typeface="Consolas"/>
                <a:cs typeface="Consolas"/>
                <a:sym typeface="Consolas"/>
              </a:rPr>
              <a:t>:     Tools for development / </a:t>
            </a:r>
            <a:r>
              <a:rPr lang="en" sz="1150" dirty="0" err="1">
                <a:latin typeface="Consolas"/>
                <a:ea typeface="Consolas"/>
                <a:cs typeface="Consolas"/>
                <a:sym typeface="Consolas"/>
              </a:rPr>
              <a:t>Outils</a:t>
            </a:r>
            <a:r>
              <a:rPr lang="en" sz="1150" dirty="0">
                <a:latin typeface="Consolas"/>
                <a:ea typeface="Consolas"/>
                <a:cs typeface="Consolas"/>
                <a:sym typeface="Consolas"/>
              </a:rPr>
              <a:t> de </a:t>
            </a:r>
            <a:r>
              <a:rPr lang="en" sz="1150" dirty="0" err="1">
                <a:latin typeface="Consolas"/>
                <a:ea typeface="Consolas"/>
                <a:cs typeface="Consolas"/>
                <a:sym typeface="Consolas"/>
              </a:rPr>
              <a:t>développement</a:t>
            </a:r>
            <a:endParaRPr sz="115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150" dirty="0">
                <a:latin typeface="Consolas"/>
                <a:ea typeface="Consolas"/>
                <a:cs typeface="Consolas"/>
                <a:sym typeface="Consolas"/>
              </a:rPr>
              <a:t>   H:                Hidden Module</a:t>
            </a:r>
            <a:endParaRPr sz="1500" dirty="0">
              <a:latin typeface="Consolas"/>
              <a:ea typeface="Consolas"/>
              <a:cs typeface="Consolas"/>
              <a:sym typeface="Consola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3026f21e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3026f21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u="sng" dirty="0">
                <a:solidFill>
                  <a:schemeClr val="dk1"/>
                </a:solidFill>
                <a:latin typeface="Times New Roman"/>
                <a:ea typeface="Times New Roman"/>
                <a:cs typeface="Times New Roman"/>
                <a:sym typeface="Times New Roman"/>
              </a:rPr>
              <a:t>Submitting Jobs</a:t>
            </a:r>
            <a:endParaRPr b="1" u="sng"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Submitting a job is accomplished using a command named </a:t>
            </a:r>
            <a:r>
              <a:rPr lang="en" b="1" dirty="0" err="1">
                <a:solidFill>
                  <a:schemeClr val="dk1"/>
                </a:solidFill>
                <a:latin typeface="Times New Roman"/>
                <a:ea typeface="Times New Roman"/>
                <a:cs typeface="Times New Roman"/>
                <a:sym typeface="Times New Roman"/>
              </a:rPr>
              <a:t>salloc</a:t>
            </a:r>
            <a:r>
              <a:rPr lang="en" dirty="0">
                <a:solidFill>
                  <a:schemeClr val="dk1"/>
                </a:solidFill>
                <a:latin typeface="Times New Roman"/>
                <a:ea typeface="Times New Roman"/>
                <a:cs typeface="Times New Roman"/>
                <a:sym typeface="Times New Roman"/>
              </a:rPr>
              <a:t>. This command allows us to submit two different kinds of jobs: </a:t>
            </a:r>
            <a:r>
              <a:rPr lang="en" b="1" dirty="0">
                <a:solidFill>
                  <a:schemeClr val="dk1"/>
                </a:solidFill>
                <a:latin typeface="Times New Roman"/>
                <a:ea typeface="Times New Roman"/>
                <a:cs typeface="Times New Roman"/>
                <a:sym typeface="Times New Roman"/>
              </a:rPr>
              <a:t>interactive</a:t>
            </a:r>
            <a:r>
              <a:rPr lang="en" dirty="0">
                <a:solidFill>
                  <a:schemeClr val="dk1"/>
                </a:solidFill>
                <a:latin typeface="Times New Roman"/>
                <a:ea typeface="Times New Roman"/>
                <a:cs typeface="Times New Roman"/>
                <a:sym typeface="Times New Roman"/>
              </a:rPr>
              <a:t> jobs and </a:t>
            </a:r>
            <a:r>
              <a:rPr lang="en" b="1" dirty="0">
                <a:solidFill>
                  <a:schemeClr val="dk1"/>
                </a:solidFill>
                <a:latin typeface="Times New Roman"/>
                <a:ea typeface="Times New Roman"/>
                <a:cs typeface="Times New Roman"/>
                <a:sym typeface="Times New Roman"/>
              </a:rPr>
              <a:t>batch</a:t>
            </a:r>
            <a:r>
              <a:rPr lang="en" dirty="0">
                <a:solidFill>
                  <a:schemeClr val="dk1"/>
                </a:solidFill>
                <a:latin typeface="Times New Roman"/>
                <a:ea typeface="Times New Roman"/>
                <a:cs typeface="Times New Roman"/>
                <a:sym typeface="Times New Roman"/>
              </a:rPr>
              <a:t> jobs. Interactive jobs allow us to type commands interactively in order to get our program to run. Batch jobs specify the commands ahead of time, and the system runs them for us automatically.</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 sz="900" dirty="0"/>
              <a:t>        </a:t>
            </a:r>
            <a:r>
              <a:rPr lang="en" b="1" dirty="0" err="1">
                <a:solidFill>
                  <a:schemeClr val="dk1"/>
                </a:solidFill>
                <a:latin typeface="Source Code Pro"/>
                <a:ea typeface="Source Code Pro"/>
                <a:cs typeface="Source Code Pro"/>
                <a:sym typeface="Source Code Pro"/>
              </a:rPr>
              <a:t>salloc</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--time=</a:t>
            </a:r>
            <a:r>
              <a:rPr lang="en" b="1" dirty="0">
                <a:solidFill>
                  <a:schemeClr val="dk1"/>
                </a:solidFill>
                <a:highlight>
                  <a:srgbClr val="FFFF00"/>
                </a:highlight>
                <a:latin typeface="Source Code Pro"/>
                <a:ea typeface="Source Code Pro"/>
                <a:cs typeface="Source Code Pro"/>
                <a:sym typeface="Source Code Pro"/>
              </a:rPr>
              <a:t>&lt;hours&gt;</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&lt;minutes&gt;</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&lt;seconds&gt;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--nodes=</a:t>
            </a:r>
            <a:r>
              <a:rPr lang="en" b="1" dirty="0">
                <a:solidFill>
                  <a:schemeClr val="dk1"/>
                </a:solidFill>
                <a:highlight>
                  <a:srgbClr val="FFFF00"/>
                </a:highlight>
                <a:latin typeface="Source Code Pro"/>
                <a:ea typeface="Source Code Pro"/>
                <a:cs typeface="Source Code Pro"/>
                <a:sym typeface="Source Code Pro"/>
              </a:rPr>
              <a:t>&lt;# of compute nodes&gt;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ntasks</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 of processes&gt;</a:t>
            </a:r>
            <a:r>
              <a:rPr lang="en" b="1" dirty="0">
                <a:solidFill>
                  <a:schemeClr val="dk1"/>
                </a:solidFill>
                <a:highlight>
                  <a:srgbClr val="00FFFF"/>
                </a:highlight>
                <a:latin typeface="Source Code Pro"/>
                <a:ea typeface="Source Code Pro"/>
                <a:cs typeface="Source Code Pro"/>
                <a:sym typeface="Source Code Pro"/>
              </a:rPr>
              <a:t>  </a:t>
            </a:r>
            <a:endParaRPr b="1" dirty="0">
              <a:solidFill>
                <a:schemeClr val="dk1"/>
              </a:solidFill>
              <a:highlight>
                <a:srgbClr val="00FFFF"/>
              </a:highlight>
              <a:latin typeface="Source Code Pro"/>
              <a:ea typeface="Source Code Pro"/>
              <a:cs typeface="Source Code Pro"/>
              <a:sym typeface="Source Code Pro"/>
            </a:endParaRPr>
          </a:p>
          <a:p>
            <a:pPr marL="0" lvl="0" indent="457200" algn="l" rtl="0">
              <a:lnSpc>
                <a:spcPct val="115000"/>
              </a:lnSpc>
              <a:spcBef>
                <a:spcPts val="0"/>
              </a:spcBef>
              <a:spcAft>
                <a:spcPts val="0"/>
              </a:spcAft>
              <a:buClr>
                <a:schemeClr val="dk1"/>
              </a:buClr>
              <a:buSzPts val="1100"/>
              <a:buFont typeface="Arial"/>
              <a:buNone/>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cpu</a:t>
            </a:r>
            <a:r>
              <a:rPr lang="en" b="1" dirty="0">
                <a:solidFill>
                  <a:schemeClr val="dk1"/>
                </a:solidFill>
                <a:latin typeface="Source Code Pro"/>
                <a:ea typeface="Source Code Pro"/>
                <a:cs typeface="Source Code Pro"/>
                <a:sym typeface="Source Code Pro"/>
              </a:rPr>
              <a:t>-per-task=</a:t>
            </a:r>
            <a:r>
              <a:rPr lang="en" b="1" dirty="0">
                <a:solidFill>
                  <a:schemeClr val="dk1"/>
                </a:solidFill>
                <a:highlight>
                  <a:srgbClr val="FFFF00"/>
                </a:highlight>
                <a:latin typeface="Source Code Pro"/>
                <a:ea typeface="Source Code Pro"/>
                <a:cs typeface="Source Code Pro"/>
                <a:sym typeface="Source Code Pro"/>
              </a:rPr>
              <a:t>&lt;# </a:t>
            </a:r>
            <a:r>
              <a:rPr lang="en" b="1" dirty="0" err="1">
                <a:solidFill>
                  <a:schemeClr val="dk1"/>
                </a:solidFill>
                <a:highlight>
                  <a:srgbClr val="FFFF00"/>
                </a:highlight>
                <a:latin typeface="Source Code Pro"/>
                <a:ea typeface="Source Code Pro"/>
                <a:cs typeface="Source Code Pro"/>
                <a:sym typeface="Source Code Pro"/>
              </a:rPr>
              <a:t>cpus</a:t>
            </a:r>
            <a:r>
              <a:rPr lang="en" b="1" dirty="0">
                <a:solidFill>
                  <a:schemeClr val="dk1"/>
                </a:solidFill>
                <a:highlight>
                  <a:srgbClr val="FFFF00"/>
                </a:highlight>
                <a:latin typeface="Source Code Pro"/>
                <a:ea typeface="Source Code Pro"/>
                <a:cs typeface="Source Code Pro"/>
                <a:sym typeface="Source Code Pro"/>
              </a:rPr>
              <a:t>/process/thread&gt;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--mem-per-</a:t>
            </a:r>
            <a:r>
              <a:rPr lang="en" b="1" dirty="0" err="1">
                <a:solidFill>
                  <a:schemeClr val="dk1"/>
                </a:solidFill>
                <a:latin typeface="Source Code Pro"/>
                <a:ea typeface="Source Code Pro"/>
                <a:cs typeface="Source Code Pro"/>
                <a:sym typeface="Source Code Pro"/>
              </a:rPr>
              <a:t>cpu</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&lt;amount of RAM per core&gt;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--account=</a:t>
            </a:r>
            <a:r>
              <a:rPr lang="en" b="1" dirty="0">
                <a:solidFill>
                  <a:schemeClr val="dk1"/>
                </a:solidFill>
                <a:highlight>
                  <a:srgbClr val="FFFF00"/>
                </a:highlight>
                <a:latin typeface="Source Code Pro"/>
                <a:ea typeface="Source Code Pro"/>
                <a:cs typeface="Source Code Pro"/>
                <a:sym typeface="Source Code Pro"/>
              </a:rPr>
              <a:t>&lt;</a:t>
            </a:r>
            <a:r>
              <a:rPr lang="en" b="1" dirty="0" err="1">
                <a:solidFill>
                  <a:schemeClr val="dk1"/>
                </a:solidFill>
                <a:highlight>
                  <a:srgbClr val="FFFF00"/>
                </a:highlight>
                <a:latin typeface="Source Code Pro"/>
                <a:ea typeface="Source Code Pro"/>
                <a:cs typeface="Source Code Pro"/>
                <a:sym typeface="Source Code Pro"/>
              </a:rPr>
              <a:t>def</a:t>
            </a:r>
            <a:r>
              <a:rPr lang="en" b="1" dirty="0">
                <a:solidFill>
                  <a:schemeClr val="dk1"/>
                </a:solidFill>
                <a:highlight>
                  <a:srgbClr val="FFFF00"/>
                </a:highlight>
                <a:latin typeface="Source Code Pro"/>
                <a:ea typeface="Source Code Pro"/>
                <a:cs typeface="Source Code Pro"/>
                <a:sym typeface="Source Code Pro"/>
              </a:rPr>
              <a:t>-username&gt;</a:t>
            </a:r>
            <a:r>
              <a:rPr lang="en" b="1" dirty="0">
                <a:solidFill>
                  <a:schemeClr val="dk1"/>
                </a:solidFill>
                <a:highlight>
                  <a:srgbClr val="00FF00"/>
                </a:highlight>
                <a:latin typeface="Source Code Pro"/>
                <a:ea typeface="Source Code Pro"/>
                <a:cs typeface="Source Code Pro"/>
                <a:sym typeface="Source Code Pro"/>
              </a:rPr>
              <a:t>&lt;ENTER&gt;</a:t>
            </a:r>
            <a:endParaRPr b="1" dirty="0">
              <a:solidFill>
                <a:schemeClr val="dk1"/>
              </a:solidFill>
              <a:highlight>
                <a:srgbClr val="00FF00"/>
              </a:highlight>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endParaRPr b="1" u="sng"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In this command, spaces are highlighted in </a:t>
            </a:r>
            <a:r>
              <a:rPr lang="en" dirty="0">
                <a:solidFill>
                  <a:schemeClr val="dk1"/>
                </a:solidFill>
                <a:highlight>
                  <a:srgbClr val="00FFFF"/>
                </a:highlight>
                <a:latin typeface="Times New Roman"/>
                <a:ea typeface="Times New Roman"/>
                <a:cs typeface="Times New Roman"/>
                <a:sym typeface="Times New Roman"/>
              </a:rPr>
              <a:t>this color</a:t>
            </a:r>
            <a:r>
              <a:rPr lang="en" dirty="0">
                <a:solidFill>
                  <a:schemeClr val="dk1"/>
                </a:solidFill>
                <a:latin typeface="Times New Roman"/>
                <a:ea typeface="Times New Roman"/>
                <a:cs typeface="Times New Roman"/>
                <a:sym typeface="Times New Roman"/>
              </a:rPr>
              <a:t>, and things to be replaced are in </a:t>
            </a:r>
            <a:r>
              <a:rPr lang="en" dirty="0">
                <a:solidFill>
                  <a:schemeClr val="dk1"/>
                </a:solidFill>
                <a:highlight>
                  <a:srgbClr val="FFFF00"/>
                </a:highlight>
                <a:latin typeface="Times New Roman"/>
                <a:ea typeface="Times New Roman"/>
                <a:cs typeface="Times New Roman"/>
                <a:sym typeface="Times New Roman"/>
              </a:rPr>
              <a:t>this color</a:t>
            </a:r>
            <a:r>
              <a:rPr lang="en" dirty="0">
                <a:solidFill>
                  <a:schemeClr val="dk1"/>
                </a:solidFill>
                <a:latin typeface="Times New Roman"/>
                <a:ea typeface="Times New Roman"/>
                <a:cs typeface="Times New Roman"/>
                <a:sym typeface="Times New Roman"/>
              </a:rPr>
              <a:t>. This indicates the enter key should be pressed:</a:t>
            </a:r>
            <a:r>
              <a:rPr lang="en" dirty="0">
                <a:solidFill>
                  <a:schemeClr val="dk1"/>
                </a:solidFill>
              </a:rPr>
              <a:t> </a:t>
            </a:r>
            <a:r>
              <a:rPr lang="en" b="1" dirty="0">
                <a:solidFill>
                  <a:schemeClr val="dk1"/>
                </a:solidFill>
                <a:highlight>
                  <a:srgbClr val="00FF00"/>
                </a:highlight>
                <a:latin typeface="Source Code Pro"/>
                <a:ea typeface="Source Code Pro"/>
                <a:cs typeface="Source Code Pro"/>
                <a:sym typeface="Source Code Pro"/>
              </a:rPr>
              <a:t>&lt;ENTER&gt;</a:t>
            </a:r>
            <a:endParaRPr dirty="0">
              <a:solidFill>
                <a:schemeClr val="dk1"/>
              </a:solidFill>
              <a:highlight>
                <a:srgbClr val="00FFFF"/>
              </a:highlight>
            </a:endParaRPr>
          </a:p>
          <a:p>
            <a:pPr marL="0" lvl="0" indent="0" algn="l" rtl="0">
              <a:lnSpc>
                <a:spcPct val="115000"/>
              </a:lnSpc>
              <a:spcBef>
                <a:spcPts val="0"/>
              </a:spcBef>
              <a:spcAft>
                <a:spcPts val="0"/>
              </a:spcAft>
              <a:buClr>
                <a:schemeClr val="dk1"/>
              </a:buClr>
              <a:buSzPts val="1100"/>
              <a:buFont typeface="Arial"/>
              <a:buNone/>
            </a:pPr>
            <a:endParaRPr b="1" u="sng"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Let’s break this command down into pieces:</a:t>
            </a:r>
            <a:endParaRPr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 b="1" dirty="0" err="1">
                <a:solidFill>
                  <a:schemeClr val="dk1"/>
                </a:solidFill>
                <a:latin typeface="Source Code Pro"/>
                <a:ea typeface="Source Code Pro"/>
                <a:cs typeface="Source Code Pro"/>
                <a:sym typeface="Source Code Pro"/>
              </a:rPr>
              <a:t>salloc</a:t>
            </a:r>
            <a:r>
              <a:rPr lang="en" dirty="0">
                <a:solidFill>
                  <a:schemeClr val="dk1"/>
                </a:solidFill>
              </a:rPr>
              <a:t> </a:t>
            </a:r>
            <a:r>
              <a:rPr lang="en" dirty="0">
                <a:solidFill>
                  <a:schemeClr val="dk1"/>
                </a:solidFill>
                <a:latin typeface="Times New Roman"/>
                <a:ea typeface="Times New Roman"/>
                <a:cs typeface="Times New Roman"/>
                <a:sym typeface="Times New Roman"/>
              </a:rPr>
              <a:t>is the command we are running, which allows us to submit a job to the scheduler.</a:t>
            </a:r>
            <a:endParaRPr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latin typeface="Source Code Pro"/>
                <a:ea typeface="Source Code Pro"/>
                <a:cs typeface="Source Code Pro"/>
                <a:sym typeface="Source Code Pro"/>
              </a:rPr>
              <a:t>--time</a:t>
            </a:r>
            <a:r>
              <a:rPr lang="en" dirty="0">
                <a:solidFill>
                  <a:schemeClr val="dk1"/>
                </a:solidFill>
                <a:latin typeface="Times New Roman"/>
                <a:ea typeface="Times New Roman"/>
                <a:cs typeface="Times New Roman"/>
                <a:sym typeface="Times New Roman"/>
              </a:rPr>
              <a:t> lets us specify the maximum amount of time our job needs to run; after this, the scheduler will terminate our job even if it is not done.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latin typeface="Source Code Pro"/>
                <a:ea typeface="Source Code Pro"/>
                <a:cs typeface="Source Code Pro"/>
                <a:sym typeface="Source Code Pro"/>
              </a:rPr>
              <a:t>--nodes</a:t>
            </a:r>
            <a:r>
              <a:rPr lang="en" dirty="0">
                <a:solidFill>
                  <a:schemeClr val="dk1"/>
                </a:solidFill>
              </a:rPr>
              <a:t> lets </a:t>
            </a:r>
            <a:r>
              <a:rPr lang="en" dirty="0">
                <a:highlight>
                  <a:srgbClr val="FFFFFF"/>
                </a:highlight>
                <a:latin typeface="Times New Roman"/>
                <a:ea typeface="Times New Roman"/>
                <a:cs typeface="Times New Roman"/>
                <a:sym typeface="Times New Roman"/>
              </a:rPr>
              <a:t>us request that a minimum of </a:t>
            </a:r>
            <a:r>
              <a:rPr lang="en" i="1" dirty="0" err="1">
                <a:highlight>
                  <a:srgbClr val="FFFFFF"/>
                </a:highlight>
                <a:latin typeface="Times New Roman"/>
                <a:ea typeface="Times New Roman"/>
                <a:cs typeface="Times New Roman"/>
                <a:sym typeface="Times New Roman"/>
              </a:rPr>
              <a:t>minnodes</a:t>
            </a:r>
            <a:r>
              <a:rPr lang="en" dirty="0">
                <a:highlight>
                  <a:srgbClr val="FFFFFF"/>
                </a:highlight>
                <a:latin typeface="Times New Roman"/>
                <a:ea typeface="Times New Roman"/>
                <a:cs typeface="Times New Roman"/>
                <a:sym typeface="Times New Roman"/>
              </a:rPr>
              <a:t> nodes be allocated to this job. A maximum node count may also be specified with </a:t>
            </a:r>
            <a:r>
              <a:rPr lang="en" i="1" dirty="0" err="1">
                <a:highlight>
                  <a:srgbClr val="FFFFFF"/>
                </a:highlight>
                <a:latin typeface="Times New Roman"/>
                <a:ea typeface="Times New Roman"/>
                <a:cs typeface="Times New Roman"/>
                <a:sym typeface="Times New Roman"/>
              </a:rPr>
              <a:t>maxnodes</a:t>
            </a:r>
            <a:r>
              <a:rPr lang="en" dirty="0">
                <a:highlight>
                  <a:srgbClr val="FFFFFF"/>
                </a:highlight>
                <a:latin typeface="Times New Roman"/>
                <a:ea typeface="Times New Roman"/>
                <a:cs typeface="Times New Roman"/>
                <a:sym typeface="Times New Roman"/>
              </a:rPr>
              <a:t>. If only one number is specified, this is used as both the minimum and maximum node count. </a:t>
            </a:r>
            <a:endParaRPr sz="7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ntasks</a:t>
            </a:r>
            <a:r>
              <a:rPr lang="en" dirty="0">
                <a:solidFill>
                  <a:schemeClr val="dk1"/>
                </a:solidFill>
              </a:rPr>
              <a:t> </a:t>
            </a:r>
            <a:r>
              <a:rPr lang="en" dirty="0">
                <a:solidFill>
                  <a:schemeClr val="dk1"/>
                </a:solidFill>
                <a:latin typeface="Times New Roman"/>
                <a:ea typeface="Times New Roman"/>
                <a:cs typeface="Times New Roman"/>
                <a:sym typeface="Times New Roman"/>
              </a:rPr>
              <a:t>lets lets us </a:t>
            </a:r>
            <a:r>
              <a:rPr lang="en" dirty="0" err="1">
                <a:highlight>
                  <a:srgbClr val="FFFFFF"/>
                </a:highlight>
                <a:latin typeface="Times New Roman"/>
                <a:ea typeface="Times New Roman"/>
                <a:cs typeface="Times New Roman"/>
                <a:sym typeface="Times New Roman"/>
              </a:rPr>
              <a:t>salloc</a:t>
            </a:r>
            <a:r>
              <a:rPr lang="en" dirty="0">
                <a:highlight>
                  <a:srgbClr val="FFFFFF"/>
                </a:highlight>
                <a:latin typeface="Times New Roman"/>
                <a:ea typeface="Times New Roman"/>
                <a:cs typeface="Times New Roman"/>
                <a:sym typeface="Times New Roman"/>
              </a:rPr>
              <a:t> does not launch tasks, it requests an allocation of resources and executed some command. This option advises the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controller that job steps run within this allocation will launch a maximum of </a:t>
            </a:r>
            <a:r>
              <a:rPr lang="en" i="1" dirty="0">
                <a:highlight>
                  <a:srgbClr val="FFFFFF"/>
                </a:highlight>
                <a:latin typeface="Times New Roman"/>
                <a:ea typeface="Times New Roman"/>
                <a:cs typeface="Times New Roman"/>
                <a:sym typeface="Times New Roman"/>
              </a:rPr>
              <a:t>number</a:t>
            </a:r>
            <a:r>
              <a:rPr lang="en" dirty="0">
                <a:highlight>
                  <a:srgbClr val="FFFFFF"/>
                </a:highlight>
                <a:latin typeface="Times New Roman"/>
                <a:ea typeface="Times New Roman"/>
                <a:cs typeface="Times New Roman"/>
                <a:sym typeface="Times New Roman"/>
              </a:rPr>
              <a:t> tasks and sufficient resources are allocated to accomplish this. The default is one task per node, but note that the </a:t>
            </a:r>
            <a:r>
              <a:rPr lang="en" b="1" dirty="0">
                <a:highlight>
                  <a:srgbClr val="FFFFFF"/>
                </a:highlight>
                <a:latin typeface="Times New Roman"/>
                <a:ea typeface="Times New Roman"/>
                <a:cs typeface="Times New Roman"/>
                <a:sym typeface="Times New Roman"/>
              </a:rPr>
              <a:t>--</a:t>
            </a:r>
            <a:r>
              <a:rPr lang="en" b="1" dirty="0" err="1">
                <a:highlight>
                  <a:srgbClr val="FFFFFF"/>
                </a:highlight>
                <a:latin typeface="Times New Roman"/>
                <a:ea typeface="Times New Roman"/>
                <a:cs typeface="Times New Roman"/>
                <a:sym typeface="Times New Roman"/>
              </a:rPr>
              <a:t>cpus</a:t>
            </a:r>
            <a:r>
              <a:rPr lang="en" b="1" dirty="0">
                <a:highlight>
                  <a:srgbClr val="FFFFFF"/>
                </a:highlight>
                <a:latin typeface="Times New Roman"/>
                <a:ea typeface="Times New Roman"/>
                <a:cs typeface="Times New Roman"/>
                <a:sym typeface="Times New Roman"/>
              </a:rPr>
              <a:t>-per-task</a:t>
            </a:r>
            <a:r>
              <a:rPr lang="en" dirty="0">
                <a:highlight>
                  <a:srgbClr val="FFFFFF"/>
                </a:highlight>
                <a:latin typeface="Times New Roman"/>
                <a:ea typeface="Times New Roman"/>
                <a:cs typeface="Times New Roman"/>
                <a:sym typeface="Times New Roman"/>
              </a:rPr>
              <a:t> option will change this default.</a:t>
            </a:r>
            <a:endParaRPr dirty="0">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cpus</a:t>
            </a:r>
            <a:r>
              <a:rPr lang="en" b="1" dirty="0">
                <a:solidFill>
                  <a:schemeClr val="dk1"/>
                </a:solidFill>
                <a:latin typeface="Source Code Pro"/>
                <a:ea typeface="Source Code Pro"/>
                <a:cs typeface="Source Code Pro"/>
                <a:sym typeface="Source Code Pro"/>
              </a:rPr>
              <a:t>-per-task</a:t>
            </a:r>
            <a:r>
              <a:rPr lang="en" dirty="0">
                <a:solidFill>
                  <a:schemeClr val="dk1"/>
                </a:solidFill>
              </a:rPr>
              <a:t> </a:t>
            </a:r>
            <a:r>
              <a:rPr lang="en" dirty="0">
                <a:solidFill>
                  <a:schemeClr val="dk1"/>
                </a:solidFill>
                <a:latin typeface="Times New Roman"/>
                <a:ea typeface="Times New Roman"/>
                <a:cs typeface="Times New Roman"/>
                <a:sym typeface="Times New Roman"/>
              </a:rPr>
              <a:t>lets us </a:t>
            </a:r>
            <a:r>
              <a:rPr lang="en" dirty="0">
                <a:highlight>
                  <a:srgbClr val="FFFFFF"/>
                </a:highlight>
                <a:latin typeface="Times New Roman"/>
                <a:ea typeface="Times New Roman"/>
                <a:cs typeface="Times New Roman"/>
                <a:sym typeface="Times New Roman"/>
              </a:rPr>
              <a:t>advise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that ensuing job steps will require </a:t>
            </a:r>
            <a:r>
              <a:rPr lang="en" i="1" dirty="0" err="1">
                <a:highlight>
                  <a:srgbClr val="FFFFFF"/>
                </a:highlight>
                <a:latin typeface="Times New Roman"/>
                <a:ea typeface="Times New Roman"/>
                <a:cs typeface="Times New Roman"/>
                <a:sym typeface="Times New Roman"/>
              </a:rPr>
              <a:t>ncpus</a:t>
            </a:r>
            <a:r>
              <a:rPr lang="en" dirty="0">
                <a:highlight>
                  <a:srgbClr val="FFFFFF"/>
                </a:highlight>
                <a:latin typeface="Times New Roman"/>
                <a:ea typeface="Times New Roman"/>
                <a:cs typeface="Times New Roman"/>
                <a:sym typeface="Times New Roman"/>
              </a:rPr>
              <a:t> processors per task. By default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will allocate one processor per task. For instance, consider an application that has 4 tasks, each requiring 3 processors. If our cluster is comprised of quad-processors nodes and we simply ask for 12 processors, the controller might give us only 3 nodes. However, by using the --</a:t>
            </a:r>
            <a:r>
              <a:rPr lang="en" dirty="0" err="1">
                <a:highlight>
                  <a:srgbClr val="FFFFFF"/>
                </a:highlight>
                <a:latin typeface="Times New Roman"/>
                <a:ea typeface="Times New Roman"/>
                <a:cs typeface="Times New Roman"/>
                <a:sym typeface="Times New Roman"/>
              </a:rPr>
              <a:t>cpus</a:t>
            </a:r>
            <a:r>
              <a:rPr lang="en" dirty="0">
                <a:highlight>
                  <a:srgbClr val="FFFFFF"/>
                </a:highlight>
                <a:latin typeface="Times New Roman"/>
                <a:ea typeface="Times New Roman"/>
                <a:cs typeface="Times New Roman"/>
                <a:sym typeface="Times New Roman"/>
              </a:rPr>
              <a:t>-per-task=3 options, the controller knows that each task requires 3 processors on the same node, and the controller will grant an allocation of 4 nodes, one for each of the 4 tasks.</a:t>
            </a:r>
            <a:endParaRPr dirty="0">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b="1" dirty="0">
                <a:solidFill>
                  <a:schemeClr val="dk1"/>
                </a:solidFill>
                <a:latin typeface="Source Code Pro"/>
                <a:ea typeface="Source Code Pro"/>
                <a:cs typeface="Source Code Pro"/>
                <a:sym typeface="Source Code Pro"/>
              </a:rPr>
              <a:t>--mem-per-</a:t>
            </a:r>
            <a:r>
              <a:rPr lang="en" b="1" dirty="0" err="1">
                <a:solidFill>
                  <a:schemeClr val="dk1"/>
                </a:solidFill>
                <a:latin typeface="Source Code Pro"/>
                <a:ea typeface="Source Code Pro"/>
                <a:cs typeface="Source Code Pro"/>
                <a:sym typeface="Source Code Pro"/>
              </a:rPr>
              <a:t>cpu</a:t>
            </a:r>
            <a:r>
              <a:rPr lang="en" dirty="0">
                <a:solidFill>
                  <a:schemeClr val="dk1"/>
                </a:solidFill>
              </a:rPr>
              <a:t> </a:t>
            </a:r>
            <a:r>
              <a:rPr lang="en" dirty="0">
                <a:solidFill>
                  <a:schemeClr val="dk1"/>
                </a:solidFill>
                <a:latin typeface="Times New Roman"/>
                <a:ea typeface="Times New Roman"/>
                <a:cs typeface="Times New Roman"/>
                <a:sym typeface="Times New Roman"/>
              </a:rPr>
              <a:t>lets us request minimum amount of RAM per CPU core.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b="1" dirty="0">
                <a:solidFill>
                  <a:schemeClr val="dk1"/>
                </a:solidFill>
                <a:latin typeface="Source Code Pro"/>
                <a:ea typeface="Source Code Pro"/>
                <a:cs typeface="Source Code Pro"/>
                <a:sym typeface="Source Code Pro"/>
              </a:rPr>
              <a:t>--account </a:t>
            </a:r>
            <a:r>
              <a:rPr lang="en" dirty="0">
                <a:solidFill>
                  <a:schemeClr val="dk1"/>
                </a:solidFill>
                <a:latin typeface="Times New Roman"/>
                <a:ea typeface="Times New Roman"/>
                <a:cs typeface="Times New Roman"/>
                <a:sym typeface="Times New Roman"/>
              </a:rPr>
              <a:t>lets us tell the scheduler which account to charge for allocation </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More detailed command line options for </a:t>
            </a:r>
            <a:r>
              <a:rPr lang="en" dirty="0" err="1">
                <a:solidFill>
                  <a:schemeClr val="dk1"/>
                </a:solidFill>
                <a:latin typeface="Times New Roman"/>
                <a:ea typeface="Times New Roman"/>
                <a:cs typeface="Times New Roman"/>
                <a:sym typeface="Times New Roman"/>
              </a:rPr>
              <a:t>salloc</a:t>
            </a:r>
            <a:r>
              <a:rPr lang="en" dirty="0">
                <a:solidFill>
                  <a:schemeClr val="dk1"/>
                </a:solidFill>
                <a:latin typeface="Times New Roman"/>
                <a:ea typeface="Times New Roman"/>
                <a:cs typeface="Times New Roman"/>
                <a:sym typeface="Times New Roman"/>
              </a:rPr>
              <a:t> command: </a:t>
            </a:r>
            <a:r>
              <a:rPr lang="en" u="sng" dirty="0">
                <a:solidFill>
                  <a:schemeClr val="hlink"/>
                </a:solidFill>
                <a:hlinkClick r:id="rId3"/>
              </a:rPr>
              <a:t>https://slurm.schedmd.com/salloc.html</a:t>
            </a:r>
            <a:endParaRPr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3fd611e4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3fd611e4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the examples should be run with different configurations of nodes and cpu-cores. For data parallelism run fewer MPI processes per node, but more RAM per cpu-core. For applications with more communication, might be good to run more MPI processes per node. Internal interconnects are much faster than external network links. Core affinity could be achieved by placing process on certain cores in a node, this will help if the application processes needs to have access to larger cache memory.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obeenDefault"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8" name="Google Shape;18;p4"/>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914400" lvl="1"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371600" lvl="2"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1828800" lvl="3"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2286000" lvl="4"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2743200" lvl="5"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3200400" lvl="6"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3657600" lvl="7"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4114800" lvl="8" indent="-31750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000000"/>
                </a:solidFill>
                <a:latin typeface="Times New Roman"/>
                <a:ea typeface="Times New Roman"/>
                <a:cs typeface="Times New Roman"/>
                <a:sym typeface="Times New Roman"/>
              </a:defRPr>
            </a:lvl1pPr>
            <a:lvl2pPr lvl="1">
              <a:buNone/>
              <a:defRPr>
                <a:solidFill>
                  <a:srgbClr val="000000"/>
                </a:solidFill>
                <a:latin typeface="Times New Roman"/>
                <a:ea typeface="Times New Roman"/>
                <a:cs typeface="Times New Roman"/>
                <a:sym typeface="Times New Roman"/>
              </a:defRPr>
            </a:lvl2pPr>
            <a:lvl3pPr lvl="2">
              <a:buNone/>
              <a:defRPr>
                <a:solidFill>
                  <a:srgbClr val="000000"/>
                </a:solidFill>
                <a:latin typeface="Times New Roman"/>
                <a:ea typeface="Times New Roman"/>
                <a:cs typeface="Times New Roman"/>
                <a:sym typeface="Times New Roman"/>
              </a:defRPr>
            </a:lvl3pPr>
            <a:lvl4pPr lvl="3">
              <a:buNone/>
              <a:defRPr>
                <a:solidFill>
                  <a:srgbClr val="000000"/>
                </a:solidFill>
                <a:latin typeface="Times New Roman"/>
                <a:ea typeface="Times New Roman"/>
                <a:cs typeface="Times New Roman"/>
                <a:sym typeface="Times New Roman"/>
              </a:defRPr>
            </a:lvl4pPr>
            <a:lvl5pPr lvl="4">
              <a:buNone/>
              <a:defRPr>
                <a:solidFill>
                  <a:srgbClr val="000000"/>
                </a:solidFill>
                <a:latin typeface="Times New Roman"/>
                <a:ea typeface="Times New Roman"/>
                <a:cs typeface="Times New Roman"/>
                <a:sym typeface="Times New Roman"/>
              </a:defRPr>
            </a:lvl5pPr>
            <a:lvl6pPr lvl="5">
              <a:buNone/>
              <a:defRPr>
                <a:solidFill>
                  <a:srgbClr val="000000"/>
                </a:solidFill>
                <a:latin typeface="Times New Roman"/>
                <a:ea typeface="Times New Roman"/>
                <a:cs typeface="Times New Roman"/>
                <a:sym typeface="Times New Roman"/>
              </a:defRPr>
            </a:lvl6pPr>
            <a:lvl7pPr lvl="6">
              <a:buNone/>
              <a:defRPr>
                <a:solidFill>
                  <a:srgbClr val="000000"/>
                </a:solidFill>
                <a:latin typeface="Times New Roman"/>
                <a:ea typeface="Times New Roman"/>
                <a:cs typeface="Times New Roman"/>
                <a:sym typeface="Times New Roman"/>
              </a:defRPr>
            </a:lvl7pPr>
            <a:lvl8pPr lvl="7">
              <a:buNone/>
              <a:defRPr>
                <a:solidFill>
                  <a:srgbClr val="000000"/>
                </a:solidFill>
                <a:latin typeface="Times New Roman"/>
                <a:ea typeface="Times New Roman"/>
                <a:cs typeface="Times New Roman"/>
                <a:sym typeface="Times New Roman"/>
              </a:defRPr>
            </a:lvl8pPr>
            <a:lvl9pPr lvl="8">
              <a:buNone/>
              <a:defRPr>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1" Type="http://schemas.openxmlformats.org/officeDocument/2006/relationships/hyperlink" Target="http://www.mcs.anl.gov/research/projects/mpi/" TargetMode="External"/><Relationship Id="rId12" Type="http://schemas.openxmlformats.org/officeDocument/2006/relationships/hyperlink" Target="http://www.mcs.anl.gov/research/projects/mpi/learning.html" TargetMode="External"/><Relationship Id="rId13" Type="http://schemas.openxmlformats.org/officeDocument/2006/relationships/hyperlink" Target="https://computing.llnl.gov/tutorials/mpi/"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computecanada.ca/wiki/Compute_Canada_Documentation" TargetMode="External"/><Relationship Id="rId4" Type="http://schemas.openxmlformats.org/officeDocument/2006/relationships/hyperlink" Target="https://docs.computecanada.ca/wiki/Running_jobs" TargetMode="External"/><Relationship Id="rId5" Type="http://schemas.openxmlformats.org/officeDocument/2006/relationships/hyperlink" Target="https://docs.computecanada.ca/wiki/Utiliser_des_modules/en" TargetMode="External"/><Relationship Id="rId6" Type="http://schemas.openxmlformats.org/officeDocument/2006/relationships/hyperlink" Target="https://docs.computecanada.ca/wiki/Globus" TargetMode="External"/><Relationship Id="rId7" Type="http://schemas.openxmlformats.org/officeDocument/2006/relationships/hyperlink" Target="https://docs.computecanada.ca/wiki/SSH" TargetMode="External"/><Relationship Id="rId8" Type="http://schemas.openxmlformats.org/officeDocument/2006/relationships/hyperlink" Target="https://www.open-mpi.org/doc/" TargetMode="External"/><Relationship Id="rId9" Type="http://schemas.openxmlformats.org/officeDocument/2006/relationships/hyperlink" Target="https://top500.org/" TargetMode="External"/><Relationship Id="rId10" Type="http://schemas.openxmlformats.org/officeDocument/2006/relationships/hyperlink" Target="https://www.open-mpi.org/doc/curre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ocs.computecanada.ca/wiki/Cedar#Node_characteristi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support@computecanada.c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computecanada.ca/wiki/Storage_and_file_management#cite_note-1" TargetMode="External"/><Relationship Id="rId4" Type="http://schemas.openxmlformats.org/officeDocument/2006/relationships/hyperlink" Target="https://docs.computecanada.ca/wiki/Storage_and_file_management#cite_note-2" TargetMode="External"/><Relationship Id="rId5" Type="http://schemas.openxmlformats.org/officeDocument/2006/relationships/hyperlink" Target="https://docs.computecanada.ca/wiki/Storage_and_file_management#cite_note-3" TargetMode="External"/><Relationship Id="rId6" Type="http://schemas.openxmlformats.org/officeDocument/2006/relationships/hyperlink" Target="https://docs.computecanada.ca/wiki/Storage_and_file_management"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3: Using a Cluster</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a:latin typeface="Times New Roman" charset="0"/>
                <a:ea typeface="Times New Roman" charset="0"/>
                <a:cs typeface="Times New Roman" charset="0"/>
              </a:rPr>
              <a:t>Lesson </a:t>
            </a:r>
            <a:r>
              <a:rPr lang="en-US" sz="2700" b="1" smtClean="0">
                <a:latin typeface="Times New Roman" charset="0"/>
                <a:ea typeface="Times New Roman" charset="0"/>
                <a:cs typeface="Times New Roman" charset="0"/>
              </a:rPr>
              <a:t>6: </a:t>
            </a:r>
            <a:r>
              <a:rPr lang="en-US" sz="2700" b="1" dirty="0">
                <a:latin typeface="Times New Roman" charset="0"/>
                <a:ea typeface="Times New Roman" charset="0"/>
                <a:cs typeface="Times New Roman" charset="0"/>
              </a:rPr>
              <a:t>Running Code on a Cluster 2</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err="1">
                <a:latin typeface="Times New Roman" charset="0"/>
                <a:ea typeface="Times New Roman" charset="0"/>
                <a:cs typeface="Times New Roman" charset="0"/>
              </a:rPr>
              <a:t>Mobeen</a:t>
            </a:r>
            <a:r>
              <a:rPr lang="en-US" sz="2700" i="1" dirty="0">
                <a:latin typeface="Times New Roman" charset="0"/>
                <a:ea typeface="Times New Roman" charset="0"/>
                <a:cs typeface="Times New Roman" charset="0"/>
              </a:rPr>
              <a:t> </a:t>
            </a:r>
            <a:r>
              <a:rPr lang="en-US" sz="2700" i="1" dirty="0" err="1">
                <a:latin typeface="Times New Roman" charset="0"/>
                <a:ea typeface="Times New Roman" charset="0"/>
                <a:cs typeface="Times New Roman" charset="0"/>
              </a:rPr>
              <a:t>Ludin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354486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body" idx="1"/>
          </p:nvPr>
        </p:nvSpPr>
        <p:spPr>
          <a:xfrm>
            <a:off x="187125" y="826875"/>
            <a:ext cx="8520600" cy="41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chemeClr val="dk1"/>
                </a:solidFill>
              </a:rPr>
              <a:t>Submitting Jobs</a:t>
            </a:r>
            <a:endParaRPr sz="1300" b="1">
              <a:solidFill>
                <a:schemeClr val="dk1"/>
              </a:solidFill>
            </a:endParaRPr>
          </a:p>
          <a:p>
            <a:pPr marL="0" lvl="0" indent="0" algn="l" rtl="0">
              <a:spcBef>
                <a:spcPts val="0"/>
              </a:spcBef>
              <a:spcAft>
                <a:spcPts val="0"/>
              </a:spcAft>
              <a:buNone/>
            </a:pPr>
            <a:r>
              <a:rPr lang="en" sz="1300">
                <a:solidFill>
                  <a:schemeClr val="dk1"/>
                </a:solidFill>
              </a:rPr>
              <a:t>Submitting a job is accomplished using a command named </a:t>
            </a:r>
            <a:r>
              <a:rPr lang="en" sz="1300" b="1">
                <a:solidFill>
                  <a:schemeClr val="dk1"/>
                </a:solidFill>
              </a:rPr>
              <a:t>salloc</a:t>
            </a:r>
            <a:r>
              <a:rPr lang="en" sz="1300">
                <a:solidFill>
                  <a:schemeClr val="dk1"/>
                </a:solidFill>
              </a:rPr>
              <a:t>. This command allows us to submit two different kinds of jobs: </a:t>
            </a:r>
            <a:r>
              <a:rPr lang="en" sz="1300" b="1">
                <a:solidFill>
                  <a:schemeClr val="dk1"/>
                </a:solidFill>
              </a:rPr>
              <a:t>interactive</a:t>
            </a:r>
            <a:r>
              <a:rPr lang="en" sz="1300">
                <a:solidFill>
                  <a:schemeClr val="dk1"/>
                </a:solidFill>
              </a:rPr>
              <a:t> jobs and </a:t>
            </a:r>
            <a:r>
              <a:rPr lang="en" sz="1300" b="1">
                <a:solidFill>
                  <a:schemeClr val="dk1"/>
                </a:solidFill>
              </a:rPr>
              <a:t>batch</a:t>
            </a:r>
            <a:r>
              <a:rPr lang="en" sz="1300">
                <a:solidFill>
                  <a:schemeClr val="dk1"/>
                </a:solidFill>
              </a:rPr>
              <a:t> jobs. Interactive jobs are more common for compiling, testing and running R applications.</a:t>
            </a:r>
            <a:endParaRPr sz="1300">
              <a:solidFill>
                <a:schemeClr val="dk1"/>
              </a:solidFill>
            </a:endParaRPr>
          </a:p>
          <a:p>
            <a:pPr marL="0" lvl="0" indent="0" algn="l" rtl="0">
              <a:spcBef>
                <a:spcPts val="0"/>
              </a:spcBef>
              <a:spcAft>
                <a:spcPts val="0"/>
              </a:spcAft>
              <a:buNone/>
            </a:pPr>
            <a:endParaRPr sz="1300" b="1">
              <a:solidFill>
                <a:schemeClr val="dk1"/>
              </a:solidFill>
            </a:endParaRPr>
          </a:p>
          <a:p>
            <a:pPr marL="0" lvl="0" indent="0" algn="l" rtl="0">
              <a:spcBef>
                <a:spcPts val="0"/>
              </a:spcBef>
              <a:spcAft>
                <a:spcPts val="0"/>
              </a:spcAft>
              <a:buNone/>
            </a:pPr>
            <a:r>
              <a:rPr lang="en" sz="1300" b="1">
                <a:solidFill>
                  <a:schemeClr val="dk1"/>
                </a:solidFill>
              </a:rPr>
              <a:t>Interactive Jobs:</a:t>
            </a:r>
            <a:endParaRPr sz="1100">
              <a:solidFill>
                <a:schemeClr val="dk1"/>
              </a:solidFill>
              <a:latin typeface="Arial"/>
              <a:ea typeface="Arial"/>
              <a:cs typeface="Arial"/>
              <a:sym typeface="Arial"/>
            </a:endParaRPr>
          </a:p>
          <a:p>
            <a:pPr marL="0" lvl="0" indent="0" algn="l" rtl="0">
              <a:spcBef>
                <a:spcPts val="0"/>
              </a:spcBef>
              <a:spcAft>
                <a:spcPts val="0"/>
              </a:spcAft>
              <a:buNone/>
            </a:pPr>
            <a:endParaRPr sz="1100">
              <a:solidFill>
                <a:schemeClr val="dk1"/>
              </a:solidFill>
              <a:latin typeface="Arial"/>
              <a:ea typeface="Arial"/>
              <a:cs typeface="Arial"/>
              <a:sym typeface="Arial"/>
            </a:endParaRPr>
          </a:p>
          <a:p>
            <a:pPr marL="0" lvl="0" indent="0" algn="l" rtl="0">
              <a:spcBef>
                <a:spcPts val="0"/>
              </a:spcBef>
              <a:spcAft>
                <a:spcPts val="0"/>
              </a:spcAft>
              <a:buNone/>
            </a:pPr>
            <a:r>
              <a:rPr lang="en" sz="1100" b="1">
                <a:solidFill>
                  <a:schemeClr val="dk1"/>
                </a:solidFill>
                <a:latin typeface="Source Code Pro"/>
                <a:ea typeface="Source Code Pro"/>
                <a:cs typeface="Source Code Pro"/>
                <a:sym typeface="Source Code Pro"/>
              </a:rPr>
              <a:t>$ salloc</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--time=</a:t>
            </a:r>
            <a:r>
              <a:rPr lang="en" sz="1100" b="1">
                <a:solidFill>
                  <a:schemeClr val="dk1"/>
                </a:solidFill>
                <a:highlight>
                  <a:srgbClr val="FFFF00"/>
                </a:highlight>
                <a:latin typeface="Source Code Pro"/>
                <a:ea typeface="Source Code Pro"/>
                <a:cs typeface="Source Code Pro"/>
                <a:sym typeface="Source Code Pro"/>
              </a:rPr>
              <a:t>&lt;hours&gt;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FFFF00"/>
                </a:highlight>
                <a:latin typeface="Source Code Pro"/>
                <a:ea typeface="Source Code Pro"/>
                <a:cs typeface="Source Code Pro"/>
                <a:sym typeface="Source Code Pro"/>
              </a:rPr>
              <a:t>&lt;minutes&gt;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FFFF00"/>
                </a:highlight>
                <a:latin typeface="Source Code Pro"/>
                <a:ea typeface="Source Code Pro"/>
                <a:cs typeface="Source Code Pro"/>
                <a:sym typeface="Source Code Pro"/>
              </a:rPr>
              <a:t>&lt;seconds&gt;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--nodes=</a:t>
            </a:r>
            <a:r>
              <a:rPr lang="en" sz="1100" b="1">
                <a:solidFill>
                  <a:schemeClr val="dk1"/>
                </a:solidFill>
                <a:highlight>
                  <a:srgbClr val="FFFF00"/>
                </a:highlight>
                <a:latin typeface="Source Code Pro"/>
                <a:ea typeface="Source Code Pro"/>
                <a:cs typeface="Source Code Pro"/>
                <a:sym typeface="Source Code Pro"/>
              </a:rPr>
              <a:t>&lt;# of compute nodes&gt;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--ntasks=</a:t>
            </a:r>
            <a:r>
              <a:rPr lang="en" sz="1100" b="1">
                <a:solidFill>
                  <a:schemeClr val="dk1"/>
                </a:solidFill>
                <a:highlight>
                  <a:srgbClr val="FFFF00"/>
                </a:highlight>
                <a:latin typeface="Source Code Pro"/>
                <a:ea typeface="Source Code Pro"/>
                <a:cs typeface="Source Code Pro"/>
                <a:sym typeface="Source Code Pro"/>
              </a:rPr>
              <a:t>&lt;# of processes&gt;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--cpus-per-task=</a:t>
            </a:r>
            <a:r>
              <a:rPr lang="en" sz="1100" b="1">
                <a:solidFill>
                  <a:schemeClr val="dk1"/>
                </a:solidFill>
                <a:highlight>
                  <a:srgbClr val="FFFF00"/>
                </a:highlight>
                <a:latin typeface="Source Code Pro"/>
                <a:ea typeface="Source Code Pro"/>
                <a:cs typeface="Source Code Pro"/>
                <a:sym typeface="Source Code Pro"/>
              </a:rPr>
              <a:t>&lt;# cpus/process/thread&gt;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--mem-per-cpu=</a:t>
            </a:r>
            <a:r>
              <a:rPr lang="en" sz="1100" b="1">
                <a:solidFill>
                  <a:schemeClr val="dk1"/>
                </a:solidFill>
                <a:highlight>
                  <a:srgbClr val="FFFF00"/>
                </a:highlight>
                <a:latin typeface="Source Code Pro"/>
                <a:ea typeface="Source Code Pro"/>
                <a:cs typeface="Source Code Pro"/>
                <a:sym typeface="Source Code Pro"/>
              </a:rPr>
              <a:t>&lt;amount of RAM per core&gt;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--account=</a:t>
            </a:r>
            <a:r>
              <a:rPr lang="en" sz="1100" b="1">
                <a:solidFill>
                  <a:schemeClr val="dk1"/>
                </a:solidFill>
                <a:highlight>
                  <a:srgbClr val="FFFF00"/>
                </a:highlight>
                <a:latin typeface="Source Code Pro"/>
                <a:ea typeface="Source Code Pro"/>
                <a:cs typeface="Source Code Pro"/>
                <a:sym typeface="Source Code Pro"/>
              </a:rPr>
              <a:t>&lt;def-username&gt;</a:t>
            </a:r>
            <a:r>
              <a:rPr lang="en" sz="1100" b="1">
                <a:solidFill>
                  <a:schemeClr val="dk1"/>
                </a:solidFill>
                <a:highlight>
                  <a:srgbClr val="00FF00"/>
                </a:highlight>
                <a:latin typeface="Source Code Pro"/>
                <a:ea typeface="Source Code Pro"/>
                <a:cs typeface="Source Code Pro"/>
                <a:sym typeface="Source Code Pro"/>
              </a:rPr>
              <a:t>&lt;ENTER&gt;</a:t>
            </a:r>
            <a:endParaRPr sz="1100">
              <a:solidFill>
                <a:schemeClr val="dk1"/>
              </a:solidFill>
              <a:latin typeface="Arial"/>
              <a:ea typeface="Arial"/>
              <a:cs typeface="Arial"/>
              <a:sym typeface="Arial"/>
            </a:endParaRPr>
          </a:p>
          <a:p>
            <a:pPr marL="0" lvl="0" indent="0" algn="l" rtl="0">
              <a:spcBef>
                <a:spcPts val="0"/>
              </a:spcBef>
              <a:spcAft>
                <a:spcPts val="0"/>
              </a:spcAft>
              <a:buNone/>
            </a:pPr>
            <a:endParaRPr sz="1100">
              <a:solidFill>
                <a:schemeClr val="dk1"/>
              </a:solidFill>
              <a:latin typeface="Arial"/>
              <a:ea typeface="Arial"/>
              <a:cs typeface="Arial"/>
              <a:sym typeface="Arial"/>
            </a:endParaRPr>
          </a:p>
          <a:p>
            <a:pPr marL="0" lvl="0" indent="0" algn="l" rtl="0">
              <a:spcBef>
                <a:spcPts val="0"/>
              </a:spcBef>
              <a:spcAft>
                <a:spcPts val="0"/>
              </a:spcAft>
              <a:buNone/>
            </a:pPr>
            <a:r>
              <a:rPr lang="en" sz="1300" b="1">
                <a:solidFill>
                  <a:schemeClr val="dk1"/>
                </a:solidFill>
                <a:latin typeface="Source Code Pro"/>
                <a:ea typeface="Source Code Pro"/>
                <a:cs typeface="Source Code Pro"/>
                <a:sym typeface="Source Code Pro"/>
              </a:rPr>
              <a:t>$ salloc</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--time=0:20:0</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--nodes=2</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--ntasks=64</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--cpus-per-task=1</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--mem-per-cpu=1GB</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--account=def-mludin</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lvl="0" indent="0" algn="l" rtl="0">
              <a:spcBef>
                <a:spcPts val="0"/>
              </a:spcBef>
              <a:spcAft>
                <a:spcPts val="0"/>
              </a:spcAft>
              <a:buNone/>
            </a:pPr>
            <a:endParaRPr sz="1300" b="1">
              <a:solidFill>
                <a:schemeClr val="dk1"/>
              </a:solidFill>
              <a:highlight>
                <a:srgbClr val="00FF00"/>
              </a:highlight>
              <a:latin typeface="Source Code Pro"/>
              <a:ea typeface="Source Code Pro"/>
              <a:cs typeface="Source Code Pro"/>
              <a:sym typeface="Source Code Pro"/>
            </a:endParaRPr>
          </a:p>
          <a:p>
            <a:pPr marL="0" lvl="0" indent="0" algn="l" rtl="0">
              <a:spcBef>
                <a:spcPts val="0"/>
              </a:spcBef>
              <a:spcAft>
                <a:spcPts val="0"/>
              </a:spcAft>
              <a:buNone/>
            </a:pPr>
            <a:r>
              <a:rPr lang="en" sz="1350" b="1">
                <a:latin typeface="Consolas"/>
                <a:ea typeface="Consolas"/>
                <a:cs typeface="Consolas"/>
                <a:sym typeface="Consolas"/>
              </a:rPr>
              <a:t>OUTPUT:</a:t>
            </a:r>
            <a:endParaRPr sz="1350" b="1">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[mludin@cedar1 bw_capstone]$ salloc --time=0:20:0 --nodes=2 --ntasks=64 --cpus-per-task=1 --mem-per-cpu=1GB --account=def-mludin</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Granted job allocation 45535851</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Waiting for resource configuration</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Nodes cdr[</a:t>
            </a:r>
            <a:r>
              <a:rPr lang="en" sz="1150">
                <a:highlight>
                  <a:srgbClr val="B6D7A8"/>
                </a:highlight>
                <a:latin typeface="Consolas"/>
                <a:ea typeface="Consolas"/>
                <a:cs typeface="Consolas"/>
                <a:sym typeface="Consolas"/>
              </a:rPr>
              <a:t>768,774</a:t>
            </a:r>
            <a:r>
              <a:rPr lang="en" sz="1150">
                <a:latin typeface="Consolas"/>
                <a:ea typeface="Consolas"/>
                <a:cs typeface="Consolas"/>
                <a:sym typeface="Consolas"/>
              </a:rPr>
              <a:t>] are ready for job</a:t>
            </a:r>
            <a:endParaRPr sz="1150">
              <a:latin typeface="Consolas"/>
              <a:ea typeface="Consolas"/>
              <a:cs typeface="Consolas"/>
              <a:sym typeface="Consolas"/>
            </a:endParaRPr>
          </a:p>
          <a:p>
            <a:pPr marL="0" lvl="0" indent="0" algn="l" rtl="0">
              <a:spcBef>
                <a:spcPts val="0"/>
              </a:spcBef>
              <a:spcAft>
                <a:spcPts val="0"/>
              </a:spcAft>
              <a:buNone/>
            </a:pPr>
            <a:endParaRPr sz="115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050">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
        <p:nvSpPr>
          <p:cNvPr id="150" name="Google Shape;150;p32"/>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SLURM Scheduler</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154450"/>
            <a:ext cx="8520600" cy="5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sp>
        <p:nvSpPr>
          <p:cNvPr id="156" name="Google Shape;156;p33"/>
          <p:cNvSpPr txBox="1">
            <a:spLocks noGrp="1"/>
          </p:cNvSpPr>
          <p:nvPr>
            <p:ph type="body" idx="1"/>
          </p:nvPr>
        </p:nvSpPr>
        <p:spPr>
          <a:xfrm>
            <a:off x="311700" y="741750"/>
            <a:ext cx="3882000" cy="43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mpi_example.c ]</a:t>
            </a:r>
            <a:endParaRPr sz="1200" b="1">
              <a:solidFill>
                <a:srgbClr val="0000FF"/>
              </a:solidFill>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mpi_example.c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make mpi_example</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srun -n 4 ./mpi_example.exe</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mpi_reduce.c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omp_pi_area.c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a:t>
            </a: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make omp_pi_area</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export OMP_NUM_THREADS=8</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-n 8 ./omp_pi_area.exe</a:t>
            </a: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mpi_pi_area.c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mpi_pi_area.c</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make mpi_pi_area</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-n 8 ./mpi_pi_area.exe</a:t>
            </a:r>
            <a:endParaRPr sz="1200" b="1">
              <a:solidFill>
                <a:schemeClr val="dk1"/>
              </a:solidFill>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57" name="Google Shape;157;p33"/>
          <p:cNvSpPr txBox="1">
            <a:spLocks noGrp="1"/>
          </p:cNvSpPr>
          <p:nvPr>
            <p:ph type="body" idx="1"/>
          </p:nvPr>
        </p:nvSpPr>
        <p:spPr>
          <a:xfrm>
            <a:off x="4193700" y="154450"/>
            <a:ext cx="4845000" cy="49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acc_laplace.c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acc_laplace.c</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make acc_laplace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./acc_laplace.exe</a:t>
            </a: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#!/bin/bash</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--account=def-someuser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--job-name=acc_laplace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--gres=gpu:p100:1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--nodes=1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--ntasks=1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--cpus-per-task=1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--mem-per-cpu=1024M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--time=00:00:05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export OMP_NUM_THREADS=$SLURM_CPUS_PER_TASK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"Hostname is: `hostname`"</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"Nvidia-smi info is:"</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nvidia-smi</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"Current working directory is: `pwd`"</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srun ./acc_laplace.exe   # mpirun or mpiexec also works</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a:solidFill>
                <a:schemeClr val="dk1"/>
              </a:solidFill>
              <a:latin typeface="Consolas"/>
              <a:ea typeface="Consolas"/>
              <a:cs typeface="Consolas"/>
              <a:sym typeface="Consolas"/>
            </a:endParaRPr>
          </a:p>
          <a:p>
            <a:pPr marL="0" lvl="0" indent="0" algn="l" rtl="0">
              <a:spcBef>
                <a:spcPts val="0"/>
              </a:spcBef>
              <a:spcAft>
                <a:spcPts val="0"/>
              </a:spcAft>
              <a:buNone/>
            </a:pPr>
            <a:endParaRPr sz="1200">
              <a:solidFill>
                <a:schemeClr val="dk1"/>
              </a:solidFill>
              <a:latin typeface="Consolas"/>
              <a:ea typeface="Consolas"/>
              <a:cs typeface="Consolas"/>
              <a:sym typeface="Consolas"/>
            </a:endParaRPr>
          </a:p>
          <a:p>
            <a:pPr marL="0" lvl="0" indent="0" algn="l" rtl="0">
              <a:spcBef>
                <a:spcPts val="1600"/>
              </a:spcBef>
              <a:spcAft>
                <a:spcPts val="1600"/>
              </a:spcAft>
              <a:buNone/>
            </a:pPr>
            <a:endParaRPr sz="120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600">
                <a:solidFill>
                  <a:schemeClr val="dk1"/>
                </a:solidFill>
              </a:rPr>
              <a:t>References / Further Readings</a:t>
            </a:r>
            <a:endParaRPr/>
          </a:p>
        </p:txBody>
      </p:sp>
      <p:sp>
        <p:nvSpPr>
          <p:cNvPr id="163" name="Google Shape;163;p34"/>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3"/>
              </a:rPr>
              <a:t>Compute Canada Documentation Wiki Page</a:t>
            </a:r>
            <a:endParaRPr sz="1200" u="sng" dirty="0">
              <a:solidFill>
                <a:srgbClr val="1155CC"/>
              </a:solidFill>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4"/>
              </a:rPr>
              <a:t>Running Jobs</a:t>
            </a:r>
            <a:endParaRPr sz="1200" u="sng" dirty="0">
              <a:solidFill>
                <a:srgbClr val="1155CC"/>
              </a:solidFill>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5"/>
              </a:rPr>
              <a:t>Using Modules</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6"/>
              </a:rPr>
              <a:t>Using Globus on Cedar</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7"/>
              </a:rPr>
              <a:t>How to SSH to Cedar</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8"/>
              </a:rPr>
              <a:t>Open MPI Organization/Community</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9"/>
              </a:rPr>
              <a:t>Top500 List</a:t>
            </a:r>
            <a:r>
              <a:rPr lang="en" sz="1200" dirty="0">
                <a:solidFill>
                  <a:schemeClr val="dk1"/>
                </a:solidFill>
                <a:highlight>
                  <a:srgbClr val="FFFFFF"/>
                </a:highlight>
              </a:rPr>
              <a:t> of supercomputers in the world</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10"/>
              </a:rPr>
              <a:t>MPI Library Man Pages</a:t>
            </a:r>
            <a:endParaRPr sz="1200" dirty="0">
              <a:solidFill>
                <a:schemeClr val="dk1"/>
              </a:solidFill>
              <a:highlight>
                <a:srgbClr val="FFFFFF"/>
              </a:highlight>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ighlight>
                  <a:srgbClr val="FFFFFF"/>
                </a:highlight>
                <a:hlinkClick r:id="rId11"/>
              </a:rPr>
              <a:t>MPI Standar</a:t>
            </a:r>
            <a:r>
              <a:rPr lang="en" sz="1200" u="sng" dirty="0">
                <a:solidFill>
                  <a:srgbClr val="1155CC"/>
                </a:solidFill>
                <a:hlinkClick r:id="rId11"/>
              </a:rPr>
              <a:t>ds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linkClick r:id="rId12"/>
              </a:rPr>
              <a:t>MPI Tutorials</a:t>
            </a:r>
            <a:endParaRPr sz="1200" u="sng" dirty="0">
              <a:solidFill>
                <a:srgbClr val="1155CC"/>
              </a:solidFill>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linkClick r:id="rId13"/>
              </a:rPr>
              <a:t>More MPI Tutorials</a:t>
            </a:r>
            <a:endParaRPr sz="1200" u="sng" dirty="0">
              <a:solidFill>
                <a:srgbClr val="1155CC"/>
              </a:solidFill>
            </a:endParaRP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20989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Running Parallel Applications on Cedar Supercomputer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311700" y="220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05" name="Google Shape;105;p26"/>
          <p:cNvSpPr txBox="1">
            <a:spLocks noGrp="1"/>
          </p:cNvSpPr>
          <p:nvPr>
            <p:ph type="body" idx="1"/>
          </p:nvPr>
        </p:nvSpPr>
        <p:spPr>
          <a:xfrm>
            <a:off x="311700" y="793325"/>
            <a:ext cx="8520600" cy="421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Login:</a:t>
            </a:r>
            <a:endParaRPr sz="13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300" b="1">
                <a:solidFill>
                  <a:schemeClr val="dk1"/>
                </a:solidFill>
                <a:latin typeface="Source Code Pro"/>
                <a:ea typeface="Source Code Pro"/>
                <a:cs typeface="Source Code Pro"/>
                <a:sym typeface="Source Code Pro"/>
              </a:rPr>
              <a:t>$ ssh</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highlight>
                  <a:srgbClr val="FFFF00"/>
                </a:highlight>
                <a:latin typeface="Source Code Pro"/>
                <a:ea typeface="Source Code Pro"/>
                <a:cs typeface="Source Code Pro"/>
                <a:sym typeface="Source Code Pro"/>
              </a:rPr>
              <a:t>&lt;username&gt;</a:t>
            </a:r>
            <a:r>
              <a:rPr lang="en" sz="1300" b="1">
                <a:solidFill>
                  <a:schemeClr val="dk1"/>
                </a:solidFill>
                <a:latin typeface="Source Code Pro"/>
                <a:ea typeface="Source Code Pro"/>
                <a:cs typeface="Source Code Pro"/>
                <a:sym typeface="Source Code Pro"/>
              </a:rPr>
              <a:t>@cedar.computecanada.ca</a:t>
            </a:r>
            <a:r>
              <a:rPr lang="en" sz="1300" b="1">
                <a:solidFill>
                  <a:schemeClr val="dk1"/>
                </a:solidFill>
                <a:highlight>
                  <a:srgbClr val="00FF00"/>
                </a:highlight>
                <a:latin typeface="Source Code Pro"/>
                <a:ea typeface="Source Code Pro"/>
                <a:cs typeface="Source Code Pro"/>
                <a:sym typeface="Source Code Pro"/>
              </a:rPr>
              <a:t>&lt;ENTER&gt;</a:t>
            </a:r>
            <a:endParaRPr sz="130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30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Interactive node request:</a:t>
            </a: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salloc</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--time=1:0:0</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--ntasks=16</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--mem-per-cpu=1GB</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--account=def-mludin</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Download code:</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wget</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http://shodor.org/~mludin/BW_Capstone/running_code_cluster2.tar</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Extract the tar Files:</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tar</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-xvvf</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running_code_cluster2.tar</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Change folders:</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cd</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running_code_cluster2/</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ls</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-l</a:t>
            </a:r>
            <a:r>
              <a:rPr lang="en" sz="1300" b="1">
                <a:solidFill>
                  <a:schemeClr val="dk1"/>
                </a:solidFill>
                <a:highlight>
                  <a:srgbClr val="00FF00"/>
                </a:highlight>
                <a:latin typeface="Source Code Pro"/>
                <a:ea typeface="Source Code Pro"/>
                <a:cs typeface="Source Code Pro"/>
                <a:sym typeface="Source Code Pro"/>
              </a:rPr>
              <a:t> </a:t>
            </a:r>
            <a:endParaRPr sz="1300" b="1">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Clr>
                <a:schemeClr val="dk1"/>
              </a:buClr>
              <a:buSzPts val="1100"/>
              <a:buFont typeface="Arial"/>
              <a:buNone/>
            </a:pP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a:solidFill>
                <a:schemeClr val="dk1"/>
              </a:solidFill>
              <a:highlight>
                <a:srgbClr val="00FF00"/>
              </a:highlight>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body" idx="1"/>
          </p:nvPr>
        </p:nvSpPr>
        <p:spPr>
          <a:xfrm>
            <a:off x="311700" y="736725"/>
            <a:ext cx="8520600" cy="41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Provides Advanced Research Computing services and infrastructure for Canadian researchers and their associated collaborators from different industries and academic.</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Any Faculty member in Canada can register with CC.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000000"/>
                </a:solidFill>
                <a:latin typeface="Times New Roman"/>
                <a:ea typeface="Times New Roman"/>
                <a:cs typeface="Times New Roman"/>
                <a:sym typeface="Times New Roman"/>
              </a:rPr>
              <a:t>Registered faculty can sponsor students, research staff, and collaborators</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Research projects from across Canada as well as international collaborations from around the world uses CC resources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To Register: </a:t>
            </a:r>
            <a:r>
              <a:rPr lang="en">
                <a:solidFill>
                  <a:srgbClr val="0000FF"/>
                </a:solidFill>
                <a:latin typeface="Times New Roman"/>
                <a:ea typeface="Times New Roman"/>
                <a:cs typeface="Times New Roman"/>
                <a:sym typeface="Times New Roman"/>
              </a:rPr>
              <a:t>https://ccdb.computecanada.ca</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For More information: </a:t>
            </a:r>
            <a:r>
              <a:rPr lang="en">
                <a:solidFill>
                  <a:srgbClr val="0000FF"/>
                </a:solidFill>
                <a:latin typeface="Times New Roman"/>
                <a:ea typeface="Times New Roman"/>
                <a:cs typeface="Times New Roman"/>
                <a:sym typeface="Times New Roman"/>
              </a:rPr>
              <a:t>www.computecanada.ca</a:t>
            </a:r>
            <a:endParaRPr>
              <a:solidFill>
                <a:srgbClr val="000000"/>
              </a:solidFill>
              <a:latin typeface="Times New Roman"/>
              <a:ea typeface="Times New Roman"/>
              <a:cs typeface="Times New Roman"/>
              <a:sym typeface="Times New Roman"/>
            </a:endParaRPr>
          </a:p>
        </p:txBody>
      </p:sp>
      <p:sp>
        <p:nvSpPr>
          <p:cNvPr id="111" name="Google Shape;111;p27"/>
          <p:cNvSpPr txBox="1">
            <a:spLocks noGrp="1"/>
          </p:cNvSpPr>
          <p:nvPr>
            <p:ph type="title"/>
          </p:nvPr>
        </p:nvSpPr>
        <p:spPr>
          <a:xfrm>
            <a:off x="311700" y="164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Introduction to Compute Canada</a:t>
            </a:r>
            <a:endParaRPr b="1">
              <a:solidFill>
                <a:srgbClr val="000000"/>
              </a:solidFill>
              <a:latin typeface="Times New Roman"/>
              <a:ea typeface="Times New Roman"/>
              <a:cs typeface="Times New Roman"/>
              <a:sym typeface="Times New Roman"/>
            </a:endParaRPr>
          </a:p>
        </p:txBody>
      </p:sp>
      <p:cxnSp>
        <p:nvCxnSpPr>
          <p:cNvPr id="112" name="Google Shape;112;p27"/>
          <p:cNvCxnSpPr/>
          <p:nvPr/>
        </p:nvCxnSpPr>
        <p:spPr>
          <a:xfrm>
            <a:off x="2844975" y="3045190"/>
            <a:ext cx="0" cy="0"/>
          </a:xfrm>
          <a:prstGeom prst="straightConnector1">
            <a:avLst/>
          </a:prstGeom>
          <a:noFill/>
          <a:ln w="9525" cap="flat" cmpd="sng">
            <a:solidFill>
              <a:schemeClr val="dk2"/>
            </a:solidFill>
            <a:prstDash val="solid"/>
            <a:round/>
            <a:headEnd type="none" w="med" len="med"/>
            <a:tailEnd type="none" w="med" len="med"/>
          </a:ln>
        </p:spPr>
      </p:cxnSp>
      <p:sp>
        <p:nvSpPr>
          <p:cNvPr id="113" name="Google Shape;11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9200" y="40475"/>
            <a:ext cx="8520600" cy="728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Quick Overview of CC Hardware </a:t>
            </a:r>
            <a:r>
              <a:rPr lang="en" sz="1400">
                <a:latin typeface="Source Code Pro"/>
                <a:ea typeface="Source Code Pro"/>
                <a:cs typeface="Source Code Pro"/>
                <a:sym typeface="Source Code Pro"/>
              </a:rPr>
              <a:t>(</a:t>
            </a:r>
            <a:r>
              <a:rPr lang="en" sz="1400">
                <a:latin typeface="Times New Roman"/>
                <a:ea typeface="Times New Roman"/>
                <a:cs typeface="Times New Roman"/>
                <a:sym typeface="Times New Roman"/>
              </a:rPr>
              <a:t>$ </a:t>
            </a:r>
            <a:r>
              <a:rPr lang="en" sz="1400">
                <a:latin typeface="Source Code Pro"/>
                <a:ea typeface="Source Code Pro"/>
                <a:cs typeface="Source Code Pro"/>
                <a:sym typeface="Source Code Pro"/>
              </a:rPr>
              <a:t>numactl --hardware)</a:t>
            </a:r>
            <a:endParaRPr sz="14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 sz="1050">
                <a:solidFill>
                  <a:srgbClr val="222222"/>
                </a:solidFill>
                <a:highlight>
                  <a:srgbClr val="FFFFFF"/>
                </a:highlight>
              </a:rPr>
              <a:t>Cedar has a total of 94,528 CPU cores for computation, and 1352 GPU devices.</a:t>
            </a:r>
            <a:endParaRPr sz="1400">
              <a:latin typeface="Source Code Pro"/>
              <a:ea typeface="Source Code Pro"/>
              <a:cs typeface="Source Code Pro"/>
              <a:sym typeface="Source Code Pro"/>
            </a:endParaRPr>
          </a:p>
        </p:txBody>
      </p:sp>
      <p:cxnSp>
        <p:nvCxnSpPr>
          <p:cNvPr id="119" name="Google Shape;119;p28"/>
          <p:cNvCxnSpPr/>
          <p:nvPr/>
        </p:nvCxnSpPr>
        <p:spPr>
          <a:xfrm>
            <a:off x="2844975" y="3045190"/>
            <a:ext cx="0" cy="0"/>
          </a:xfrm>
          <a:prstGeom prst="straightConnector1">
            <a:avLst/>
          </a:prstGeom>
          <a:noFill/>
          <a:ln w="9525" cap="flat" cmpd="sng">
            <a:solidFill>
              <a:schemeClr val="dk2"/>
            </a:solidFill>
            <a:prstDash val="solid"/>
            <a:round/>
            <a:headEnd type="none" w="med" len="med"/>
            <a:tailEnd type="none" w="med" len="med"/>
          </a:ln>
        </p:spPr>
      </p:cxnSp>
      <p:sp>
        <p:nvSpPr>
          <p:cNvPr id="120" name="Google Shape;12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21" name="Google Shape;121;p28"/>
          <p:cNvGraphicFramePr/>
          <p:nvPr/>
        </p:nvGraphicFramePr>
        <p:xfrm>
          <a:off x="87675" y="884975"/>
          <a:ext cx="8968650" cy="3930425"/>
        </p:xfrm>
        <a:graphic>
          <a:graphicData uri="http://schemas.openxmlformats.org/drawingml/2006/table">
            <a:tbl>
              <a:tblPr>
                <a:solidFill>
                  <a:srgbClr val="F9F9F9"/>
                </a:solidFill>
                <a:tableStyleId>{FAF89809-CDAF-4FC7-BCAB-EB9436535E19}</a:tableStyleId>
              </a:tblPr>
              <a:tblGrid>
                <a:gridCol w="791725"/>
                <a:gridCol w="796825"/>
                <a:gridCol w="1460175"/>
                <a:gridCol w="2331225"/>
                <a:gridCol w="1470075"/>
                <a:gridCol w="2118625"/>
              </a:tblGrid>
              <a:tr h="348925">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 Nodes</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 Cores</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Available memory</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CPU</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Storage</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GPU</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768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8260 Cascade Lake @ 2.4Ghz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640</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8160F Skylake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576</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192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Silver 4216 Cascade Lake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V100 Volta (32G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114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(12G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(16G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502G or 515000M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1510G or 1547000M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3022G or 3095000M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Intel E7-4809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22" name="Google Shape;122;p28"/>
          <p:cNvSpPr txBox="1"/>
          <p:nvPr/>
        </p:nvSpPr>
        <p:spPr>
          <a:xfrm>
            <a:off x="208075" y="4773800"/>
            <a:ext cx="85206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https://docs.computecanada.ca/wiki/Cedar#Node_characteristics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187125" y="826875"/>
            <a:ext cx="8520600" cy="414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Operating system and job scheduler:</a:t>
            </a:r>
            <a:endParaRPr/>
          </a:p>
          <a:p>
            <a:pPr marL="0" lvl="0" indent="457200" algn="l" rtl="0">
              <a:lnSpc>
                <a:spcPct val="100000"/>
              </a:lnSpc>
              <a:spcBef>
                <a:spcPts val="0"/>
              </a:spcBef>
              <a:spcAft>
                <a:spcPts val="0"/>
              </a:spcAft>
              <a:buNone/>
            </a:pPr>
            <a:r>
              <a:rPr lang="en" sz="1800"/>
              <a:t>CentOS 7 Linux, S</a:t>
            </a:r>
            <a:r>
              <a:rPr lang="en"/>
              <a:t>LURM job scheduler</a:t>
            </a:r>
            <a:endParaRPr sz="1800"/>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Programming Languages and Compilers</a:t>
            </a:r>
            <a:endParaRPr/>
          </a:p>
          <a:p>
            <a:pPr marL="0" lvl="0" indent="457200" algn="l" rtl="0">
              <a:lnSpc>
                <a:spcPct val="100000"/>
              </a:lnSpc>
              <a:spcBef>
                <a:spcPts val="0"/>
              </a:spcBef>
              <a:spcAft>
                <a:spcPts val="0"/>
              </a:spcAft>
              <a:buNone/>
            </a:pPr>
            <a:r>
              <a:rPr lang="en" sz="1800"/>
              <a:t>C, C++, Fortran, Python, Java, Matlab</a:t>
            </a:r>
            <a:endParaRPr sz="1800"/>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Parallel programming support</a:t>
            </a:r>
            <a:endParaRPr/>
          </a:p>
          <a:p>
            <a:pPr marL="0" lvl="0" indent="457200" algn="l" rtl="0">
              <a:lnSpc>
                <a:spcPct val="100000"/>
              </a:lnSpc>
              <a:spcBef>
                <a:spcPts val="0"/>
              </a:spcBef>
              <a:spcAft>
                <a:spcPts val="0"/>
              </a:spcAft>
              <a:buNone/>
            </a:pPr>
            <a:r>
              <a:rPr lang="en" sz="1800"/>
              <a:t>MPI, OpenMP, OpenACC, CUDA, OpenCL</a:t>
            </a:r>
            <a:endParaRPr sz="18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There are different versions and flavours of compilers and development environment supported on both clusters.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Contact </a:t>
            </a:r>
            <a:r>
              <a:rPr lang="en" u="sng">
                <a:solidFill>
                  <a:schemeClr val="hlink"/>
                </a:solidFill>
                <a:hlinkClick r:id="rId3"/>
              </a:rPr>
              <a:t>support@computecanada.ca</a:t>
            </a:r>
            <a:r>
              <a:rPr lang="en">
                <a:solidFill>
                  <a:srgbClr val="0000FF"/>
                </a:solidFill>
              </a:rPr>
              <a:t> </a:t>
            </a:r>
            <a:r>
              <a:rPr lang="en"/>
              <a:t>if you would like a software package installed for you or if you want to compile and install it in your own space.  </a:t>
            </a:r>
            <a:endParaRPr/>
          </a:p>
        </p:txBody>
      </p:sp>
      <p:sp>
        <p:nvSpPr>
          <p:cNvPr id="128" name="Google Shape;128;p29"/>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Software Environment on Cedar</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body" idx="1"/>
          </p:nvPr>
        </p:nvSpPr>
        <p:spPr>
          <a:xfrm>
            <a:off x="187125" y="826875"/>
            <a:ext cx="8796900" cy="148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Compute Canada provides different storage options for diverse user needs such as:</a:t>
            </a:r>
            <a:endParaRPr/>
          </a:p>
          <a:p>
            <a:pPr marL="457200" lvl="0" indent="-342900" algn="l" rtl="0">
              <a:lnSpc>
                <a:spcPct val="100000"/>
              </a:lnSpc>
              <a:spcBef>
                <a:spcPts val="0"/>
              </a:spcBef>
              <a:spcAft>
                <a:spcPts val="0"/>
              </a:spcAft>
              <a:buSzPts val="1800"/>
              <a:buChar char="-"/>
            </a:pPr>
            <a:r>
              <a:rPr lang="en"/>
              <a:t>High-speed temporary storage</a:t>
            </a:r>
            <a:endParaRPr/>
          </a:p>
          <a:p>
            <a:pPr marL="457200" lvl="0" indent="-342900" algn="l" rtl="0">
              <a:lnSpc>
                <a:spcPct val="100000"/>
              </a:lnSpc>
              <a:spcBef>
                <a:spcPts val="0"/>
              </a:spcBef>
              <a:spcAft>
                <a:spcPts val="0"/>
              </a:spcAft>
              <a:buSzPts val="1800"/>
              <a:buChar char="-"/>
            </a:pPr>
            <a:r>
              <a:rPr lang="en"/>
              <a:t>Long-term storage</a:t>
            </a:r>
            <a:endParaRPr/>
          </a:p>
          <a:p>
            <a:pPr marL="457200" lvl="0" indent="-342900" algn="l" rtl="0">
              <a:lnSpc>
                <a:spcPct val="100000"/>
              </a:lnSpc>
              <a:spcBef>
                <a:spcPts val="0"/>
              </a:spcBef>
              <a:spcAft>
                <a:spcPts val="0"/>
              </a:spcAft>
              <a:buSzPts val="1800"/>
              <a:buChar char="-"/>
            </a:pPr>
            <a:r>
              <a:rPr lang="en"/>
              <a:t>You can copy files to Home Space, but only able to run parallel applications under scratch and project space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
        <p:nvSpPr>
          <p:cNvPr id="134" name="Google Shape;134;p30"/>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Compute Canada Clusters’ Filesystem</a:t>
            </a:r>
            <a:endParaRPr b="1"/>
          </a:p>
        </p:txBody>
      </p:sp>
      <p:graphicFrame>
        <p:nvGraphicFramePr>
          <p:cNvPr id="135" name="Google Shape;135;p30"/>
          <p:cNvGraphicFramePr/>
          <p:nvPr/>
        </p:nvGraphicFramePr>
        <p:xfrm>
          <a:off x="160000" y="2374775"/>
          <a:ext cx="8823975" cy="2385925"/>
        </p:xfrm>
        <a:graphic>
          <a:graphicData uri="http://schemas.openxmlformats.org/drawingml/2006/table">
            <a:tbl>
              <a:tblPr>
                <a:solidFill>
                  <a:srgbClr val="F9F9F9"/>
                </a:solidFill>
                <a:tableStyleId>{FAF89809-CDAF-4FC7-BCAB-EB9436535E19}</a:tableStyleId>
              </a:tblPr>
              <a:tblGrid>
                <a:gridCol w="1396475"/>
                <a:gridCol w="1895700"/>
                <a:gridCol w="1052050"/>
                <a:gridCol w="779725"/>
                <a:gridCol w="1022175"/>
                <a:gridCol w="978175"/>
                <a:gridCol w="1699675"/>
              </a:tblGrid>
              <a:tr h="475475">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Filesystem</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Default Quota</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Lustre-based?</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Backed up?</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Purged?</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Available by Default?</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Mounted on Compute Nodes?</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r>
              <a:tr h="3847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 Space (NFS)</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 GB and 500K files per user</a:t>
                      </a:r>
                      <a:r>
                        <a:rPr lang="en" sz="1000" baseline="30000">
                          <a:solidFill>
                            <a:srgbClr val="0B0080"/>
                          </a:solidFill>
                          <a:uFill>
                            <a:noFill/>
                          </a:uFill>
                          <a:latin typeface="Times New Roman"/>
                          <a:ea typeface="Times New Roman"/>
                          <a:cs typeface="Times New Roman"/>
                          <a:sym typeface="Times New Roman"/>
                          <a:hlinkClick r:id="rId3"/>
                        </a:rPr>
                        <a:t>[1]</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20400">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Short-Term Parallel</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20 TB and 1M files per user</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Files older than 60 days are purged.</a:t>
                      </a:r>
                      <a:r>
                        <a:rPr lang="en" sz="1000" baseline="30000">
                          <a:solidFill>
                            <a:srgbClr val="0B0080"/>
                          </a:solidFill>
                          <a:uFill>
                            <a:noFill/>
                          </a:uFill>
                          <a:latin typeface="Times New Roman"/>
                          <a:ea typeface="Times New Roman"/>
                          <a:cs typeface="Times New Roman"/>
                          <a:sym typeface="Times New Roman"/>
                          <a:hlinkClick r:id="rId4"/>
                        </a:rPr>
                        <a:t>[2]</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496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Long-Term Parallel</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TB and 500K files per group</a:t>
                      </a:r>
                      <a:r>
                        <a:rPr lang="en" sz="1000" baseline="30000">
                          <a:solidFill>
                            <a:srgbClr val="0B0080"/>
                          </a:solidFill>
                          <a:uFill>
                            <a:noFill/>
                          </a:uFill>
                          <a:latin typeface="Times New Roman"/>
                          <a:ea typeface="Times New Roman"/>
                          <a:cs typeface="Times New Roman"/>
                          <a:sym typeface="Times New Roman"/>
                          <a:hlinkClick r:id="rId5"/>
                        </a:rPr>
                        <a:t>[3]</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305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TB and 5000 files per group</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N/A</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36" name="Google Shape;136;p30"/>
          <p:cNvSpPr txBox="1"/>
          <p:nvPr/>
        </p:nvSpPr>
        <p:spPr>
          <a:xfrm>
            <a:off x="187125" y="4735675"/>
            <a:ext cx="84060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6"/>
              </a:rPr>
              <a:t>https://docs.computecanada.ca/wiki/Storage_and_file_management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187125" y="1668725"/>
            <a:ext cx="3999300" cy="3300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List all available modules</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avail</a:t>
            </a:r>
            <a:endParaRPr sz="1400" dirty="0"/>
          </a:p>
          <a:p>
            <a:pPr marL="457200" lvl="0" indent="-317500" algn="l" rtl="0">
              <a:spcBef>
                <a:spcPts val="0"/>
              </a:spcBef>
              <a:spcAft>
                <a:spcPts val="0"/>
              </a:spcAft>
              <a:buSzPts val="1400"/>
              <a:buChar char="●"/>
            </a:pPr>
            <a:r>
              <a:rPr lang="en" sz="1400" dirty="0"/>
              <a:t>List currently loaded modules</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list</a:t>
            </a:r>
            <a:endParaRPr sz="1400" dirty="0"/>
          </a:p>
          <a:p>
            <a:pPr marL="457200" lvl="0" indent="-317500" algn="l" rtl="0">
              <a:spcBef>
                <a:spcPts val="0"/>
              </a:spcBef>
              <a:spcAft>
                <a:spcPts val="0"/>
              </a:spcAft>
              <a:buSzPts val="1400"/>
              <a:buChar char="●"/>
            </a:pPr>
            <a:r>
              <a:rPr lang="en" sz="1400" dirty="0"/>
              <a:t>Get more information about the currently loaded version of the module</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spider</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err="1">
                <a:solidFill>
                  <a:schemeClr val="dk1"/>
                </a:solidFill>
                <a:latin typeface="Source Code Pro"/>
                <a:ea typeface="Source Code Pro"/>
                <a:cs typeface="Source Code Pro"/>
                <a:sym typeface="Source Code Pro"/>
              </a:rPr>
              <a:t>StdEnv</a:t>
            </a:r>
            <a:r>
              <a:rPr lang="en" sz="1400" b="1" dirty="0">
                <a:solidFill>
                  <a:schemeClr val="dk1"/>
                </a:solidFill>
                <a:latin typeface="Source Code Pro"/>
                <a:ea typeface="Source Code Pro"/>
                <a:cs typeface="Source Code Pro"/>
                <a:sym typeface="Source Code Pro"/>
              </a:rPr>
              <a:t>/2016.4</a:t>
            </a:r>
            <a:endParaRPr sz="1400" b="1" dirty="0">
              <a:solidFill>
                <a:schemeClr val="dk1"/>
              </a:solidFill>
              <a:latin typeface="Source Code Pro"/>
              <a:ea typeface="Source Code Pro"/>
              <a:cs typeface="Source Code Pro"/>
              <a:sym typeface="Source Code Pro"/>
            </a:endParaRPr>
          </a:p>
          <a:p>
            <a:pPr marL="457200" lvl="0" indent="-317500" algn="l" rtl="0">
              <a:spcBef>
                <a:spcPts val="0"/>
              </a:spcBef>
              <a:spcAft>
                <a:spcPts val="0"/>
              </a:spcAft>
              <a:buSzPts val="1400"/>
              <a:buChar char="●"/>
            </a:pPr>
            <a:r>
              <a:rPr lang="en" sz="1400" dirty="0"/>
              <a:t>List all versions of specific software</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spider</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err="1">
                <a:solidFill>
                  <a:schemeClr val="dk1"/>
                </a:solidFill>
                <a:latin typeface="Source Code Pro"/>
                <a:ea typeface="Source Code Pro"/>
                <a:cs typeface="Source Code Pro"/>
                <a:sym typeface="Source Code Pro"/>
              </a:rPr>
              <a:t>StdEnv</a:t>
            </a:r>
            <a:endParaRPr sz="1400" b="1" dirty="0">
              <a:solidFill>
                <a:schemeClr val="dk1"/>
              </a:solidFill>
              <a:latin typeface="Source Code Pro"/>
              <a:ea typeface="Source Code Pro"/>
              <a:cs typeface="Source Code Pro"/>
              <a:sym typeface="Source Code Pro"/>
            </a:endParaRPr>
          </a:p>
          <a:p>
            <a:pPr marL="0" lvl="0" indent="0" algn="l" rtl="0">
              <a:spcBef>
                <a:spcPts val="1600"/>
              </a:spcBef>
              <a:spcAft>
                <a:spcPts val="1600"/>
              </a:spcAft>
              <a:buNone/>
            </a:pPr>
            <a:endParaRPr sz="1400" dirty="0"/>
          </a:p>
        </p:txBody>
      </p:sp>
      <p:sp>
        <p:nvSpPr>
          <p:cNvPr id="142" name="Google Shape;142;p31"/>
          <p:cNvSpPr txBox="1">
            <a:spLocks noGrp="1"/>
          </p:cNvSpPr>
          <p:nvPr>
            <p:ph type="title"/>
          </p:nvPr>
        </p:nvSpPr>
        <p:spPr>
          <a:xfrm>
            <a:off x="311700" y="215550"/>
            <a:ext cx="8520600" cy="4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Using Module</a:t>
            </a:r>
            <a:endParaRPr b="1" dirty="0"/>
          </a:p>
        </p:txBody>
      </p:sp>
      <p:sp>
        <p:nvSpPr>
          <p:cNvPr id="143" name="Google Shape;143;p31"/>
          <p:cNvSpPr txBox="1"/>
          <p:nvPr/>
        </p:nvSpPr>
        <p:spPr>
          <a:xfrm>
            <a:off x="4327875" y="1668725"/>
            <a:ext cx="4694100" cy="3300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Source Code Pro"/>
              <a:buChar char="●"/>
            </a:pPr>
            <a:r>
              <a:rPr lang="en" dirty="0">
                <a:solidFill>
                  <a:schemeClr val="dk1"/>
                </a:solidFill>
                <a:latin typeface="Times New Roman"/>
                <a:ea typeface="Times New Roman"/>
                <a:cs typeface="Times New Roman"/>
                <a:sym typeface="Times New Roman"/>
              </a:rPr>
              <a:t>Search for all possible modules</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keyword</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key1</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key1</a:t>
            </a:r>
            <a:br>
              <a:rPr lang="en" b="1" dirty="0">
                <a:solidFill>
                  <a:schemeClr val="dk1"/>
                </a:solidFill>
                <a:latin typeface="Source Code Pro"/>
                <a:ea typeface="Source Code Pro"/>
                <a:cs typeface="Source Code Pro"/>
                <a:sym typeface="Source Code Pro"/>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keyword</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intel</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mpi</a:t>
            </a:r>
            <a:endParaRPr b="1" dirty="0">
              <a:solidFill>
                <a:schemeClr val="dk1"/>
              </a:solidFill>
              <a:latin typeface="Source Code Pro"/>
              <a:ea typeface="Source Code Pro"/>
              <a:cs typeface="Source Code Pro"/>
              <a:sym typeface="Source Code Pro"/>
            </a:endParaRPr>
          </a:p>
          <a:p>
            <a:pPr marL="457200" lvl="0" indent="-317500" algn="l" rtl="0">
              <a:lnSpc>
                <a:spcPct val="115000"/>
              </a:lnSpc>
              <a:spcBef>
                <a:spcPts val="0"/>
              </a:spcBef>
              <a:spcAft>
                <a:spcPts val="0"/>
              </a:spcAft>
              <a:buClr>
                <a:schemeClr val="dk1"/>
              </a:buClr>
              <a:buSzPts val="1400"/>
              <a:buFont typeface="Source Code Pro"/>
              <a:buChar char="●"/>
            </a:pPr>
            <a:r>
              <a:rPr lang="en" dirty="0">
                <a:solidFill>
                  <a:schemeClr val="dk1"/>
                </a:solidFill>
                <a:latin typeface="Times New Roman"/>
                <a:ea typeface="Times New Roman"/>
                <a:cs typeface="Times New Roman"/>
                <a:sym typeface="Times New Roman"/>
              </a:rPr>
              <a:t>To Load a module</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load</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pgi</a:t>
            </a:r>
            <a:r>
              <a:rPr lang="en" b="1" dirty="0">
                <a:solidFill>
                  <a:schemeClr val="dk1"/>
                </a:solidFill>
                <a:latin typeface="Source Code Pro"/>
                <a:ea typeface="Source Code Pro"/>
                <a:cs typeface="Source Code Pro"/>
                <a:sym typeface="Source Code Pro"/>
              </a:rPr>
              <a:t>/19.4</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To swap between two versions of a software package</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swap</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StdEnv</a:t>
            </a:r>
            <a:r>
              <a:rPr lang="en" b="1" dirty="0">
                <a:solidFill>
                  <a:schemeClr val="dk1"/>
                </a:solidFill>
                <a:latin typeface="Source Code Pro"/>
                <a:ea typeface="Source Code Pro"/>
                <a:cs typeface="Source Code Pro"/>
                <a:sym typeface="Source Code Pro"/>
              </a:rPr>
              <a:t>/2016.4</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StdEnv</a:t>
            </a:r>
            <a:r>
              <a:rPr lang="en" b="1" dirty="0">
                <a:solidFill>
                  <a:schemeClr val="dk1"/>
                </a:solidFill>
                <a:latin typeface="Source Code Pro"/>
                <a:ea typeface="Source Code Pro"/>
                <a:cs typeface="Source Code Pro"/>
                <a:sym typeface="Source Code Pro"/>
              </a:rPr>
              <a:t>/2018.4</a:t>
            </a:r>
            <a:endParaRPr b="1" dirty="0">
              <a:solidFill>
                <a:schemeClr val="dk1"/>
              </a:solidFill>
              <a:latin typeface="Source Code Pro"/>
              <a:ea typeface="Source Code Pro"/>
              <a:cs typeface="Source Code Pro"/>
              <a:sym typeface="Source Code Pro"/>
            </a:endParaRPr>
          </a:p>
          <a:p>
            <a:pPr marL="457200" lvl="0" indent="0" algn="l" rtl="0">
              <a:lnSpc>
                <a:spcPct val="115000"/>
              </a:lnSpc>
              <a:spcBef>
                <a:spcPts val="1600"/>
              </a:spcBef>
              <a:spcAft>
                <a:spcPts val="0"/>
              </a:spcAft>
              <a:buNone/>
            </a:pPr>
            <a:endParaRPr b="1" dirty="0">
              <a:solidFill>
                <a:schemeClr val="dk1"/>
              </a:solidFill>
              <a:latin typeface="Source Code Pro"/>
              <a:ea typeface="Source Code Pro"/>
              <a:cs typeface="Source Code Pro"/>
              <a:sym typeface="Source Code Pro"/>
            </a:endParaRPr>
          </a:p>
          <a:p>
            <a:pPr marL="457200" lvl="0" indent="0" algn="l" rtl="0">
              <a:lnSpc>
                <a:spcPct val="115000"/>
              </a:lnSpc>
              <a:spcBef>
                <a:spcPts val="1600"/>
              </a:spcBef>
              <a:spcAft>
                <a:spcPts val="1600"/>
              </a:spcAft>
              <a:buNone/>
            </a:pPr>
            <a:endParaRPr b="1" dirty="0">
              <a:solidFill>
                <a:schemeClr val="dk1"/>
              </a:solidFill>
              <a:latin typeface="Source Code Pro"/>
              <a:ea typeface="Source Code Pro"/>
              <a:cs typeface="Source Code Pro"/>
              <a:sym typeface="Source Code Pro"/>
            </a:endParaRPr>
          </a:p>
        </p:txBody>
      </p:sp>
      <p:sp>
        <p:nvSpPr>
          <p:cNvPr id="144" name="Google Shape;144;p31"/>
          <p:cNvSpPr txBox="1"/>
          <p:nvPr/>
        </p:nvSpPr>
        <p:spPr>
          <a:xfrm>
            <a:off x="258000" y="749050"/>
            <a:ext cx="8447700" cy="65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dirty="0">
                <a:solidFill>
                  <a:schemeClr val="dk1"/>
                </a:solidFill>
                <a:latin typeface="Times New Roman"/>
                <a:ea typeface="Times New Roman"/>
                <a:cs typeface="Times New Roman"/>
                <a:sym typeface="Times New Roman"/>
              </a:rPr>
              <a:t>Modules uses </a:t>
            </a:r>
            <a:r>
              <a:rPr lang="en" i="1" dirty="0" err="1">
                <a:solidFill>
                  <a:schemeClr val="dk1"/>
                </a:solidFill>
                <a:latin typeface="Times New Roman"/>
                <a:ea typeface="Times New Roman"/>
                <a:cs typeface="Times New Roman"/>
                <a:sym typeface="Times New Roman"/>
              </a:rPr>
              <a:t>lmod</a:t>
            </a:r>
            <a:r>
              <a:rPr lang="en" dirty="0">
                <a:solidFill>
                  <a:schemeClr val="dk1"/>
                </a:solidFill>
                <a:latin typeface="Times New Roman"/>
                <a:ea typeface="Times New Roman"/>
                <a:cs typeface="Times New Roman"/>
                <a:sym typeface="Times New Roman"/>
              </a:rPr>
              <a:t> software which ensures that only compatible set of configuration and software packages or versions are loaded at any one time.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1740</Words>
  <Application>Microsoft Macintosh PowerPoint</Application>
  <PresentationFormat>On-screen Show (16:9)</PresentationFormat>
  <Paragraphs>284</Paragraphs>
  <Slides>12</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Consolas</vt:lpstr>
      <vt:lpstr>Source Code Pro</vt:lpstr>
      <vt:lpstr>Times New Roman</vt:lpstr>
      <vt:lpstr>Arial</vt:lpstr>
      <vt:lpstr>Simple Light</vt:lpstr>
      <vt:lpstr>Simple Light</vt:lpstr>
      <vt:lpstr>Blue Waters Petascale Semester Curriculum v1.0 Unit 3: Using a Cluster Lesson 6: Running Code on a Cluster 2 Developed by Mobeen Ludin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Running Parallel Applications on Cedar Supercomputer</vt:lpstr>
      <vt:lpstr>Getting started</vt:lpstr>
      <vt:lpstr>Introduction to Compute Canada</vt:lpstr>
      <vt:lpstr>Quick Overview of CC Hardware ($ numactl --hardware) Cedar has a total of 94,528 CPU cores for computation, and 1352 GPU devices.</vt:lpstr>
      <vt:lpstr>Software Environment on Cedar</vt:lpstr>
      <vt:lpstr>Compute Canada Clusters’ Filesystem</vt:lpstr>
      <vt:lpstr>Using Module</vt:lpstr>
      <vt:lpstr>Using SLURM Scheduler</vt:lpstr>
      <vt:lpstr>Examples:</vt:lpstr>
      <vt:lpstr>References / Further Readings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Parallel Applications on Cedar Supercomputer</dc:title>
  <cp:lastModifiedBy>Aaron Weeden</cp:lastModifiedBy>
  <cp:revision>5</cp:revision>
  <dcterms:modified xsi:type="dcterms:W3CDTF">2020-09-12T20:21:42Z</dcterms:modified>
</cp:coreProperties>
</file>