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90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50" r:id="rId38"/>
    <p:sldId id="451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386" r:id="rId63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7DB97-2E49-4E82-B18B-CCBE364CCACC}" v="2" dt="2020-12-04T20:22:4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718"/>
  </p:normalViewPr>
  <p:slideViewPr>
    <p:cSldViewPr>
      <p:cViewPr varScale="1">
        <p:scale>
          <a:sx n="68" d="100"/>
          <a:sy n="68" d="100"/>
        </p:scale>
        <p:origin x="13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21B7DB97-2E49-4E82-B18B-CCBE364CCACC}"/>
    <pc:docChg chg="addSld delSld modSld">
      <pc:chgData name="Magik Home" userId="68ebee5321e2cff8" providerId="LiveId" clId="{21B7DB97-2E49-4E82-B18B-CCBE364CCACC}" dt="2020-12-04T20:23:09.696" v="2" actId="47"/>
      <pc:docMkLst>
        <pc:docMk/>
      </pc:docMkLst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1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6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8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7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1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2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28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8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3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4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42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4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5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5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5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5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1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2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8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6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1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2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5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8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79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0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1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2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3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4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86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7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8"/>
        </pc:sldMkLst>
      </pc:sldChg>
      <pc:sldChg chg="del">
        <pc:chgData name="Magik Home" userId="68ebee5321e2cff8" providerId="LiveId" clId="{21B7DB97-2E49-4E82-B18B-CCBE364CCACC}" dt="2020-12-04T20:23:09.696" v="2" actId="47"/>
        <pc:sldMkLst>
          <pc:docMk/>
          <pc:sldMk cId="0" sldId="38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39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0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1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2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0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0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1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2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1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0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1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2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2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0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1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2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39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0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1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2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3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4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5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6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7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8"/>
        </pc:sldMkLst>
      </pc:sldChg>
      <pc:sldChg chg="add">
        <pc:chgData name="Magik Home" userId="68ebee5321e2cff8" providerId="LiveId" clId="{21B7DB97-2E49-4E82-B18B-CCBE364CCACC}" dt="2020-12-04T20:21:43.555" v="0"/>
        <pc:sldMkLst>
          <pc:docMk/>
          <pc:sldMk cId="0" sldId="449"/>
        </pc:sldMkLst>
      </pc:sldChg>
      <pc:sldChg chg="add">
        <pc:chgData name="Magik Home" userId="68ebee5321e2cff8" providerId="LiveId" clId="{21B7DB97-2E49-4E82-B18B-CCBE364CCACC}" dt="2020-12-04T20:22:45.559" v="1"/>
        <pc:sldMkLst>
          <pc:docMk/>
          <pc:sldMk cId="2870687780" sldId="450"/>
        </pc:sldMkLst>
      </pc:sldChg>
      <pc:sldChg chg="add">
        <pc:chgData name="Magik Home" userId="68ebee5321e2cff8" providerId="LiveId" clId="{21B7DB97-2E49-4E82-B18B-CCBE364CCACC}" dt="2020-12-04T20:22:45.559" v="1"/>
        <pc:sldMkLst>
          <pc:docMk/>
          <pc:sldMk cId="3330891131" sldId="45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1DBE03-F12D-E348-9601-E0B758CAB3B9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306A27-AB8D-8048-AE66-563F990C9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195125-3E29-454E-8B5B-2BBE92625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77E3-B5EE-6246-A8C9-AFF295490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8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CC778-5370-6F41-8C18-6C874E379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62534-4235-274B-AE33-60B94FF2D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7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1E31F-3C45-5E44-A352-D5AB8F7E1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AACDD-46B8-1C43-B95F-FE04F68C7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7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DF9B1-5DC4-074D-BB5B-1A693F9F6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6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599B-DA3B-1E4C-A9BB-AD51B77CB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F0A3-CA09-2147-A60B-DEA0032D4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1FB0-9BC2-264F-8119-882D2CC24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1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64EB-0466-904C-AC6D-30F6A68E4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649-B950-BA40-8A15-50341C683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1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3C3CBE4-9D74-8A46-8753-3B446C60F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8/EarthSimulato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Manatee_t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2364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f/Beowulf-cluster-the-borg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6: Hybrid MPI + OpenMP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3: Pebble in Pond Wave Equation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569767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It doesn’t simulate global warming, IT CAUSES IT!</a:t>
            </a:r>
          </a:p>
        </p:txBody>
      </p:sp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F361A830-1DEC-4118-A41E-32E07F36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318817"/>
            <a:ext cx="4800600" cy="3156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A3A1-18F2-47C1-976F-909A159722CB}"/>
              </a:ext>
            </a:extLst>
          </p:cNvPr>
          <p:cNvSpPr txBox="1"/>
          <p:nvPr/>
        </p:nvSpPr>
        <p:spPr>
          <a:xfrm>
            <a:off x="1293813" y="6143047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EarthSimulator.jpg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Manatee_tw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on the chip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07E199E-DF54-4E5D-870E-5B87B21A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0220"/>
            <a:ext cx="5031497" cy="333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CB4E3-1308-42CB-BFCB-C8136139616E}"/>
              </a:ext>
            </a:extLst>
          </p:cNvPr>
          <p:cNvSpPr txBox="1"/>
          <p:nvPr/>
        </p:nvSpPr>
        <p:spPr>
          <a:xfrm>
            <a:off x="3506348" y="545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circuit_board_high_tech.jpg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charset="-127"/>
              </a:rPr>
              <a:t>After </a:t>
            </a:r>
            <a:r>
              <a:rPr lang="en-US" altLang="ko-KR" dirty="0" err="1">
                <a:ea typeface="Gulim" charset="-127"/>
              </a:rPr>
              <a:t>Gustfason</a:t>
            </a:r>
            <a:r>
              <a:rPr lang="en-US" altLang="ko-KR" dirty="0">
                <a:ea typeface="Gulim" charset="-127"/>
              </a:rPr>
              <a:t> 2004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 flipH="1">
            <a:off x="2004218" y="2644170"/>
            <a:ext cx="51355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Limit…… around 100 </a:t>
            </a:r>
            <a:r>
              <a:rPr lang="en-US" altLang="en-US" sz="2400" dirty="0" err="1">
                <a:solidFill>
                  <a:srgbClr val="FF0000"/>
                </a:solidFill>
              </a:rPr>
              <a:t>nsec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 post processing step creates a Graphics </a:t>
            </a:r>
            <a:r>
              <a:rPr lang="en-US" altLang="en-US" sz="1800" dirty="0" err="1"/>
              <a:t>Magick</a:t>
            </a:r>
            <a:r>
              <a:rPr lang="en-US" altLang="en-US" sz="1800" dirty="0"/>
              <a:t> animation.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4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430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430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4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1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7112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47113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48137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8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39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41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161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2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51216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5427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Lesson on MPI Waves</a:t>
            </a:r>
          </a:p>
          <a:p>
            <a:endParaRPr lang="en-US" altLang="en-US" sz="1800"/>
          </a:p>
          <a:p>
            <a:r>
              <a:rPr lang="en-US" altLang="en-US" sz="1800"/>
              <a:t>Other Lessons similar are:</a:t>
            </a:r>
          </a:p>
          <a:p>
            <a:pPr lvl="1"/>
            <a:r>
              <a:rPr lang="en-US" altLang="en-US" sz="1800"/>
              <a:t>Lessons on MPI and OpenMP – Pebbles</a:t>
            </a:r>
          </a:p>
          <a:p>
            <a:pPr lvl="1"/>
            <a:r>
              <a:rPr lang="en-US" altLang="en-US" sz="1800"/>
              <a:t>Lesson on OpenACC – Pebbles</a:t>
            </a:r>
          </a:p>
          <a:p>
            <a:pPr lvl="1"/>
            <a:r>
              <a:rPr lang="en-US" altLang="en-US" sz="1800"/>
              <a:t>Lesson on Visualization of Pebbles</a:t>
            </a:r>
          </a:p>
          <a:p>
            <a:pPr lvl="2"/>
            <a:r>
              <a:rPr lang="en-US" altLang="en-US" sz="1800"/>
              <a:t>This lesson builds the vis tools </a:t>
            </a:r>
          </a:p>
          <a:p>
            <a:pPr lvl="2"/>
            <a:r>
              <a:rPr lang="en-US" altLang="en-US" sz="1800"/>
              <a:t>used in these other lessons</a:t>
            </a:r>
          </a:p>
          <a:p>
            <a:pPr lvl="2"/>
            <a:endParaRPr lang="en-US" altLang="en-US" sz="1800"/>
          </a:p>
          <a:p>
            <a:pPr lvl="2"/>
            <a:endParaRPr lang="en-US" altLang="en-US"/>
          </a:p>
        </p:txBody>
      </p:sp>
      <p:pic>
        <p:nvPicPr>
          <p:cNvPr id="2969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7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Directives</a:t>
            </a:r>
          </a:p>
        </p:txBody>
      </p:sp>
      <p:sp>
        <p:nvSpPr>
          <p:cNvPr id="5325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Program requires library</a:t>
            </a:r>
          </a:p>
          <a:p>
            <a:pPr lvl="1"/>
            <a:r>
              <a:rPr lang="en-US" altLang="en-US"/>
              <a:t>USE OPM_LIB has to be added</a:t>
            </a:r>
          </a:p>
          <a:p>
            <a:pPr lvl="1"/>
            <a:endParaRPr lang="en-US" altLang="en-US"/>
          </a:p>
          <a:p>
            <a:r>
              <a:rPr lang="en-US" altLang="en-US"/>
              <a:t>Put directives where the work is done</a:t>
            </a:r>
          </a:p>
          <a:p>
            <a:endParaRPr lang="en-US" altLang="en-US"/>
          </a:p>
          <a:p>
            <a:r>
              <a:rPr lang="en-US" altLang="en-US"/>
              <a:t>Find the nested loops and add DO Parallel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687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Do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!$OMP DO PARALLEL Private(V1,X2) Shared (sum)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NESTED LOOPS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The more the better……………..</a:t>
            </a:r>
          </a:p>
          <a:p>
            <a:pPr marL="457200" lvl="1" indent="0">
              <a:buFontTx/>
              <a:buNone/>
              <a:defRPr/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Skip the simple loops – why because </a:t>
            </a:r>
            <a:r>
              <a:rPr lang="en-US" b="1" i="1" dirty="0">
                <a:solidFill>
                  <a:srgbClr val="FF0000"/>
                </a:solidFill>
              </a:rPr>
              <a:t>you 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to maintain this code</a:t>
            </a:r>
          </a:p>
          <a:p>
            <a:pPr marL="457200" lvl="1" indent="0">
              <a:buFontTx/>
              <a:buNone/>
              <a:defRPr/>
            </a:pPr>
            <a:endParaRPr lang="en-US" sz="2400" i="1" dirty="0"/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 marL="57150" indent="0">
              <a:buFontTx/>
              <a:buNone/>
              <a:defRPr/>
            </a:pPr>
            <a:r>
              <a:rPr lang="en-US" sz="2400" dirty="0"/>
              <a:t>!$OMP END DO PARALLEL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7169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7169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270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1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373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7373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7373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7374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7476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7476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6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7476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7476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7476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782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7784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7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819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294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8295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8295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397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8397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8398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9011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600" dirty="0"/>
              <a:t>Pebble References:</a:t>
            </a:r>
          </a:p>
          <a:p>
            <a:r>
              <a:rPr lang="en-US" altLang="x-none" sz="1600" u="sng" dirty="0">
                <a:hlinkClick r:id="rId2"/>
              </a:rPr>
              <a:t>https://en.wikipedia.org/wiki/Acoustic_wave</a:t>
            </a:r>
            <a:endParaRPr lang="en-US" altLang="x-none" sz="1600" dirty="0"/>
          </a:p>
          <a:p>
            <a:r>
              <a:rPr lang="en-US" altLang="x-none" sz="1600" dirty="0"/>
              <a:t>Seismic Modeling and Imaging with the Complete Wave Equation, SEG Course Notes Series, No. 8., by Ralph Phillip </a:t>
            </a:r>
            <a:r>
              <a:rPr lang="en-US" altLang="x-none" sz="1600" dirty="0" err="1"/>
              <a:t>Bording</a:t>
            </a:r>
            <a:r>
              <a:rPr lang="en-US" altLang="x-none" sz="1600" dirty="0"/>
              <a:t> and Larry R. Lines</a:t>
            </a:r>
          </a:p>
          <a:p>
            <a:r>
              <a:rPr lang="en-US" altLang="x-none" sz="1600" dirty="0"/>
              <a:t> </a:t>
            </a:r>
          </a:p>
          <a:p>
            <a:r>
              <a:rPr lang="en-US" altLang="x-none" sz="1600" u="sng" dirty="0">
                <a:hlinkClick r:id="rId3"/>
              </a:rPr>
              <a:t>https://en.wikipedia.org/wiki/Fortran</a:t>
            </a:r>
            <a:endParaRPr lang="en-US" altLang="x-none" sz="1600" dirty="0"/>
          </a:p>
          <a:p>
            <a:r>
              <a:rPr lang="en-US" altLang="x-none" sz="1600" u="sng" dirty="0">
                <a:hlinkClick r:id="rId4"/>
              </a:rPr>
              <a:t>https://www.open-mpi.org/</a:t>
            </a:r>
            <a:endParaRPr lang="en-US" altLang="x-none" sz="1600" dirty="0"/>
          </a:p>
          <a:p>
            <a:r>
              <a:rPr lang="en-US" altLang="x-none" sz="1600" u="sng" dirty="0">
                <a:hlinkClick r:id="rId5"/>
              </a:rPr>
              <a:t>https://computing.llnl.gov/tutorials/openMP/</a:t>
            </a:r>
            <a:endParaRPr lang="en-US" altLang="x-none" sz="1600" dirty="0"/>
          </a:p>
          <a:p>
            <a:r>
              <a:rPr lang="en-US" altLang="x-none" sz="1600" u="sng" dirty="0">
                <a:hlinkClick r:id="rId6"/>
              </a:rPr>
              <a:t>https://www.openmp.org/resources/tutorials-articles/</a:t>
            </a:r>
            <a:endParaRPr lang="en-US" altLang="x-none" sz="1600" dirty="0"/>
          </a:p>
          <a:p>
            <a:r>
              <a:rPr lang="en-US" altLang="x-none" sz="1600" u="sng" dirty="0">
                <a:hlinkClick r:id="rId7"/>
              </a:rPr>
              <a:t>https://www.openacc.org/</a:t>
            </a:r>
            <a:endParaRPr lang="en-US" altLang="x-none" sz="1600" dirty="0"/>
          </a:p>
          <a:p>
            <a:r>
              <a:rPr lang="en-US" altLang="x-none" sz="1600" u="sng" dirty="0">
                <a:hlinkClick r:id="rId8"/>
              </a:rPr>
              <a:t>https://en.wikipedia.org/wiki/OpenACC</a:t>
            </a:r>
            <a:endParaRPr lang="en-US" altLang="x-none" sz="1600" dirty="0"/>
          </a:p>
          <a:p>
            <a:r>
              <a:rPr lang="en-US" altLang="x-none" sz="1600" u="sng" dirty="0">
                <a:hlinkClick r:id="rId9"/>
              </a:rPr>
              <a:t>https://en.wikipedia.org/wiki/RGBA_color_model</a:t>
            </a:r>
            <a:endParaRPr lang="en-US" altLang="x-none" sz="1600" dirty="0"/>
          </a:p>
          <a:p>
            <a:r>
              <a:rPr lang="en-US" altLang="x-none" sz="1600" dirty="0"/>
              <a:t> </a:t>
            </a:r>
          </a:p>
          <a:p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C7A50-5205-4CB7-896F-550FAC9A96C8}"/>
              </a:ext>
            </a:extLst>
          </p:cNvPr>
          <p:cNvSpPr txBox="1"/>
          <p:nvPr/>
        </p:nvSpPr>
        <p:spPr>
          <a:xfrm>
            <a:off x="2286000" y="6199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Beowulf-cluster-the-borg.jpg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2868</Words>
  <Application>Microsoft Office PowerPoint</Application>
  <PresentationFormat>On-screen Show (4:3)</PresentationFormat>
  <Paragraphs>550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Antique Olive</vt:lpstr>
      <vt:lpstr>Arial</vt:lpstr>
      <vt:lpstr>Arial Black</vt:lpstr>
      <vt:lpstr>Roboto</vt:lpstr>
      <vt:lpstr>Times</vt:lpstr>
      <vt:lpstr>Times New Roman</vt:lpstr>
      <vt:lpstr>Default Design</vt:lpstr>
      <vt:lpstr>Equation.DSMT4</vt:lpstr>
      <vt:lpstr>Bitmap Image</vt:lpstr>
      <vt:lpstr>Blue Waters Petascale Semester Curriculum v1.0 Unit 6: Hybrid MPI + OpenMP Lesson 3: Pebble in Pond Wave Equation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OpenMP Directives</vt:lpstr>
      <vt:lpstr>OpenMP Do Parallel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85</cp:revision>
  <cp:lastPrinted>2020-08-09T21:50:49Z</cp:lastPrinted>
  <dcterms:created xsi:type="dcterms:W3CDTF">2006-11-01T19:54:59Z</dcterms:created>
  <dcterms:modified xsi:type="dcterms:W3CDTF">2020-12-04T20:23:12Z</dcterms:modified>
</cp:coreProperties>
</file>