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 id="2147483662" r:id="rId3"/>
  </p:sldMasterIdLst>
  <p:notesMasterIdLst>
    <p:notesMasterId r:id="rId23"/>
  </p:notesMasterIdLst>
  <p:sldIdLst>
    <p:sldId id="273" r:id="rId4"/>
    <p:sldId id="27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692"/>
  </p:normalViewPr>
  <p:slideViewPr>
    <p:cSldViewPr snapToGrid="0" snapToObjects="1">
      <p:cViewPr varScale="1">
        <p:scale>
          <a:sx n="74" d="100"/>
          <a:sy n="74"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631602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6C8089"/>
                </a:solidFill>
                <a:latin typeface="Gill Sans"/>
                <a:ea typeface="Gill Sans"/>
                <a:cs typeface="Gill Sans"/>
                <a:sym typeface="Gill Sans"/>
              </a:defRPr>
            </a:lvl1pPr>
            <a:lvl2pPr marL="0" lvl="1" indent="0" algn="r">
              <a:spcBef>
                <a:spcPts val="0"/>
              </a:spcBef>
              <a:buNone/>
              <a:defRPr sz="900" b="0" i="0" u="none" strike="noStrike" cap="none">
                <a:solidFill>
                  <a:srgbClr val="6C8089"/>
                </a:solidFill>
                <a:latin typeface="Gill Sans"/>
                <a:ea typeface="Gill Sans"/>
                <a:cs typeface="Gill Sans"/>
                <a:sym typeface="Gill Sans"/>
              </a:defRPr>
            </a:lvl2pPr>
            <a:lvl3pPr marL="0" lvl="2" indent="0" algn="r">
              <a:spcBef>
                <a:spcPts val="0"/>
              </a:spcBef>
              <a:buNone/>
              <a:defRPr sz="900" b="0" i="0" u="none" strike="noStrike" cap="none">
                <a:solidFill>
                  <a:srgbClr val="6C8089"/>
                </a:solidFill>
                <a:latin typeface="Gill Sans"/>
                <a:ea typeface="Gill Sans"/>
                <a:cs typeface="Gill Sans"/>
                <a:sym typeface="Gill Sans"/>
              </a:defRPr>
            </a:lvl3pPr>
            <a:lvl4pPr marL="0" lvl="3" indent="0" algn="r">
              <a:spcBef>
                <a:spcPts val="0"/>
              </a:spcBef>
              <a:buNone/>
              <a:defRPr sz="900" b="0" i="0" u="none" strike="noStrike" cap="none">
                <a:solidFill>
                  <a:srgbClr val="6C8089"/>
                </a:solidFill>
                <a:latin typeface="Gill Sans"/>
                <a:ea typeface="Gill Sans"/>
                <a:cs typeface="Gill Sans"/>
                <a:sym typeface="Gill Sans"/>
              </a:defRPr>
            </a:lvl4pPr>
            <a:lvl5pPr marL="0" lvl="4" indent="0" algn="r">
              <a:spcBef>
                <a:spcPts val="0"/>
              </a:spcBef>
              <a:buNone/>
              <a:defRPr sz="900" b="0" i="0" u="none" strike="noStrike" cap="none">
                <a:solidFill>
                  <a:srgbClr val="6C8089"/>
                </a:solidFill>
                <a:latin typeface="Gill Sans"/>
                <a:ea typeface="Gill Sans"/>
                <a:cs typeface="Gill Sans"/>
                <a:sym typeface="Gill Sans"/>
              </a:defRPr>
            </a:lvl5pPr>
            <a:lvl6pPr marL="0" lvl="5" indent="0" algn="r">
              <a:spcBef>
                <a:spcPts val="0"/>
              </a:spcBef>
              <a:buNone/>
              <a:defRPr sz="900" b="0" i="0" u="none" strike="noStrike" cap="none">
                <a:solidFill>
                  <a:srgbClr val="6C8089"/>
                </a:solidFill>
                <a:latin typeface="Gill Sans"/>
                <a:ea typeface="Gill Sans"/>
                <a:cs typeface="Gill Sans"/>
                <a:sym typeface="Gill Sans"/>
              </a:defRPr>
            </a:lvl6pPr>
            <a:lvl7pPr marL="0" lvl="6" indent="0" algn="r">
              <a:spcBef>
                <a:spcPts val="0"/>
              </a:spcBef>
              <a:buNone/>
              <a:defRPr sz="900" b="0" i="0" u="none" strike="noStrike" cap="none">
                <a:solidFill>
                  <a:srgbClr val="6C8089"/>
                </a:solidFill>
                <a:latin typeface="Gill Sans"/>
                <a:ea typeface="Gill Sans"/>
                <a:cs typeface="Gill Sans"/>
                <a:sym typeface="Gill Sans"/>
              </a:defRPr>
            </a:lvl7pPr>
            <a:lvl8pPr marL="0" lvl="7" indent="0" algn="r">
              <a:spcBef>
                <a:spcPts val="0"/>
              </a:spcBef>
              <a:buNone/>
              <a:defRPr sz="900" b="0" i="0" u="none" strike="noStrike" cap="none">
                <a:solidFill>
                  <a:srgbClr val="6C8089"/>
                </a:solidFill>
                <a:latin typeface="Gill Sans"/>
                <a:ea typeface="Gill Sans"/>
                <a:cs typeface="Gill Sans"/>
                <a:sym typeface="Gill Sans"/>
              </a:defRPr>
            </a:lvl8pPr>
            <a:lvl9pPr marL="0" lvl="8" indent="0" algn="r">
              <a:spcBef>
                <a:spcPts val="0"/>
              </a:spcBef>
              <a:buNone/>
              <a:defRPr sz="900" b="0" i="0" u="none" strike="noStrike" cap="none">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838200" y="1625936"/>
            <a:ext cx="10515600" cy="4351338"/>
          </a:xfrm>
          <a:prstGeom prst="rect">
            <a:avLst/>
          </a:prstGeom>
          <a:noFill/>
          <a:ln>
            <a:noFill/>
          </a:ln>
        </p:spPr>
        <p:txBody>
          <a:bodyPr spcFirstLastPara="1" wrap="square" lIns="91425" tIns="45700" rIns="91425" bIns="45700" anchor="t" anchorCtr="0">
            <a:noAutofit/>
          </a:bodyPr>
          <a:lstStyle>
            <a:lvl1pPr marL="457200" lvl="0" indent="-31750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marL="1371600" lvl="2"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marL="1828800" lvl="3"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marL="2286000" lvl="4"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8" name="Google Shape;108;p14"/>
          <p:cNvCxnSpPr/>
          <p:nvPr/>
        </p:nvCxnSpPr>
        <p:spPr>
          <a:xfrm>
            <a:off x="952500" y="1284718"/>
            <a:ext cx="10363200" cy="0"/>
          </a:xfrm>
          <a:prstGeom prst="straightConnector1">
            <a:avLst/>
          </a:prstGeom>
          <a:noFill/>
          <a:ln w="12700" cap="flat" cmpd="sng">
            <a:solidFill>
              <a:srgbClr val="A5A5A5"/>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defTabSz="1219170"/>
            <a:endParaRPr sz="1867"/>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6C8089"/>
              </a:buClr>
              <a:buSzPts val="2000"/>
              <a:buFont typeface="Gill Sans"/>
              <a:buNone/>
              <a:defRPr sz="2000" b="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6C8089"/>
                </a:solidFill>
                <a:latin typeface="Gill Sans"/>
                <a:ea typeface="Gill Sans"/>
                <a:cs typeface="Gill Sans"/>
                <a:sym typeface="Gill Sans"/>
              </a:defRPr>
            </a:lvl1pPr>
            <a:lvl2pPr marL="0" lvl="1" indent="0" algn="r">
              <a:spcBef>
                <a:spcPts val="0"/>
              </a:spcBef>
              <a:buNone/>
              <a:defRPr sz="900">
                <a:solidFill>
                  <a:srgbClr val="6C8089"/>
                </a:solidFill>
                <a:latin typeface="Gill Sans"/>
                <a:ea typeface="Gill Sans"/>
                <a:cs typeface="Gill Sans"/>
                <a:sym typeface="Gill Sans"/>
              </a:defRPr>
            </a:lvl2pPr>
            <a:lvl3pPr marL="0" lvl="2" indent="0" algn="r">
              <a:spcBef>
                <a:spcPts val="0"/>
              </a:spcBef>
              <a:buNone/>
              <a:defRPr sz="900">
                <a:solidFill>
                  <a:srgbClr val="6C8089"/>
                </a:solidFill>
                <a:latin typeface="Gill Sans"/>
                <a:ea typeface="Gill Sans"/>
                <a:cs typeface="Gill Sans"/>
                <a:sym typeface="Gill Sans"/>
              </a:defRPr>
            </a:lvl3pPr>
            <a:lvl4pPr marL="0" lvl="3" indent="0" algn="r">
              <a:spcBef>
                <a:spcPts val="0"/>
              </a:spcBef>
              <a:buNone/>
              <a:defRPr sz="900">
                <a:solidFill>
                  <a:srgbClr val="6C8089"/>
                </a:solidFill>
                <a:latin typeface="Gill Sans"/>
                <a:ea typeface="Gill Sans"/>
                <a:cs typeface="Gill Sans"/>
                <a:sym typeface="Gill Sans"/>
              </a:defRPr>
            </a:lvl4pPr>
            <a:lvl5pPr marL="0" lvl="4" indent="0" algn="r">
              <a:spcBef>
                <a:spcPts val="0"/>
              </a:spcBef>
              <a:buNone/>
              <a:defRPr sz="900">
                <a:solidFill>
                  <a:srgbClr val="6C8089"/>
                </a:solidFill>
                <a:latin typeface="Gill Sans"/>
                <a:ea typeface="Gill Sans"/>
                <a:cs typeface="Gill Sans"/>
                <a:sym typeface="Gill Sans"/>
              </a:defRPr>
            </a:lvl5pPr>
            <a:lvl6pPr marL="0" lvl="5" indent="0" algn="r">
              <a:spcBef>
                <a:spcPts val="0"/>
              </a:spcBef>
              <a:buNone/>
              <a:defRPr sz="900">
                <a:solidFill>
                  <a:srgbClr val="6C8089"/>
                </a:solidFill>
                <a:latin typeface="Gill Sans"/>
                <a:ea typeface="Gill Sans"/>
                <a:cs typeface="Gill Sans"/>
                <a:sym typeface="Gill Sans"/>
              </a:defRPr>
            </a:lvl6pPr>
            <a:lvl7pPr marL="0" lvl="6" indent="0" algn="r">
              <a:spcBef>
                <a:spcPts val="0"/>
              </a:spcBef>
              <a:buNone/>
              <a:defRPr sz="900">
                <a:solidFill>
                  <a:srgbClr val="6C8089"/>
                </a:solidFill>
                <a:latin typeface="Gill Sans"/>
                <a:ea typeface="Gill Sans"/>
                <a:cs typeface="Gill Sans"/>
                <a:sym typeface="Gill Sans"/>
              </a:defRPr>
            </a:lvl7pPr>
            <a:lvl8pPr marL="0" lvl="7" indent="0" algn="r">
              <a:spcBef>
                <a:spcPts val="0"/>
              </a:spcBef>
              <a:buNone/>
              <a:defRPr sz="900">
                <a:solidFill>
                  <a:srgbClr val="6C8089"/>
                </a:solidFill>
                <a:latin typeface="Gill Sans"/>
                <a:ea typeface="Gill Sans"/>
                <a:cs typeface="Gill Sans"/>
                <a:sym typeface="Gill Sans"/>
              </a:defRPr>
            </a:lvl8pPr>
            <a:lvl9pPr marL="0" lvl="8" indent="0" algn="r">
              <a:spcBef>
                <a:spcPts val="0"/>
              </a:spcBef>
              <a:buNone/>
              <a:defRPr sz="900">
                <a:solidFill>
                  <a:srgbClr val="6C808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9" name="Google Shape;9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0" name="Google Shape;10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1" name="Google Shape;10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defTabSz="1219170">
              <a:buFontTx/>
              <a:buNone/>
            </a:pPr>
            <a:fld id="{00000000-1234-1234-1234-123412341234}" type="slidenum">
              <a:rPr lang="uk-UA" smtClean="0">
                <a:solidFill>
                  <a:srgbClr val="595959"/>
                </a:solidFill>
              </a:rPr>
              <a:pPr defTabSz="1219170">
                <a:buFontTx/>
                <a:buNone/>
              </a:pPr>
              <a:t>‹#›</a:t>
            </a:fld>
            <a:endParaRPr lang="uk-UA">
              <a:solidFill>
                <a:srgbClr val="595959"/>
              </a:solidFill>
            </a:endParaRPr>
          </a:p>
        </p:txBody>
      </p:sp>
    </p:spTree>
    <p:extLst>
      <p:ext uri="{BB962C8B-B14F-4D97-AF65-F5344CB8AC3E}">
        <p14:creationId xmlns:p14="http://schemas.microsoft.com/office/powerpoint/2010/main" val="174094827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x.doi.org/10.1145/301242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3.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5"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10: Productivity and Visualization</a:t>
            </a:r>
            <a:br>
              <a:rPr lang="en-US" sz="3600" b="1"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5: Workflows </a:t>
            </a:r>
            <a:r>
              <a:rPr lang="en-US" sz="3600" b="1" dirty="0" smtClean="0">
                <a:latin typeface="Times New Roman" charset="0"/>
                <a:ea typeface="Times New Roman" charset="0"/>
                <a:cs typeface="Times New Roman" charset="0"/>
              </a:rPr>
              <a:t>1</a:t>
            </a:r>
            <a:r>
              <a:rPr lang="en-US" sz="3600" b="1" dirty="0">
                <a:latin typeface="Times New Roman" charset="0"/>
                <a:ea typeface="Times New Roman" charset="0"/>
                <a:cs typeface="Times New Roman" charset="0"/>
              </a:rPr>
              <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Widodo </a:t>
            </a:r>
            <a:r>
              <a:rPr lang="en-US" sz="3600" i="1" dirty="0" err="1" smtClean="0">
                <a:latin typeface="Times New Roman" charset="0"/>
                <a:ea typeface="Times New Roman" charset="0"/>
                <a:cs typeface="Times New Roman" charset="0"/>
              </a:rPr>
              <a:t>Samyono</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65301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76" name="Google Shape;176;p22"/>
          <p:cNvPicPr preferRelativeResize="0">
            <a:picLocks noGrp="1"/>
          </p:cNvPicPr>
          <p:nvPr>
            <p:ph type="body" idx="1"/>
          </p:nvPr>
        </p:nvPicPr>
        <p:blipFill rotWithShape="1">
          <a:blip r:embed="rId3">
            <a:alphaModFix/>
          </a:blip>
          <a:srcRect/>
          <a:stretch/>
        </p:blipFill>
        <p:spPr>
          <a:xfrm>
            <a:off x="444424" y="834300"/>
            <a:ext cx="7352993" cy="4903111"/>
          </a:xfrm>
          <a:prstGeom prst="rect">
            <a:avLst/>
          </a:prstGeom>
          <a:noFill/>
          <a:ln>
            <a:noFill/>
          </a:ln>
        </p:spPr>
      </p:pic>
      <p:sp>
        <p:nvSpPr>
          <p:cNvPr id="177" name="Google Shape;177;p22"/>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79" name="Google Shape;179;p2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p:nvPr/>
        </p:nvSpPr>
        <p:spPr>
          <a:xfrm>
            <a:off x="1499615" y="5879322"/>
            <a:ext cx="6096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Fig. 1. </a:t>
            </a:r>
            <a:r>
              <a:rPr lang="en-US" sz="1800" b="0" i="0" u="none" strike="noStrike" cap="none">
                <a:solidFill>
                  <a:schemeClr val="dk1"/>
                </a:solidFill>
                <a:latin typeface="Century"/>
                <a:ea typeface="Century"/>
                <a:cs typeface="Century"/>
                <a:sym typeface="Century"/>
              </a:rPr>
              <a:t>Architectural characterizations of WMSs.</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2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90" name="Google Shape;190;p23"/>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192" name="Google Shape;192;p2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txBox="1"/>
          <p:nvPr/>
        </p:nvSpPr>
        <p:spPr>
          <a:xfrm>
            <a:off x="2772228" y="5949435"/>
            <a:ext cx="41510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1</a:t>
            </a:r>
            <a:r>
              <a:rPr lang="en-US" sz="1800" b="0" i="0" u="none" strike="noStrike">
                <a:solidFill>
                  <a:schemeClr val="dk1"/>
                </a:solidFill>
                <a:latin typeface="Helvetica Neue"/>
                <a:ea typeface="Helvetica Neue"/>
                <a:cs typeface="Helvetica Neue"/>
                <a:sym typeface="Helvetica Neue"/>
              </a:rPr>
              <a:t>. Pegasus</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194" name="Google Shape;194;p23"/>
          <p:cNvPicPr preferRelativeResize="0"/>
          <p:nvPr/>
        </p:nvPicPr>
        <p:blipFill rotWithShape="1">
          <a:blip r:embed="rId3">
            <a:alphaModFix/>
          </a:blip>
          <a:srcRect l="23452" t="13756" r="41429" b="9305"/>
          <a:stretch/>
        </p:blipFill>
        <p:spPr>
          <a:xfrm>
            <a:off x="2772228" y="723899"/>
            <a:ext cx="4281715" cy="5276396"/>
          </a:xfrm>
          <a:prstGeom prst="rect">
            <a:avLst/>
          </a:prstGeom>
          <a:noFill/>
          <a:ln>
            <a:noFill/>
          </a:ln>
        </p:spPr>
      </p:pic>
      <p:sp>
        <p:nvSpPr>
          <p:cNvPr id="195" name="Google Shape;195;p23"/>
          <p:cNvSpPr txBox="1"/>
          <p:nvPr/>
        </p:nvSpPr>
        <p:spPr>
          <a:xfrm>
            <a:off x="446533" y="1885435"/>
            <a:ext cx="2674038"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a:ea typeface="Century"/>
                <a:cs typeface="Century"/>
                <a:sym typeface="Century"/>
              </a:rPr>
              <a:t>W</a:t>
            </a:r>
            <a:r>
              <a:rPr lang="en-US" sz="1800" b="0" i="0" u="none" strike="noStrike">
                <a:solidFill>
                  <a:schemeClr val="dk1"/>
                </a:solidFill>
                <a:latin typeface="Century"/>
                <a:ea typeface="Century"/>
                <a:cs typeface="Century"/>
                <a:sym typeface="Century"/>
              </a:rPr>
              <a:t>orkflow composition tool (colored in </a:t>
            </a:r>
            <a:r>
              <a:rPr lang="en-US" sz="1800" b="0" i="0" u="none" strike="noStrike">
                <a:solidFill>
                  <a:schemeClr val="dk1"/>
                </a:solidFill>
                <a:highlight>
                  <a:srgbClr val="00FF00"/>
                </a:highlight>
                <a:latin typeface="Century"/>
                <a:ea typeface="Century"/>
                <a:cs typeface="Century"/>
                <a:sym typeface="Century"/>
              </a:rPr>
              <a:t>green</a:t>
            </a:r>
            <a:r>
              <a:rPr lang="en-US" sz="1800" b="0" i="0" u="none" strike="noStrike">
                <a:solidFill>
                  <a:schemeClr val="dk1"/>
                </a:solidFill>
                <a:latin typeface="Century"/>
                <a:ea typeface="Century"/>
                <a:cs typeface="Century"/>
                <a:sym typeface="Century"/>
              </a:rPr>
              <a:t>), the resource mapping mechanism (colored in</a:t>
            </a:r>
            <a:r>
              <a:rPr lang="en-US" sz="1800" b="1" i="0" u="none" strike="noStrike">
                <a:solidFill>
                  <a:schemeClr val="dk1"/>
                </a:solidFill>
                <a:latin typeface="Century"/>
                <a:ea typeface="Century"/>
                <a:cs typeface="Century"/>
                <a:sym typeface="Century"/>
              </a:rPr>
              <a:t> </a:t>
            </a:r>
            <a:r>
              <a:rPr lang="en-US" sz="1800" b="1" i="0" u="none" strike="noStrike">
                <a:solidFill>
                  <a:srgbClr val="FFC000"/>
                </a:solidFill>
                <a:latin typeface="Century"/>
                <a:ea typeface="Century"/>
                <a:cs typeface="Century"/>
                <a:sym typeface="Century"/>
              </a:rPr>
              <a:t>orange</a:t>
            </a:r>
            <a:r>
              <a:rPr lang="en-US" sz="1800" b="0" i="0" u="none" strike="noStrike">
                <a:solidFill>
                  <a:schemeClr val="dk1"/>
                </a:solidFill>
                <a:latin typeface="Century"/>
                <a:ea typeface="Century"/>
                <a:cs typeface="Century"/>
                <a:sym typeface="Century"/>
              </a:rPr>
              <a:t>), and the workflow execution</a:t>
            </a:r>
            <a:endParaRPr/>
          </a:p>
          <a:p>
            <a:pPr marL="0" marR="0" lvl="0" indent="0" algn="l" rtl="0">
              <a:spcBef>
                <a:spcPts val="0"/>
              </a:spcBef>
              <a:spcAft>
                <a:spcPts val="0"/>
              </a:spcAft>
              <a:buNone/>
            </a:pPr>
            <a:r>
              <a:rPr lang="en-US" sz="1800" b="0" i="0" u="none" strike="noStrike">
                <a:solidFill>
                  <a:schemeClr val="dk1"/>
                </a:solidFill>
                <a:latin typeface="Century"/>
                <a:ea typeface="Century"/>
                <a:cs typeface="Century"/>
                <a:sym typeface="Century"/>
              </a:rPr>
              <a:t>engine (colored in </a:t>
            </a:r>
            <a:r>
              <a:rPr lang="en-US" sz="1800" b="0" i="0" u="none" strike="noStrike">
                <a:solidFill>
                  <a:schemeClr val="dk1"/>
                </a:solidFill>
                <a:highlight>
                  <a:srgbClr val="FFFF00"/>
                </a:highlight>
                <a:latin typeface="Century"/>
                <a:ea typeface="Century"/>
                <a:cs typeface="Century"/>
                <a:sym typeface="Century"/>
              </a:rPr>
              <a:t>yellow</a:t>
            </a:r>
            <a:r>
              <a:rPr lang="en-US" sz="1800" b="0" i="0" u="none" strike="noStrike">
                <a:solidFill>
                  <a:schemeClr val="dk1"/>
                </a:solidFill>
                <a:latin typeface="Century"/>
                <a:ea typeface="Century"/>
                <a:cs typeface="Century"/>
                <a:sym typeface="Century"/>
              </a:rPr>
              <a:t>).</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24"/>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05" name="Google Shape;205;p24"/>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a:t>
            </a:r>
            <a:endParaRPr>
              <a:solidFill>
                <a:srgbClr val="FFFFFF"/>
              </a:solidFill>
            </a:endParaRPr>
          </a:p>
        </p:txBody>
      </p:sp>
      <p:sp>
        <p:nvSpPr>
          <p:cNvPr id="207" name="Google Shape;207;p24"/>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txBox="1"/>
          <p:nvPr/>
        </p:nvSpPr>
        <p:spPr>
          <a:xfrm>
            <a:off x="2244143" y="5716884"/>
            <a:ext cx="381142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2. Kepler</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09" name="Google Shape;209;p24"/>
          <p:cNvPicPr preferRelativeResize="0"/>
          <p:nvPr/>
        </p:nvPicPr>
        <p:blipFill rotWithShape="1">
          <a:blip r:embed="rId3">
            <a:alphaModFix/>
          </a:blip>
          <a:srcRect l="21666" t="15239" r="37699" b="4549"/>
          <a:stretch/>
        </p:blipFill>
        <p:spPr>
          <a:xfrm>
            <a:off x="2641600" y="771784"/>
            <a:ext cx="4296229" cy="4770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25"/>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19" name="Google Shape;219;p25"/>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21" name="Google Shape;221;p25"/>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25"/>
          <p:cNvPicPr preferRelativeResize="0">
            <a:picLocks noGrp="1"/>
          </p:cNvPicPr>
          <p:nvPr>
            <p:ph type="body" idx="1"/>
          </p:nvPr>
        </p:nvPicPr>
        <p:blipFill rotWithShape="1">
          <a:blip r:embed="rId3">
            <a:alphaModFix/>
          </a:blip>
          <a:srcRect l="25109" t="15469" r="42220" b="4446"/>
          <a:stretch/>
        </p:blipFill>
        <p:spPr>
          <a:xfrm>
            <a:off x="2298194" y="783575"/>
            <a:ext cx="3209365" cy="4425309"/>
          </a:xfrm>
          <a:prstGeom prst="rect">
            <a:avLst/>
          </a:prstGeom>
          <a:noFill/>
          <a:ln>
            <a:noFill/>
          </a:ln>
        </p:spPr>
      </p:pic>
      <p:sp>
        <p:nvSpPr>
          <p:cNvPr id="223" name="Google Shape;223;p25"/>
          <p:cNvSpPr txBox="1"/>
          <p:nvPr/>
        </p:nvSpPr>
        <p:spPr>
          <a:xfrm>
            <a:off x="2092990" y="5430392"/>
            <a:ext cx="40005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lang="en-US" sz="1800" b="0" i="0" u="none" strike="noStrike">
                <a:solidFill>
                  <a:schemeClr val="dk1"/>
                </a:solidFill>
                <a:latin typeface="Helvetica Neue"/>
                <a:ea typeface="Helvetica Neue"/>
                <a:cs typeface="Helvetica Neue"/>
                <a:sym typeface="Helvetica Neue"/>
              </a:rPr>
              <a:t>. </a:t>
            </a:r>
            <a:r>
              <a:rPr lang="en-US" sz="1800" b="0" i="0" u="none" strike="noStrike">
                <a:solidFill>
                  <a:schemeClr val="dk1"/>
                </a:solidFill>
                <a:latin typeface="Century"/>
                <a:ea typeface="Century"/>
                <a:cs typeface="Century"/>
                <a:sym typeface="Century"/>
              </a:rPr>
              <a:t>Taverna architectural diagram.</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26"/>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0" y="638175"/>
            <a:ext cx="12191999" cy="62198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33" name="Google Shape;233;p26"/>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txBox="1">
            <a:spLocks noGrp="1"/>
          </p:cNvSpPr>
          <p:nvPr>
            <p:ph type="title"/>
          </p:nvPr>
        </p:nvSpPr>
        <p:spPr>
          <a:xfrm>
            <a:off x="8296275" y="1419225"/>
            <a:ext cx="3081576" cy="208586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2800"/>
              <a:buFont typeface="Gill Sans"/>
              <a:buNone/>
            </a:pPr>
            <a:r>
              <a:rPr lang="en-US" sz="2800">
                <a:solidFill>
                  <a:srgbClr val="FFFFFF"/>
                </a:solidFill>
              </a:rPr>
              <a:t>NOTABLE SYSTEMS </a:t>
            </a:r>
            <a:endParaRPr>
              <a:solidFill>
                <a:srgbClr val="FFFFFF"/>
              </a:solidFill>
            </a:endParaRPr>
          </a:p>
        </p:txBody>
      </p:sp>
      <p:sp>
        <p:nvSpPr>
          <p:cNvPr id="235" name="Google Shape;235;p26"/>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txBox="1"/>
          <p:nvPr/>
        </p:nvSpPr>
        <p:spPr>
          <a:xfrm>
            <a:off x="2630019" y="5459639"/>
            <a:ext cx="40005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a:solidFill>
                  <a:schemeClr val="dk1"/>
                </a:solidFill>
                <a:latin typeface="Helvetica Neue"/>
                <a:ea typeface="Helvetica Neue"/>
                <a:cs typeface="Helvetica Neue"/>
                <a:sym typeface="Helvetica Neue"/>
              </a:rPr>
              <a:t>Fig. </a:t>
            </a:r>
            <a:r>
              <a:rPr lang="en-US" sz="1800">
                <a:solidFill>
                  <a:schemeClr val="dk1"/>
                </a:solidFill>
                <a:latin typeface="Helvetica Neue"/>
                <a:ea typeface="Helvetica Neue"/>
                <a:cs typeface="Helvetica Neue"/>
                <a:sym typeface="Helvetica Neue"/>
              </a:rPr>
              <a:t>3</a:t>
            </a:r>
            <a:r>
              <a:rPr lang="en-US" sz="1800" b="0" i="0" u="none" strike="noStrike">
                <a:solidFill>
                  <a:schemeClr val="dk1"/>
                </a:solidFill>
                <a:latin typeface="Helvetica Neue"/>
                <a:ea typeface="Helvetica Neue"/>
                <a:cs typeface="Helvetica Neue"/>
                <a:sym typeface="Helvetica Neue"/>
              </a:rPr>
              <a:t>. Swift</a:t>
            </a:r>
            <a:r>
              <a:rPr lang="en-US" sz="1800" b="0" i="0" u="none" strike="noStrike">
                <a:solidFill>
                  <a:schemeClr val="dk1"/>
                </a:solidFill>
                <a:latin typeface="Century"/>
                <a:ea typeface="Century"/>
                <a:cs typeface="Century"/>
                <a:sym typeface="Century"/>
              </a:rPr>
              <a:t> architectural diagram.</a:t>
            </a:r>
            <a:endParaRPr sz="1800">
              <a:solidFill>
                <a:schemeClr val="dk1"/>
              </a:solidFill>
              <a:latin typeface="Gill Sans"/>
              <a:ea typeface="Gill Sans"/>
              <a:cs typeface="Gill Sans"/>
              <a:sym typeface="Gill Sans"/>
            </a:endParaRPr>
          </a:p>
        </p:txBody>
      </p:sp>
      <p:pic>
        <p:nvPicPr>
          <p:cNvPr id="237" name="Google Shape;237;p26"/>
          <p:cNvPicPr preferRelativeResize="0"/>
          <p:nvPr/>
        </p:nvPicPr>
        <p:blipFill rotWithShape="1">
          <a:blip r:embed="rId3">
            <a:alphaModFix/>
          </a:blip>
          <a:srcRect l="26191" t="19047" r="42143" b="6667"/>
          <a:stretch/>
        </p:blipFill>
        <p:spPr>
          <a:xfrm>
            <a:off x="3193143" y="1306286"/>
            <a:ext cx="3154475" cy="4162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27"/>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0" y="723900"/>
            <a:ext cx="12192000" cy="613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47" name="Google Shape;247;p27"/>
          <p:cNvSpPr txBox="1">
            <a:spLocks noGrp="1"/>
          </p:cNvSpPr>
          <p:nvPr>
            <p:ph type="title"/>
          </p:nvPr>
        </p:nvSpPr>
        <p:spPr>
          <a:xfrm>
            <a:off x="581191" y="723901"/>
            <a:ext cx="10993549" cy="142875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Gill Sans"/>
              <a:buNone/>
            </a:pPr>
            <a:r>
              <a:rPr lang="en-US" sz="3600">
                <a:solidFill>
                  <a:schemeClr val="accent1"/>
                </a:solidFill>
              </a:rPr>
              <a:t>NOTABLE SYSTEMS</a:t>
            </a:r>
            <a:endParaRPr/>
          </a:p>
        </p:txBody>
      </p:sp>
      <p:sp>
        <p:nvSpPr>
          <p:cNvPr id="248" name="Google Shape;248;p27"/>
          <p:cNvSpPr/>
          <p:nvPr/>
        </p:nvSpPr>
        <p:spPr>
          <a:xfrm>
            <a:off x="4241830" y="457200"/>
            <a:ext cx="3703320" cy="91440"/>
          </a:xfrm>
          <a:prstGeom prst="rect">
            <a:avLst/>
          </a:prstGeom>
          <a:solidFill>
            <a:srgbClr val="FBA8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9" name="Google Shape;249;p27"/>
          <p:cNvPicPr preferRelativeResize="0">
            <a:picLocks noGrp="1"/>
          </p:cNvPicPr>
          <p:nvPr>
            <p:ph type="body" idx="1"/>
          </p:nvPr>
        </p:nvPicPr>
        <p:blipFill rotWithShape="1">
          <a:blip r:embed="rId3">
            <a:alphaModFix/>
          </a:blip>
          <a:srcRect l="13023" t="46316" r="28345" b="14775"/>
          <a:stretch/>
        </p:blipFill>
        <p:spPr>
          <a:xfrm>
            <a:off x="635457" y="2790605"/>
            <a:ext cx="9651492" cy="36027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5" name="Google Shape;255;p28"/>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6" name="Google Shape;256;p28"/>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SHARING WORKFLOWS</a:t>
            </a:r>
            <a:endParaRPr/>
          </a:p>
        </p:txBody>
      </p:sp>
      <p:sp>
        <p:nvSpPr>
          <p:cNvPr id="257" name="Google Shape;257;p28"/>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latin typeface="Century"/>
                <a:ea typeface="Century"/>
                <a:cs typeface="Century"/>
                <a:sym typeface="Century"/>
              </a:rPr>
              <a:t>T</a:t>
            </a:r>
            <a:r>
              <a:rPr lang="en-US" sz="1800" b="0" i="0" u="none" strike="noStrike">
                <a:latin typeface="Century"/>
                <a:ea typeface="Century"/>
                <a:cs typeface="Century"/>
                <a:sym typeface="Century"/>
              </a:rPr>
              <a:t>he quantity and diversity of data are growing rapidly because the capacity of storage is increasing [Walter 2005], digital communication is pervasive and increases in capacity [Zhao et al. 2011], and the sensitivity, speed, diversity, and deployed numbers of digital data collection devices exhibit a compound growth. [1]</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This is combined with a growing drive to share data Interagency</a:t>
            </a:r>
            <a:r>
              <a:rPr lang="en-US">
                <a:latin typeface="Century"/>
                <a:ea typeface="Century"/>
                <a:cs typeface="Century"/>
                <a:sym typeface="Century"/>
              </a:rPr>
              <a:t> </a:t>
            </a:r>
            <a:r>
              <a:rPr lang="en-US" sz="1800" b="0" i="0" u="none" strike="noStrike">
                <a:latin typeface="Century"/>
                <a:ea typeface="Century"/>
                <a:cs typeface="Century"/>
                <a:sym typeface="Century"/>
              </a:rPr>
              <a:t>Working Group on Digital Data 2009; EU Parliament 2007], enabled by many organizations’ standardization efforts (e.g., W3C, OGC, FDSN68 IVOA, and RDA) and a growing need to combine data across discipline boundaries to address today’s societal challenges. [1]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63" name="Google Shape;263;p29"/>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64" name="Google Shape;264;p29"/>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ANALYSIS</a:t>
            </a:r>
            <a:endParaRPr/>
          </a:p>
        </p:txBody>
      </p:sp>
      <p:sp>
        <p:nvSpPr>
          <p:cNvPr id="265" name="Google Shape;265;p29"/>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The benefits include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(1) increased productivity and lower error rates as tedious chores are automated,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(2) improved scientific methods as many different specialists  pool advances to their parts of a method, and</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(3) achievement of new goals by combining computational power with the increased wealth of data.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ANALYSIS</a:t>
            </a:r>
            <a:endParaRPr/>
          </a:p>
        </p:txBody>
      </p:sp>
      <p:sp>
        <p:nvSpPr>
          <p:cNvPr id="271" name="Google Shape;271;p3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We review two questions [1]: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(1) Why are scientific workflow systems unable to support this increased use?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(2) What research will be needed to make them ready? </a:t>
            </a:r>
            <a:endParaRPr/>
          </a:p>
          <a:p>
            <a:pPr marL="0" lvl="0" indent="0" algn="l" rtl="0">
              <a:spcBef>
                <a:spcPts val="960"/>
              </a:spcBef>
              <a:spcAft>
                <a:spcPts val="0"/>
              </a:spcAft>
              <a:buSzPts val="1656"/>
              <a:buNone/>
            </a:pPr>
            <a:r>
              <a:rPr lang="en-US" sz="1800" b="0" i="0" u="none" strike="noStrike">
                <a:latin typeface="Century"/>
                <a:ea typeface="Century"/>
                <a:cs typeface="Century"/>
                <a:sym typeface="Century"/>
              </a:rPr>
              <a:t>Each community develops its own culture—a body of knowledge, established methods,</a:t>
            </a:r>
            <a:endParaRPr/>
          </a:p>
          <a:p>
            <a:pPr marL="0" lvl="0" indent="0" algn="l" rtl="0">
              <a:spcBef>
                <a:spcPts val="960"/>
              </a:spcBef>
              <a:spcAft>
                <a:spcPts val="0"/>
              </a:spcAft>
              <a:buSzPts val="1656"/>
              <a:buNone/>
            </a:pPr>
            <a:r>
              <a:rPr lang="en-US" sz="1800" b="0" i="0" u="none" strike="noStrike">
                <a:latin typeface="Century"/>
                <a:ea typeface="Century"/>
                <a:cs typeface="Century"/>
                <a:sym typeface="Century"/>
              </a:rPr>
              <a:t>practices, and ethics—shaped for its own research goals and professional practices.</a:t>
            </a:r>
            <a:r>
              <a:rPr lang="en-US">
                <a:latin typeface="Century"/>
                <a:ea typeface="Century"/>
                <a:cs typeface="Century"/>
                <a:sym typeface="Century"/>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7" name="Google Shape;277;p31"/>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8" name="Google Shape;278;p31"/>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dirty="0" smtClean="0">
                <a:solidFill>
                  <a:srgbClr val="FFFFFF"/>
                </a:solidFill>
              </a:rPr>
              <a:t>WORK </a:t>
            </a:r>
            <a:r>
              <a:rPr lang="en-US" sz="3200" dirty="0">
                <a:solidFill>
                  <a:srgbClr val="FFFFFF"/>
                </a:solidFill>
              </a:rPr>
              <a:t>CITED</a:t>
            </a:r>
            <a:endParaRPr dirty="0"/>
          </a:p>
        </p:txBody>
      </p:sp>
      <p:sp>
        <p:nvSpPr>
          <p:cNvPr id="279" name="Google Shape;279;p31"/>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42900" indent="-342900">
              <a:spcBef>
                <a:spcPts val="0"/>
              </a:spcBef>
              <a:buClrTx/>
              <a:buSzTx/>
              <a:buNone/>
            </a:pPr>
            <a:r>
              <a:rPr lang="en-US" dirty="0">
                <a:latin typeface="Century"/>
                <a:ea typeface="Century"/>
                <a:cs typeface="Century"/>
                <a:sym typeface="Century"/>
              </a:rPr>
              <a:t>Chee Sun </a:t>
            </a:r>
            <a:r>
              <a:rPr lang="en-US" dirty="0" err="1">
                <a:latin typeface="Century"/>
                <a:ea typeface="Century"/>
                <a:cs typeface="Century"/>
                <a:sym typeface="Century"/>
              </a:rPr>
              <a:t>Liew</a:t>
            </a:r>
            <a:r>
              <a:rPr lang="en-US" dirty="0">
                <a:latin typeface="Century"/>
                <a:ea typeface="Century"/>
                <a:cs typeface="Century"/>
                <a:sym typeface="Century"/>
              </a:rPr>
              <a:t>, Malcolm P. Atkinson, Michelle </a:t>
            </a:r>
            <a:r>
              <a:rPr lang="en-US" dirty="0" err="1" smtClean="0">
                <a:latin typeface="Century"/>
                <a:ea typeface="Century"/>
                <a:cs typeface="Century"/>
                <a:sym typeface="Century"/>
              </a:rPr>
              <a:t>Galea</a:t>
            </a:r>
            <a:r>
              <a:rPr lang="en-US" dirty="0" smtClean="0">
                <a:latin typeface="Century"/>
                <a:ea typeface="Century"/>
                <a:cs typeface="Century"/>
                <a:sym typeface="Century"/>
              </a:rPr>
              <a:t>, Tan </a:t>
            </a:r>
            <a:r>
              <a:rPr lang="en-US" dirty="0">
                <a:latin typeface="Century"/>
                <a:ea typeface="Century"/>
                <a:cs typeface="Century"/>
                <a:sym typeface="Century"/>
              </a:rPr>
              <a:t>Fong </a:t>
            </a:r>
            <a:r>
              <a:rPr lang="en-US" dirty="0" err="1">
                <a:latin typeface="Century"/>
                <a:ea typeface="Century"/>
                <a:cs typeface="Century"/>
                <a:sym typeface="Century"/>
              </a:rPr>
              <a:t>Ang</a:t>
            </a:r>
            <a:r>
              <a:rPr lang="en-US" dirty="0">
                <a:latin typeface="Century"/>
                <a:ea typeface="Century"/>
                <a:cs typeface="Century"/>
                <a:sym typeface="Century"/>
              </a:rPr>
              <a:t>, Paul Martin, and </a:t>
            </a:r>
            <a:r>
              <a:rPr lang="en-US" dirty="0" err="1">
                <a:latin typeface="Century"/>
                <a:ea typeface="Century"/>
                <a:cs typeface="Century"/>
                <a:sym typeface="Century"/>
              </a:rPr>
              <a:t>Jano</a:t>
            </a:r>
            <a:r>
              <a:rPr lang="en-US" dirty="0">
                <a:latin typeface="Century"/>
                <a:ea typeface="Century"/>
                <a:cs typeface="Century"/>
                <a:sym typeface="Century"/>
              </a:rPr>
              <a:t> I. Van </a:t>
            </a:r>
            <a:r>
              <a:rPr lang="en-US" dirty="0" err="1">
                <a:latin typeface="Century"/>
                <a:ea typeface="Century"/>
                <a:cs typeface="Century"/>
                <a:sym typeface="Century"/>
              </a:rPr>
              <a:t>Hemert</a:t>
            </a:r>
            <a:r>
              <a:rPr lang="en-US" dirty="0">
                <a:latin typeface="Century"/>
                <a:ea typeface="Century"/>
                <a:cs typeface="Century"/>
                <a:sym typeface="Century"/>
              </a:rPr>
              <a:t>. 2016. Scientific workflows: Moving across paradigms. ACM </a:t>
            </a:r>
            <a:r>
              <a:rPr lang="en-US" dirty="0" err="1">
                <a:latin typeface="Century"/>
                <a:ea typeface="Century"/>
                <a:cs typeface="Century"/>
                <a:sym typeface="Century"/>
              </a:rPr>
              <a:t>Comput</a:t>
            </a:r>
            <a:r>
              <a:rPr lang="en-US" dirty="0">
                <a:latin typeface="Century"/>
                <a:ea typeface="Century"/>
                <a:cs typeface="Century"/>
                <a:sym typeface="Century"/>
              </a:rPr>
              <a:t>. </a:t>
            </a:r>
            <a:r>
              <a:rPr lang="en-US" dirty="0" err="1">
                <a:latin typeface="Century"/>
                <a:ea typeface="Century"/>
                <a:cs typeface="Century"/>
                <a:sym typeface="Century"/>
              </a:rPr>
              <a:t>Surv</a:t>
            </a:r>
            <a:r>
              <a:rPr lang="en-US" dirty="0">
                <a:latin typeface="Century"/>
                <a:ea typeface="Century"/>
                <a:cs typeface="Century"/>
                <a:sym typeface="Century"/>
              </a:rPr>
              <a:t>. 49, 4, Article 66 (December 2016), 39 pages. DOI: </a:t>
            </a:r>
            <a:r>
              <a:rPr lang="en-US" u="sng" dirty="0">
                <a:solidFill>
                  <a:schemeClr val="hlink"/>
                </a:solidFill>
                <a:latin typeface="Century"/>
                <a:ea typeface="Century"/>
                <a:cs typeface="Century"/>
                <a:sym typeface="Century"/>
                <a:hlinkClick r:id="rId3"/>
              </a:rPr>
              <a:t>http://</a:t>
            </a:r>
            <a:r>
              <a:rPr lang="en-US" u="sng" dirty="0" smtClean="0">
                <a:solidFill>
                  <a:schemeClr val="hlink"/>
                </a:solidFill>
                <a:latin typeface="Century"/>
                <a:ea typeface="Century"/>
                <a:cs typeface="Century"/>
                <a:sym typeface="Century"/>
                <a:hlinkClick r:id="rId3"/>
              </a:rPr>
              <a:t>dx.doi.org/10.1145/3012429</a:t>
            </a:r>
            <a:endParaRPr lang="en-US" dirty="0">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4472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4" name="Google Shape;114;p15"/>
          <p:cNvSpPr txBox="1">
            <a:spLocks noGrp="1"/>
          </p:cNvSpPr>
          <p:nvPr>
            <p:ph type="ctrTitle"/>
          </p:nvPr>
        </p:nvSpPr>
        <p:spPr>
          <a:xfrm>
            <a:off x="446533" y="1552397"/>
            <a:ext cx="7231784" cy="365408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5400"/>
              <a:buFont typeface="Gill Sans"/>
              <a:buNone/>
            </a:pPr>
            <a:r>
              <a:rPr lang="en-US" sz="5400">
                <a:solidFill>
                  <a:schemeClr val="dk2"/>
                </a:solidFill>
              </a:rPr>
              <a:t>SCIENTIFIC WORKFLOW</a:t>
            </a:r>
            <a:endParaRPr/>
          </a:p>
        </p:txBody>
      </p:sp>
      <p:sp>
        <p:nvSpPr>
          <p:cNvPr id="115" name="Google Shape;115;p15"/>
          <p:cNvSpPr txBox="1">
            <a:spLocks noGrp="1"/>
          </p:cNvSpPr>
          <p:nvPr>
            <p:ph type="subTitle" idx="1"/>
          </p:nvPr>
        </p:nvSpPr>
        <p:spPr>
          <a:xfrm>
            <a:off x="8129871" y="1552397"/>
            <a:ext cx="3610575" cy="36540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944"/>
              <a:buNone/>
            </a:pPr>
            <a:r>
              <a:rPr lang="en-US" sz="3200"/>
              <a:t>METHODS AND CONCEPTS</a:t>
            </a:r>
            <a:endParaRPr sz="3200"/>
          </a:p>
        </p:txBody>
      </p:sp>
      <p:sp>
        <p:nvSpPr>
          <p:cNvPr id="116" name="Google Shape;116;p15"/>
          <p:cNvSpPr/>
          <p:nvPr/>
        </p:nvSpPr>
        <p:spPr>
          <a:xfrm>
            <a:off x="446533" y="457200"/>
            <a:ext cx="7579574" cy="6436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129871" y="453642"/>
            <a:ext cx="3615596" cy="64511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46533" y="5707627"/>
            <a:ext cx="11293913" cy="6492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4" name="Google Shape;124;p16"/>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5" name="Google Shape;125;p16"/>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CONTENTS</a:t>
            </a:r>
            <a:endParaRPr/>
          </a:p>
        </p:txBody>
      </p:sp>
      <p:sp>
        <p:nvSpPr>
          <p:cNvPr id="126" name="Google Shape;126;p16"/>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t>What is scientific workflow?</a:t>
            </a:r>
            <a:endParaRPr/>
          </a:p>
          <a:p>
            <a:pPr marL="306000" lvl="0" indent="-306000" algn="l" rtl="0">
              <a:spcBef>
                <a:spcPts val="960"/>
              </a:spcBef>
              <a:spcAft>
                <a:spcPts val="0"/>
              </a:spcAft>
              <a:buSzPts val="1656"/>
              <a:buChar char="◼"/>
            </a:pPr>
            <a:r>
              <a:rPr lang="en-US"/>
              <a:t>Applications</a:t>
            </a:r>
            <a:endParaRPr/>
          </a:p>
          <a:p>
            <a:pPr marL="306000" lvl="0" indent="-306000" algn="l" rtl="0">
              <a:spcBef>
                <a:spcPts val="960"/>
              </a:spcBef>
              <a:spcAft>
                <a:spcPts val="0"/>
              </a:spcAft>
              <a:buSzPts val="1656"/>
              <a:buChar char="◼"/>
            </a:pPr>
            <a:r>
              <a:rPr lang="en-US"/>
              <a:t>Workflow Characteristics</a:t>
            </a:r>
            <a:endParaRPr/>
          </a:p>
          <a:p>
            <a:pPr marL="306000" lvl="0" indent="-306000" algn="l" rtl="0">
              <a:spcBef>
                <a:spcPts val="960"/>
              </a:spcBef>
              <a:spcAft>
                <a:spcPts val="0"/>
              </a:spcAft>
              <a:buSzPts val="1656"/>
              <a:buChar char="◼"/>
            </a:pPr>
            <a:r>
              <a:rPr lang="en-US"/>
              <a:t>Notable systems</a:t>
            </a:r>
            <a:endParaRPr/>
          </a:p>
          <a:p>
            <a:pPr marL="306000" lvl="0" indent="-306000" algn="l" rtl="0">
              <a:spcBef>
                <a:spcPts val="960"/>
              </a:spcBef>
              <a:spcAft>
                <a:spcPts val="0"/>
              </a:spcAft>
              <a:buSzPts val="1656"/>
              <a:buChar char="◼"/>
            </a:pPr>
            <a:r>
              <a:rPr lang="en-US"/>
              <a:t>Sharing workflows</a:t>
            </a:r>
            <a:endParaRPr/>
          </a:p>
          <a:p>
            <a:pPr marL="306000" lvl="0" indent="-306000" algn="l" rtl="0">
              <a:spcBef>
                <a:spcPts val="960"/>
              </a:spcBef>
              <a:spcAft>
                <a:spcPts val="0"/>
              </a:spcAft>
              <a:buSzPts val="1656"/>
              <a:buChar char="◼"/>
            </a:pPr>
            <a:r>
              <a:rPr lang="en-US"/>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24726"/>
              </a:buClr>
              <a:buSzPts val="3600"/>
              <a:buFont typeface="Quattrocento Sans"/>
              <a:buNone/>
            </a:pPr>
            <a:r>
              <a:rPr lang="en-US" b="1">
                <a:latin typeface="Quattrocento Sans"/>
                <a:ea typeface="Quattrocento Sans"/>
                <a:cs typeface="Quattrocento Sans"/>
                <a:sym typeface="Quattrocento Sans"/>
              </a:rPr>
              <a:t>Definitions</a:t>
            </a:r>
            <a:endParaRPr/>
          </a:p>
        </p:txBody>
      </p:sp>
      <p:sp>
        <p:nvSpPr>
          <p:cNvPr id="133" name="Google Shape;133;p17"/>
          <p:cNvSpPr/>
          <p:nvPr/>
        </p:nvSpPr>
        <p:spPr>
          <a:xfrm>
            <a:off x="838200" y="1461299"/>
            <a:ext cx="10462846" cy="6583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0" i="0" u="none" strike="noStrike" cap="none">
                <a:solidFill>
                  <a:srgbClr val="D24726"/>
                </a:solidFill>
                <a:latin typeface="Quattrocento Sans"/>
                <a:ea typeface="Quattrocento Sans"/>
                <a:cs typeface="Quattrocento Sans"/>
                <a:sym typeface="Quattrocento Sans"/>
              </a:rPr>
              <a:t>What is scientific workflow system?</a:t>
            </a:r>
            <a:endParaRPr/>
          </a:p>
        </p:txBody>
      </p:sp>
      <p:sp>
        <p:nvSpPr>
          <p:cNvPr id="134" name="Google Shape;134;p17"/>
          <p:cNvSpPr txBox="1"/>
          <p:nvPr/>
        </p:nvSpPr>
        <p:spPr>
          <a:xfrm>
            <a:off x="859335" y="2119685"/>
            <a:ext cx="10465450" cy="160127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595959"/>
              </a:buClr>
              <a:buSzPts val="2000"/>
              <a:buFont typeface="Arial"/>
              <a:buNone/>
            </a:pPr>
            <a:r>
              <a:rPr lang="en-US" sz="2000" b="0" i="0" u="none" strike="noStrike" cap="none">
                <a:solidFill>
                  <a:srgbClr val="595959"/>
                </a:solidFill>
                <a:latin typeface="Quattrocento Sans"/>
                <a:ea typeface="Quattrocento Sans"/>
                <a:cs typeface="Quattrocento Sans"/>
                <a:sym typeface="Quattrocento Sans"/>
              </a:rPr>
              <a:t>A scientific workflow system is a specialized form of a workflow management system designed specifically to compose and execute a series of computational or data manipulation steps, or workflow, in a scientific application [1].</a:t>
            </a:r>
            <a:endParaRPr/>
          </a:p>
        </p:txBody>
      </p:sp>
      <p:sp>
        <p:nvSpPr>
          <p:cNvPr id="135" name="Google Shape;135;p17"/>
          <p:cNvSpPr txBox="1"/>
          <p:nvPr/>
        </p:nvSpPr>
        <p:spPr>
          <a:xfrm>
            <a:off x="867215" y="3718063"/>
            <a:ext cx="6096000" cy="65838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0" i="0" u="none" strike="noStrike" cap="none">
                <a:solidFill>
                  <a:srgbClr val="D24726"/>
                </a:solidFill>
                <a:latin typeface="Quattrocento Sans"/>
                <a:ea typeface="Quattrocento Sans"/>
                <a:cs typeface="Quattrocento Sans"/>
                <a:sym typeface="Quattrocento Sans"/>
              </a:rPr>
              <a:t>What is workflow?</a:t>
            </a:r>
            <a:endParaRPr/>
          </a:p>
        </p:txBody>
      </p:sp>
      <p:sp>
        <p:nvSpPr>
          <p:cNvPr id="136" name="Google Shape;136;p17"/>
          <p:cNvSpPr txBox="1"/>
          <p:nvPr/>
        </p:nvSpPr>
        <p:spPr>
          <a:xfrm>
            <a:off x="859335" y="4568597"/>
            <a:ext cx="10219482" cy="9583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Workflows are defined as a set of interrelated computational and data handling tasks designed to achieve a specific goal [1].</a:t>
            </a:r>
            <a:endParaRPr sz="2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18"/>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3" name="Google Shape;143;p18"/>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3200"/>
              <a:buFont typeface="Gill Sans"/>
              <a:buNone/>
            </a:pPr>
            <a:r>
              <a:rPr lang="en-US" sz="3200">
                <a:solidFill>
                  <a:srgbClr val="FFFFFF"/>
                </a:solidFill>
              </a:rPr>
              <a:t>APPLICATIONS</a:t>
            </a:r>
            <a:endParaRPr/>
          </a:p>
        </p:txBody>
      </p:sp>
      <p:sp>
        <p:nvSpPr>
          <p:cNvPr id="144" name="Google Shape;144;p18"/>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656"/>
              <a:buNone/>
            </a:pPr>
            <a:r>
              <a:rPr lang="en-US"/>
              <a:t>S</a:t>
            </a:r>
            <a:r>
              <a:rPr lang="en-US" sz="1800" b="0" i="0" u="none" strike="noStrike"/>
              <a:t>ome projects from various scientific domains that are dealing with large-scale distributed data[1]:</a:t>
            </a:r>
            <a:endParaRPr/>
          </a:p>
          <a:p>
            <a:pPr marL="306000" lvl="0" indent="-306000" algn="l" rtl="0">
              <a:lnSpc>
                <a:spcPct val="90000"/>
              </a:lnSpc>
              <a:spcBef>
                <a:spcPts val="960"/>
              </a:spcBef>
              <a:spcAft>
                <a:spcPts val="0"/>
              </a:spcAft>
              <a:buSzPts val="1656"/>
              <a:buChar char="◼"/>
            </a:pPr>
            <a:r>
              <a:rPr lang="en-US"/>
              <a:t>Optical Astronomy</a:t>
            </a:r>
            <a:endParaRPr/>
          </a:p>
          <a:p>
            <a:pPr marL="306000" lvl="0" indent="-306000" algn="l" rtl="0">
              <a:lnSpc>
                <a:spcPct val="90000"/>
              </a:lnSpc>
              <a:spcBef>
                <a:spcPts val="960"/>
              </a:spcBef>
              <a:spcAft>
                <a:spcPts val="0"/>
              </a:spcAft>
              <a:buSzPts val="1656"/>
              <a:buChar char="◼"/>
            </a:pPr>
            <a:r>
              <a:rPr lang="en-US" sz="1800" b="0" u="none" strike="noStrike"/>
              <a:t>Radio astronomy</a:t>
            </a:r>
            <a:endParaRPr/>
          </a:p>
          <a:p>
            <a:pPr marL="306000" lvl="0" indent="-306000" algn="l" rtl="0">
              <a:lnSpc>
                <a:spcPct val="90000"/>
              </a:lnSpc>
              <a:spcBef>
                <a:spcPts val="960"/>
              </a:spcBef>
              <a:spcAft>
                <a:spcPts val="0"/>
              </a:spcAft>
              <a:buSzPts val="1656"/>
              <a:buChar char="◼"/>
            </a:pPr>
            <a:r>
              <a:rPr lang="en-US"/>
              <a:t>Seismology</a:t>
            </a:r>
            <a:endParaRPr/>
          </a:p>
          <a:p>
            <a:pPr marL="306000" lvl="0" indent="-306000" algn="l" rtl="0">
              <a:lnSpc>
                <a:spcPct val="90000"/>
              </a:lnSpc>
              <a:spcBef>
                <a:spcPts val="960"/>
              </a:spcBef>
              <a:spcAft>
                <a:spcPts val="0"/>
              </a:spcAft>
              <a:buSzPts val="1656"/>
              <a:buChar char="◼"/>
            </a:pPr>
            <a:r>
              <a:rPr lang="en-US"/>
              <a:t>Experimental Biology</a:t>
            </a:r>
            <a:endParaRPr/>
          </a:p>
          <a:p>
            <a:pPr marL="306000" lvl="0" indent="-306000" algn="l" rtl="0">
              <a:lnSpc>
                <a:spcPct val="90000"/>
              </a:lnSpc>
              <a:spcBef>
                <a:spcPts val="960"/>
              </a:spcBef>
              <a:spcAft>
                <a:spcPts val="0"/>
              </a:spcAft>
              <a:buSzPts val="1656"/>
              <a:buChar char="◼"/>
            </a:pPr>
            <a:r>
              <a:rPr lang="en-US"/>
              <a:t>Environmental Science</a:t>
            </a:r>
            <a:endParaRPr/>
          </a:p>
          <a:p>
            <a:pPr marL="0" lvl="0" indent="0" algn="l" rtl="0">
              <a:lnSpc>
                <a:spcPct val="90000"/>
              </a:lnSpc>
              <a:spcBef>
                <a:spcPts val="960"/>
              </a:spcBef>
              <a:spcAft>
                <a:spcPts val="0"/>
              </a:spcAft>
              <a:buSzPts val="1656"/>
              <a:buNone/>
            </a:pPr>
            <a:r>
              <a:rPr lang="en-US" sz="1800" b="0" i="0" u="none" strike="noStrike">
                <a:latin typeface="Gill Sans"/>
                <a:ea typeface="Gill Sans"/>
                <a:cs typeface="Gill Sans"/>
                <a:sym typeface="Gill Sans"/>
              </a:rPr>
              <a:t>These projects, like many others, involve the challenges of data creation, exploration, exploitation, and preservation in many scientific communities. The rapidly growing and diverse data opens many new opportunities in business, research, design, policy formulation, and decision making, but these opportunities can only be exploited if we improve our knowledge discovery apparatus as we enter the data-intensive era [1].</a:t>
            </a:r>
            <a:endParaRPr>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24726"/>
              </a:buClr>
              <a:buSzPts val="3600"/>
              <a:buFont typeface="Quattrocento Sans"/>
              <a:buNone/>
            </a:pPr>
            <a:r>
              <a:rPr lang="en-US">
                <a:latin typeface="Quattrocento Sans"/>
                <a:ea typeface="Quattrocento Sans"/>
                <a:cs typeface="Quattrocento Sans"/>
                <a:sym typeface="Quattrocento Sans"/>
              </a:rPr>
              <a:t>Related topics to workflow</a:t>
            </a:r>
            <a:endParaRPr/>
          </a:p>
        </p:txBody>
      </p:sp>
      <p:sp>
        <p:nvSpPr>
          <p:cNvPr id="150" name="Google Shape;150;p19"/>
          <p:cNvSpPr txBox="1">
            <a:spLocks noGrp="1"/>
          </p:cNvSpPr>
          <p:nvPr>
            <p:ph type="body" idx="1"/>
          </p:nvPr>
        </p:nvSpPr>
        <p:spPr>
          <a:xfrm>
            <a:off x="838200" y="1625936"/>
            <a:ext cx="497840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595959"/>
              </a:buClr>
              <a:buSzPts val="1800"/>
              <a:buChar char="•"/>
            </a:pPr>
            <a:r>
              <a:rPr lang="en-US" sz="1800" b="1" i="0" u="none" strike="noStrike">
                <a:latin typeface="Helvetica Neue"/>
                <a:ea typeface="Helvetica Neue"/>
                <a:cs typeface="Helvetica Neue"/>
                <a:sym typeface="Helvetica Neue"/>
              </a:rPr>
              <a:t>Workflow Characteristics.</a:t>
            </a:r>
            <a:endParaRPr>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800"/>
              <a:buChar char="•"/>
            </a:pPr>
            <a:r>
              <a:rPr lang="en-US" sz="1800" b="1" i="0" u="none" strike="noStrike">
                <a:latin typeface="Helvetica Neue"/>
                <a:ea typeface="Helvetica Neue"/>
                <a:cs typeface="Helvetica Neue"/>
                <a:sym typeface="Helvetica Neue"/>
              </a:rPr>
              <a:t>Workflow Architectures. </a:t>
            </a:r>
            <a:endParaRPr>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400"/>
              <a:buChar char="•"/>
            </a:pPr>
            <a:r>
              <a:rPr lang="en-US" b="1"/>
              <a:t>Notable systems</a:t>
            </a:r>
            <a:endParaRPr b="1">
              <a:latin typeface="Quattrocento Sans"/>
              <a:ea typeface="Quattrocento Sans"/>
              <a:cs typeface="Quattrocento Sans"/>
              <a:sym typeface="Quattrocento Sans"/>
            </a:endParaRPr>
          </a:p>
          <a:p>
            <a:pPr marL="228600" lvl="0" indent="-228600" algn="l" rtl="0">
              <a:lnSpc>
                <a:spcPct val="90000"/>
              </a:lnSpc>
              <a:spcBef>
                <a:spcPts val="1000"/>
              </a:spcBef>
              <a:spcAft>
                <a:spcPts val="0"/>
              </a:spcAft>
              <a:buClr>
                <a:srgbClr val="595959"/>
              </a:buClr>
              <a:buSzPts val="1400"/>
              <a:buChar char="•"/>
            </a:pPr>
            <a:r>
              <a:rPr lang="en-US" b="1">
                <a:latin typeface="Quattrocento Sans"/>
                <a:ea typeface="Quattrocento Sans"/>
                <a:cs typeface="Quattrocento Sans"/>
                <a:sym typeface="Quattrocento Sans"/>
              </a:rPr>
              <a:t>Sharing workflows</a:t>
            </a:r>
            <a:endParaRPr/>
          </a:p>
          <a:p>
            <a:pPr marL="228600" lvl="0" indent="-228600" algn="l" rtl="0">
              <a:lnSpc>
                <a:spcPct val="90000"/>
              </a:lnSpc>
              <a:spcBef>
                <a:spcPts val="1000"/>
              </a:spcBef>
              <a:spcAft>
                <a:spcPts val="0"/>
              </a:spcAft>
              <a:buClr>
                <a:srgbClr val="595959"/>
              </a:buClr>
              <a:buSzPts val="1400"/>
              <a:buChar char="•"/>
            </a:pPr>
            <a:r>
              <a:rPr lang="en-US" b="1">
                <a:latin typeface="Quattrocento Sans"/>
                <a:ea typeface="Quattrocento Sans"/>
                <a:cs typeface="Quattrocento Sans"/>
                <a:sym typeface="Quattrocento Sans"/>
              </a:rPr>
              <a:t>Analysis</a:t>
            </a:r>
            <a:endParaRPr/>
          </a:p>
          <a:p>
            <a:pPr marL="228600" lvl="0" indent="-139700" algn="l" rtl="0">
              <a:lnSpc>
                <a:spcPct val="90000"/>
              </a:lnSpc>
              <a:spcBef>
                <a:spcPts val="1000"/>
              </a:spcBef>
              <a:spcAft>
                <a:spcPts val="0"/>
              </a:spcAft>
              <a:buClr>
                <a:srgbClr val="595959"/>
              </a:buClr>
              <a:buSzPts val="1400"/>
              <a:buNone/>
            </a:pPr>
            <a:endParaRPr b="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6" name="Google Shape;156;p20"/>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7" name="Google Shape;157;p20"/>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CHARACTERISTICS</a:t>
            </a:r>
            <a:endParaRPr/>
          </a:p>
        </p:txBody>
      </p:sp>
      <p:sp>
        <p:nvSpPr>
          <p:cNvPr id="158" name="Google Shape;158;p20"/>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Workflow Characteristics: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—These phases are from the scientists’ perspective as they create and run workflows.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—Scientists compose, operate, analyze, and refine workflows.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—Scientific workflows are exploratory; that is, it is common to reuse workflows and refine them using trial and error.</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—Scientific methods are often repeated; that is, scientists rerun workflows with different parameters and datasets.</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—Runtime monitoring and diagnostics are important; that is, scientists monitor progress and may steer or decide to abort or suspend an execution.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4" name="Google Shape;164;p21"/>
          <p:cNvSpPr/>
          <p:nvPr/>
        </p:nvSpPr>
        <p:spPr>
          <a:xfrm>
            <a:off x="490581" y="485678"/>
            <a:ext cx="4174743" cy="58887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5" name="Google Shape;165;p21"/>
          <p:cNvSpPr txBox="1">
            <a:spLocks noGrp="1"/>
          </p:cNvSpPr>
          <p:nvPr>
            <p:ph type="title"/>
          </p:nvPr>
        </p:nvSpPr>
        <p:spPr>
          <a:xfrm>
            <a:off x="959157" y="1113764"/>
            <a:ext cx="326974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Gill Sans"/>
              <a:buNone/>
            </a:pPr>
            <a:r>
              <a:rPr lang="en-US">
                <a:solidFill>
                  <a:srgbClr val="FFFFFF"/>
                </a:solidFill>
              </a:rPr>
              <a:t>WORKFLOW ARCHITECTURES</a:t>
            </a:r>
            <a:endParaRPr/>
          </a:p>
        </p:txBody>
      </p:sp>
      <p:sp>
        <p:nvSpPr>
          <p:cNvPr id="166" name="Google Shape;166;p21"/>
          <p:cNvSpPr txBox="1">
            <a:spLocks noGrp="1"/>
          </p:cNvSpPr>
          <p:nvPr>
            <p:ph type="body" idx="1"/>
          </p:nvPr>
        </p:nvSpPr>
        <p:spPr>
          <a:xfrm>
            <a:off x="5155905" y="1113764"/>
            <a:ext cx="6108179" cy="46243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56"/>
              <a:buNone/>
            </a:pPr>
            <a:r>
              <a:rPr lang="en-US" sz="1800" b="0" i="0" u="none" strike="noStrike">
                <a:latin typeface="Century"/>
                <a:ea typeface="Century"/>
                <a:cs typeface="Century"/>
                <a:sym typeface="Century"/>
              </a:rPr>
              <a:t>Workflow Management System (See [1] and references there in):</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Pegasus [Deelman et al. 2015],</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Kepler [Lud¨ascher et al. 2006], Taverna [Wolstencroft et al. 2013], Triana [Taylor et al. 2007a], </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Swift [Zhao et al. 2007], Trident [Barga et al. 2008], Galaxy [Blankenberg et al. 2010],</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ASKALON [Fahringer et al. 2007], WS-PGRADE/gUSE [Kacsuk et al. 2012],</a:t>
            </a:r>
            <a:endParaRPr/>
          </a:p>
          <a:p>
            <a:pPr marL="306000" lvl="0" indent="-306000" algn="l" rtl="0">
              <a:spcBef>
                <a:spcPts val="960"/>
              </a:spcBef>
              <a:spcAft>
                <a:spcPts val="0"/>
              </a:spcAft>
              <a:buSzPts val="1656"/>
              <a:buChar char="◼"/>
            </a:pPr>
            <a:r>
              <a:rPr lang="en-US" sz="1800" b="0" i="0" u="none" strike="noStrike">
                <a:latin typeface="Century"/>
                <a:ea typeface="Century"/>
                <a:cs typeface="Century"/>
                <a:sym typeface="Century"/>
              </a:rPr>
              <a:t>Meandre [Llor`a et al. 2008], and Apache Airavata [Marru et al. 2011]. </a:t>
            </a:r>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803</Words>
  <Application>Microsoft Macintosh PowerPoint</Application>
  <PresentationFormat>Widescreen</PresentationFormat>
  <Paragraphs>74</Paragraphs>
  <Slides>19</Slides>
  <Notes>18</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Calibri</vt:lpstr>
      <vt:lpstr>Century</vt:lpstr>
      <vt:lpstr>Gill Sans</vt:lpstr>
      <vt:lpstr>Helvetica Neue</vt:lpstr>
      <vt:lpstr>Noto Sans Symbols</vt:lpstr>
      <vt:lpstr>Quattrocento Sans</vt:lpstr>
      <vt:lpstr>Times New Roman</vt:lpstr>
      <vt:lpstr>Arial</vt:lpstr>
      <vt:lpstr>Dividend</vt:lpstr>
      <vt:lpstr>QuickStarter Theme</vt:lpstr>
      <vt:lpstr>Simple Light</vt:lpstr>
      <vt:lpstr>Blue Waters Petascale Semester Curriculum v1.0 Unit 10: Productivity and Visualization Lesson 5: Workflows 1 Developed by Widodo Samyono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SCIENTIFIC WORKFLOW</vt:lpstr>
      <vt:lpstr>CONTENTS</vt:lpstr>
      <vt:lpstr>Definitions</vt:lpstr>
      <vt:lpstr>APPLICATIONS</vt:lpstr>
      <vt:lpstr>Related topics to workflow</vt:lpstr>
      <vt:lpstr>WORKFLOW CHARACTERISTICS</vt:lpstr>
      <vt:lpstr>WORKFLOW ARCHITECTURES</vt:lpstr>
      <vt:lpstr>WORKFLOW ARCHITECTURES</vt:lpstr>
      <vt:lpstr>NOTABLE SYSTEMS</vt:lpstr>
      <vt:lpstr>NOTABLE SYSTEMS</vt:lpstr>
      <vt:lpstr>NOTABLE SYSTEMS </vt:lpstr>
      <vt:lpstr>NOTABLE SYSTEMS </vt:lpstr>
      <vt:lpstr>NOTABLE SYSTEMS</vt:lpstr>
      <vt:lpstr>SHARING WORKFLOWS</vt:lpstr>
      <vt:lpstr>ANALYSIS</vt:lpstr>
      <vt:lpstr>ANALYSIS</vt:lpstr>
      <vt:lpstr>WORK CITED</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WORKFLOW</dc:title>
  <cp:lastModifiedBy>Aaron Weeden</cp:lastModifiedBy>
  <cp:revision>5</cp:revision>
  <dcterms:modified xsi:type="dcterms:W3CDTF">2020-10-11T16:15:00Z</dcterms:modified>
</cp:coreProperties>
</file>