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66" r:id="rId2"/>
    <p:sldId id="268"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05559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eb22304c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eb22304c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eb222ef6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eb222ef6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eb222ef6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eb222ef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eb222ef6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eb222ef6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b222ef6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b222ef6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eb222ef6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eb222ef6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b222ef6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b222ef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eb222ef6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eb222ef6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eb222ef6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eb222ef6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plutocode.ph.unito.it/Doxygen/Test_Problems/_m_h_d_2_rayleigh___taylor_2init_8c.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Rayleigh%E2%80%93Taylor_instabil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smtClean="0">
                <a:latin typeface="Times New Roman" charset="0"/>
                <a:ea typeface="Times New Roman" charset="0"/>
                <a:cs typeface="Times New Roman" charset="0"/>
              </a:rPr>
              <a:t>11</a:t>
            </a:r>
            <a:r>
              <a:rPr lang="en-US" sz="2700" b="1" dirty="0">
                <a:latin typeface="Times New Roman" charset="0"/>
                <a:ea typeface="Times New Roman" charset="0"/>
                <a:cs typeface="Times New Roman" charset="0"/>
              </a:rPr>
              <a:t>: Domain Science: Astrophysical Fluid </a:t>
            </a:r>
            <a:r>
              <a:rPr lang="en-US" sz="2700" b="1" dirty="0" smtClean="0">
                <a:latin typeface="Times New Roman" charset="0"/>
                <a:ea typeface="Times New Roman" charset="0"/>
                <a:cs typeface="Times New Roman" charset="0"/>
              </a:rPr>
              <a:t/>
            </a:r>
            <a:br>
              <a:rPr lang="en-US" sz="2700" b="1" dirty="0" smtClean="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 </a:t>
            </a:r>
            <a:r>
              <a:rPr lang="en-US" sz="2700" b="1" dirty="0" smtClean="0">
                <a:latin typeface="Times New Roman" charset="0"/>
                <a:ea typeface="Times New Roman" charset="0"/>
                <a:cs typeface="Times New Roman" charset="0"/>
              </a:rPr>
              <a:t>    Dynamics</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4: MPI Simulations and Visualization</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Marc </a:t>
            </a:r>
            <a:r>
              <a:rPr lang="en-US" sz="2700" i="1" dirty="0" err="1" smtClean="0">
                <a:latin typeface="Times New Roman" charset="0"/>
                <a:ea typeface="Times New Roman" charset="0"/>
                <a:cs typeface="Times New Roman" charset="0"/>
              </a:rPr>
              <a:t>Gagné</a:t>
            </a:r>
            <a:r>
              <a:rPr lang="en-US" sz="2700" i="1" smtClean="0">
                <a:latin typeface="Times New Roman" charset="0"/>
                <a:ea typeface="Times New Roman" charset="0"/>
                <a:cs typeface="Times New Roman" charset="0"/>
              </a:rPr>
              <a:t> and Roman Voronov</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997540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63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11.4 Activity 1</a:t>
            </a:r>
            <a:endParaRPr/>
          </a:p>
        </p:txBody>
      </p:sp>
      <p:sp>
        <p:nvSpPr>
          <p:cNvPr id="110" name="Google Shape;110;p21"/>
          <p:cNvSpPr txBox="1">
            <a:spLocks noGrp="1"/>
          </p:cNvSpPr>
          <p:nvPr>
            <p:ph type="body" idx="1"/>
          </p:nvPr>
        </p:nvSpPr>
        <p:spPr>
          <a:xfrm>
            <a:off x="311700" y="1021600"/>
            <a:ext cx="8520600" cy="38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will initialize, and run a set of PLUTO MPI simulations of the Rayleigh-Taylor Instability. See:</a:t>
            </a:r>
            <a:endParaRPr sz="1400"/>
          </a:p>
          <a:p>
            <a:pPr marL="0" lvl="0" indent="0" algn="l" rtl="0">
              <a:lnSpc>
                <a:spcPct val="100000"/>
              </a:lnSpc>
              <a:spcBef>
                <a:spcPts val="1600"/>
              </a:spcBef>
              <a:spcAft>
                <a:spcPts val="0"/>
              </a:spcAft>
              <a:buNone/>
            </a:pPr>
            <a:r>
              <a:rPr lang="en" sz="1400" u="sng">
                <a:solidFill>
                  <a:schemeClr val="hlink"/>
                </a:solidFill>
                <a:hlinkClick r:id="rId3"/>
              </a:rPr>
              <a:t>http://plutocode.ph.unito.it/Doxygen/Test_Problems/_m_h_d_2_rayleigh___taylor_2init_8c.html</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The problem can be setup in 2D or 3D, with or without a horizontal magnetic field, and with different time-stepping, and interpolation schemes.</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The system is destabilized by perturbing the vertical velocity in near the interface using a single mode perturbation (in 2D) or a Gaussian perturbation (in 3D). Alternatively, a random perturbation can be used by setting USE_RANDOM_PERTURBATION to YES in your definitions.h. The runtime parameters that are read from pluto.ini are:</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[ETA]: sets the density of the upper fluid;</a:t>
            </a:r>
            <a:endParaRPr sz="1400"/>
          </a:p>
          <a:p>
            <a:pPr marL="0" lvl="0" indent="0" algn="l" rtl="0">
              <a:lnSpc>
                <a:spcPct val="100000"/>
              </a:lnSpc>
              <a:spcBef>
                <a:spcPts val="0"/>
              </a:spcBef>
              <a:spcAft>
                <a:spcPts val="0"/>
              </a:spcAft>
              <a:buNone/>
            </a:pPr>
            <a:r>
              <a:rPr lang="en" sz="1400"/>
              <a:t>[GRAV]: sets gravity (must be &lt; 0);</a:t>
            </a:r>
            <a:endParaRPr sz="1400"/>
          </a:p>
          <a:p>
            <a:pPr marL="0" lvl="0" indent="0" algn="l" rtl="0">
              <a:lnSpc>
                <a:spcPct val="100000"/>
              </a:lnSpc>
              <a:spcBef>
                <a:spcPts val="0"/>
              </a:spcBef>
              <a:spcAft>
                <a:spcPts val="0"/>
              </a:spcAft>
              <a:buNone/>
            </a:pPr>
            <a:r>
              <a:rPr lang="en" sz="1400"/>
              <a:t>[CHI]: sets the magnetic field strength in units of the critical magnetic field Bc;</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11.4 Activity 2</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second activity we will use VisIt to visualize the output from run01 and run05 of our Rayleigh-Taylor Instability simulations.</a:t>
            </a:r>
            <a:endParaRPr/>
          </a:p>
          <a:p>
            <a:pPr marL="457200" lvl="0" indent="-330200" algn="l" rtl="0">
              <a:spcBef>
                <a:spcPts val="1600"/>
              </a:spcBef>
              <a:spcAft>
                <a:spcPts val="0"/>
              </a:spcAft>
              <a:buSzPts val="1600"/>
              <a:buChar char="●"/>
            </a:pPr>
            <a:r>
              <a:rPr lang="en" sz="1600"/>
              <a:t>run01 was run on the default grid, with no magnetic field, density contrast of 2.0, and periodic boundary conditions.</a:t>
            </a:r>
            <a:endParaRPr sz="1600"/>
          </a:p>
          <a:p>
            <a:pPr marL="457200" lvl="0" indent="-330200" algn="l" rtl="0">
              <a:spcBef>
                <a:spcPts val="0"/>
              </a:spcBef>
              <a:spcAft>
                <a:spcPts val="0"/>
              </a:spcAft>
              <a:buSzPts val="1600"/>
              <a:buChar char="●"/>
            </a:pPr>
            <a:r>
              <a:rPr lang="en" sz="1600"/>
              <a:t>run05 was run on a larger grid, with magnetic field 0.2, density contrast 2.5, and reflective boundary conditions.</a:t>
            </a:r>
            <a:endParaRPr sz="1600"/>
          </a:p>
          <a:p>
            <a:pPr marL="0" lvl="0" indent="0" algn="l" rtl="0">
              <a:spcBef>
                <a:spcPts val="1600"/>
              </a:spcBef>
              <a:spcAft>
                <a:spcPts val="1600"/>
              </a:spcAft>
              <a:buNone/>
            </a:pPr>
            <a:r>
              <a:rPr lang="en" sz="1600"/>
              <a:t>We will use a Pseudocolor plot of density to examine the evolution of the instability, and compare the effects of the magnetic field, and the reflective/periodic boundary conditions.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4960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PLUTO Setup</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Modern codes like PLUTO are built with a large number of available modules, which users switch on based on the type of problem they want to solve.</a:t>
            </a:r>
            <a:endParaRPr dirty="0"/>
          </a:p>
          <a:p>
            <a:pPr marL="0" lvl="0" indent="0" algn="l" rtl="0">
              <a:spcBef>
                <a:spcPts val="1600"/>
              </a:spcBef>
              <a:spcAft>
                <a:spcPts val="0"/>
              </a:spcAft>
              <a:buNone/>
            </a:pPr>
            <a:r>
              <a:rPr lang="en" dirty="0"/>
              <a:t>You learned in 11.3 Activity 1 that you select the modules you wish to employ in the </a:t>
            </a:r>
            <a:r>
              <a:rPr lang="en" dirty="0" err="1"/>
              <a:t>definitions.h</a:t>
            </a:r>
            <a:r>
              <a:rPr lang="en" dirty="0"/>
              <a:t> file (a C include file), you define the mesh, the length of your simulation, and the output format and frequency in the </a:t>
            </a:r>
            <a:r>
              <a:rPr lang="en" dirty="0" err="1"/>
              <a:t>pluto.ini</a:t>
            </a:r>
            <a:r>
              <a:rPr lang="en" dirty="0"/>
              <a:t> file.</a:t>
            </a:r>
            <a:endParaRPr dirty="0"/>
          </a:p>
          <a:p>
            <a:pPr marL="0" lvl="0" indent="0" algn="l" rtl="0">
              <a:spcBef>
                <a:spcPts val="1600"/>
              </a:spcBef>
              <a:spcAft>
                <a:spcPts val="1600"/>
              </a:spcAft>
              <a:buNone/>
            </a:pPr>
            <a:r>
              <a:rPr lang="en" dirty="0"/>
              <a:t>The </a:t>
            </a:r>
            <a:r>
              <a:rPr lang="en" dirty="0" err="1"/>
              <a:t>init.c</a:t>
            </a:r>
            <a:r>
              <a:rPr lang="en" dirty="0"/>
              <a:t> file (a C source code file) is used to define initial conditions, and boundary conditions.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Conditions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Initial conditions define the state (density, pressure, velocity, magnetic field, etc.) of our simulation volume (at every zone in space) at the start of the simulation (t=0).</a:t>
            </a:r>
            <a:endParaRPr sz="1700"/>
          </a:p>
          <a:p>
            <a:pPr marL="0" lvl="0" indent="0" algn="l" rtl="0">
              <a:spcBef>
                <a:spcPts val="1600"/>
              </a:spcBef>
              <a:spcAft>
                <a:spcPts val="0"/>
              </a:spcAft>
              <a:buNone/>
            </a:pPr>
            <a:r>
              <a:rPr lang="en" sz="1700"/>
              <a:t>In PLUTO, initial conditions are set within the main Init call, and are executed once at the start of the simulation.</a:t>
            </a:r>
            <a:endParaRPr sz="1700"/>
          </a:p>
          <a:p>
            <a:pPr marL="0" lvl="0" indent="0" algn="l" rtl="0">
              <a:spcBef>
                <a:spcPts val="1600"/>
              </a:spcBef>
              <a:spcAft>
                <a:spcPts val="0"/>
              </a:spcAft>
              <a:buNone/>
            </a:pPr>
            <a:r>
              <a:rPr lang="en" sz="1700"/>
              <a:t>In today’s lesson we will consider a simple initial condition: an interface separating two fluids with different densities in hydrostatic balance. Though simple to start, this leads to a classic phenomenon called the Rayleigh–Taylor instability.</a:t>
            </a:r>
            <a:endParaRPr sz="1700"/>
          </a:p>
          <a:p>
            <a:pPr marL="0" lvl="0" indent="0" algn="l" rtl="0">
              <a:spcBef>
                <a:spcPts val="1600"/>
              </a:spcBef>
              <a:spcAft>
                <a:spcPts val="1600"/>
              </a:spcAft>
              <a:buNone/>
            </a:pPr>
            <a:r>
              <a:rPr lang="en" sz="1700"/>
              <a:t>For example, water, which is denser than oil, is suspended atop oil. We model the problem with two plane-parallel layers of fluid; both fluids subject to the Earth's gravity.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Boundary Conditions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Boundary conditions dictate what the fluid does at the boundaries of the mesh. “These boundary conditions include inlet boundary conditions, outlet boundary conditions, wall boundary conditions, constant pressure boundary conditions, axisymmetric boundary conditions, symmetric boundary conditions, and periodic or cyclic boundary conditions. Transient problems require one more initial condition, where initial values of flow variables are specified at nodes in the flow domain.”</a:t>
            </a:r>
            <a:endParaRPr sz="1700"/>
          </a:p>
          <a:p>
            <a:pPr marL="0" lvl="0" indent="0" algn="l" rtl="0">
              <a:spcBef>
                <a:spcPts val="1600"/>
              </a:spcBef>
              <a:spcAft>
                <a:spcPts val="1600"/>
              </a:spcAft>
              <a:buNone/>
            </a:pPr>
            <a:r>
              <a:rPr lang="en" sz="1700"/>
              <a:t>In our problem, the boundary conditions are periodic at the side of the container, and periodic at the bottom boundary of our rectangular 2D container. We will modify these boundary conditions at the end of the first activity.</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Rayleigh-Taylor Instability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“The equilibrium here is unstable to any perturbations or disturbances of the interface: if a parcel of heavier fluid is displaced downward with an equal volume of lighter fluid displaced upwards, the potential energy of the configuration is lower than the initial state. Thus the disturbance will grow and lead to a further release of potential energy, as the more dense material moves down under the (effective) gravitational field, and the less dense material is further displaced upwards. This was the set-up as studied by Lord Rayleigh. The important insight by G. I. Taylor was his realisation that this situation is equivalent to the situation when the fluids are accelerated, with the less dense fluid accelerating into the more dense fluid. This occurs deep underwater on the surface of an expanding bubble and in a nuclear explosion.” - Wikipedia</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Rayleigh-Taylor Instability</a:t>
            </a:r>
            <a:endParaRPr/>
          </a:p>
        </p:txBody>
      </p:sp>
      <p:sp>
        <p:nvSpPr>
          <p:cNvPr id="86" name="Google Shape;86;p18"/>
          <p:cNvSpPr txBox="1">
            <a:spLocks noGrp="1"/>
          </p:cNvSpPr>
          <p:nvPr>
            <p:ph type="body" idx="1"/>
          </p:nvPr>
        </p:nvSpPr>
        <p:spPr>
          <a:xfrm>
            <a:off x="311700" y="1152475"/>
            <a:ext cx="8520600" cy="37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problem illustrates that a simple set of initial conditions, boundary conditions, and physical processes (gravitational acceleration of two fluids of different density) leads to very complex, non-deterministic phenomena.</a:t>
            </a:r>
            <a:endParaRPr/>
          </a:p>
          <a:p>
            <a:pPr marL="0" lvl="0" indent="0" algn="l" rtl="0">
              <a:spcBef>
                <a:spcPts val="1600"/>
              </a:spcBef>
              <a:spcAft>
                <a:spcPts val="0"/>
              </a:spcAft>
              <a:buNone/>
            </a:pPr>
            <a:r>
              <a:rPr lang="en"/>
              <a:t>These phenomena arise from small seed fluctuations that are amplified as the program solves the Navier-Stokes PDEs forward in time from the simple initial condition. The remarkable (and somewhat mysterious) result is that, just like reality, each simulation is qualitatively similar, but different in detail. </a:t>
            </a:r>
            <a:endParaRPr/>
          </a:p>
          <a:p>
            <a:pPr marL="0" lvl="0" indent="0" algn="l" rtl="0">
              <a:spcBef>
                <a:spcPts val="1600"/>
              </a:spcBef>
              <a:spcAft>
                <a:spcPts val="0"/>
              </a:spcAft>
              <a:buNone/>
            </a:pPr>
            <a:r>
              <a:rPr lang="en"/>
              <a:t>Think about that next time you’re stirring cream in your coffee.</a:t>
            </a:r>
            <a:endParaRPr/>
          </a:p>
          <a:p>
            <a:pPr marL="0" lvl="0" indent="0" algn="l" rtl="0">
              <a:spcBef>
                <a:spcPts val="1600"/>
              </a:spcBef>
              <a:spcAft>
                <a:spcPts val="0"/>
              </a:spcAft>
              <a:buNone/>
            </a:pPr>
            <a:r>
              <a:rPr lang="en"/>
              <a:t>Further reading: </a:t>
            </a:r>
            <a:r>
              <a:rPr lang="en" u="sng">
                <a:solidFill>
                  <a:schemeClr val="hlink"/>
                </a:solidFill>
                <a:hlinkClick r:id="rId3"/>
              </a:rPr>
              <a:t>https://en.wikipedia.org/wiki/Rayleigh-Taylor_instability</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Rayleigh-Taylor Instability</a:t>
            </a:r>
            <a:endParaRPr/>
          </a:p>
        </p:txBody>
      </p:sp>
      <p:sp>
        <p:nvSpPr>
          <p:cNvPr id="92" name="Google Shape;92;p19"/>
          <p:cNvSpPr txBox="1">
            <a:spLocks noGrp="1"/>
          </p:cNvSpPr>
          <p:nvPr>
            <p:ph type="body" idx="1"/>
          </p:nvPr>
        </p:nvSpPr>
        <p:spPr>
          <a:xfrm>
            <a:off x="311700" y="1152475"/>
            <a:ext cx="407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This image shows the time evolution of a 2D simulation of the Rayleigh-Taylor Instability problem.</a:t>
            </a:r>
            <a:endParaRPr sz="1700"/>
          </a:p>
          <a:p>
            <a:pPr marL="0" lvl="0" indent="0" algn="l" rtl="0">
              <a:spcBef>
                <a:spcPts val="1600"/>
              </a:spcBef>
              <a:spcAft>
                <a:spcPts val="1600"/>
              </a:spcAft>
              <a:buNone/>
            </a:pPr>
            <a:r>
              <a:rPr lang="en" sz="1700"/>
              <a:t>Note the swirls that form along the interface between the denser blue fluid and the lighter yellow fluid. This is caused by velocity </a:t>
            </a:r>
            <a:r>
              <a:rPr lang="en" sz="1700" b="1"/>
              <a:t>shear</a:t>
            </a:r>
            <a:r>
              <a:rPr lang="en" sz="1700"/>
              <a:t> as the blue fluid moves past the yellow fluid. This is a related phenomenon known as the Kelvin-Helmholtz instability.</a:t>
            </a:r>
            <a:endParaRPr sz="1700"/>
          </a:p>
        </p:txBody>
      </p:sp>
      <p:pic>
        <p:nvPicPr>
          <p:cNvPr id="93" name="Google Shape;93;p19" descr="Hydrodynamic simulation of the Rayleigh–Taylor instability. Government source: Shengtai Li, Hui Li, 15 April 2006, &quot;Parallel AMR Code for Compressible MHD or HD Equations&quot;" title="https://upload.wikimedia.org/wikipedia/commons/thumb/d/d6/HD-Rayleigh-Taylor.gif/986px-HD-Rayleigh-Taylor.gif"/>
          <p:cNvPicPr preferRelativeResize="0"/>
          <p:nvPr/>
        </p:nvPicPr>
        <p:blipFill>
          <a:blip r:embed="rId3">
            <a:alphaModFix/>
          </a:blip>
          <a:stretch>
            <a:fillRect/>
          </a:stretch>
        </p:blipFill>
        <p:spPr>
          <a:xfrm>
            <a:off x="4424775" y="1098625"/>
            <a:ext cx="4455300" cy="3470254"/>
          </a:xfrm>
          <a:prstGeom prst="rect">
            <a:avLst/>
          </a:prstGeom>
          <a:noFill/>
          <a:ln>
            <a:noFill/>
          </a:ln>
        </p:spPr>
      </p:pic>
      <p:cxnSp>
        <p:nvCxnSpPr>
          <p:cNvPr id="94" name="Google Shape;94;p19"/>
          <p:cNvCxnSpPr/>
          <p:nvPr/>
        </p:nvCxnSpPr>
        <p:spPr>
          <a:xfrm>
            <a:off x="3803175" y="2494550"/>
            <a:ext cx="2200200" cy="3435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58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Kelvin-Helmholtz Instability</a:t>
            </a:r>
            <a:endParaRPr/>
          </a:p>
        </p:txBody>
      </p:sp>
      <p:pic>
        <p:nvPicPr>
          <p:cNvPr id="100" name="Google Shape;100;p20" descr="Spatially developing 2D Kelvin-Helmholtz instability at low Reynolds number. Small perturbations, imposed at the inlet on the tangential velocity, evolve in the computational box. Credit: NDF,  https://upload.wikimedia.org/wikipedia/commons/8/81/Spatial_KH_2D_vorticity.gif" title="Spatial KH 2D vorticity.gif"/>
          <p:cNvPicPr preferRelativeResize="0"/>
          <p:nvPr/>
        </p:nvPicPr>
        <p:blipFill>
          <a:blip r:embed="rId3">
            <a:alphaModFix/>
          </a:blip>
          <a:stretch>
            <a:fillRect/>
          </a:stretch>
        </p:blipFill>
        <p:spPr>
          <a:xfrm>
            <a:off x="180825" y="851125"/>
            <a:ext cx="4039475" cy="2819325"/>
          </a:xfrm>
          <a:prstGeom prst="rect">
            <a:avLst/>
          </a:prstGeom>
          <a:noFill/>
          <a:ln>
            <a:noFill/>
          </a:ln>
        </p:spPr>
      </p:pic>
      <p:pic>
        <p:nvPicPr>
          <p:cNvPr id="101" name="Google Shape;101;p20" descr="Image Credit: NASA, ESA, and A. Simon (Goddard Space Flight Center)" title="Jupiter: Hubble Space Telescope WFC3 taken in 2014 "/>
          <p:cNvPicPr preferRelativeResize="0"/>
          <p:nvPr/>
        </p:nvPicPr>
        <p:blipFill>
          <a:blip r:embed="rId4">
            <a:alphaModFix/>
          </a:blip>
          <a:stretch>
            <a:fillRect/>
          </a:stretch>
        </p:blipFill>
        <p:spPr>
          <a:xfrm>
            <a:off x="4343625" y="851125"/>
            <a:ext cx="4590876" cy="2582372"/>
          </a:xfrm>
          <a:prstGeom prst="rect">
            <a:avLst/>
          </a:prstGeom>
          <a:noFill/>
          <a:ln>
            <a:noFill/>
          </a:ln>
        </p:spPr>
      </p:pic>
      <p:sp>
        <p:nvSpPr>
          <p:cNvPr id="102" name="Google Shape;102;p20"/>
          <p:cNvSpPr txBox="1"/>
          <p:nvPr/>
        </p:nvSpPr>
        <p:spPr>
          <a:xfrm>
            <a:off x="302625" y="4498400"/>
            <a:ext cx="4710900" cy="5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0"/>
          <p:cNvSpPr txBox="1"/>
          <p:nvPr/>
        </p:nvSpPr>
        <p:spPr>
          <a:xfrm>
            <a:off x="180825" y="3728000"/>
            <a:ext cx="4162800" cy="12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“Spatially developing 2D Kelvin-Helmholtz instability at low Reynolds number. Small perturbations, imposed at the inlet on the tangential velocity, evolve in the computational box. High Reynolds number would be marked with an increase of small scale motions.” - Wikipedia</a:t>
            </a:r>
            <a:r>
              <a:rPr lang="en" sz="1300"/>
              <a:t/>
            </a:r>
            <a:br>
              <a:rPr lang="en" sz="1300"/>
            </a:br>
            <a:endParaRPr sz="1300"/>
          </a:p>
        </p:txBody>
      </p:sp>
      <p:sp>
        <p:nvSpPr>
          <p:cNvPr id="104" name="Google Shape;104;p20"/>
          <p:cNvSpPr txBox="1"/>
          <p:nvPr/>
        </p:nvSpPr>
        <p:spPr>
          <a:xfrm>
            <a:off x="4433000" y="3728000"/>
            <a:ext cx="4501500" cy="12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The cloud layers on Jupiter are stratified in latitude creating alternating bands. The bands flow in opposite directions, creating shear at the interface. The resulting Kelvin-Helmholtz instability creates the swirls seen here in Jupiter’s upper atmosphere. Image credit: NASA/ESA/GSFC</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Macintosh PowerPoint</Application>
  <PresentationFormat>On-screen Show (16:9)</PresentationFormat>
  <Paragraphs>45</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Times New Roman</vt:lpstr>
      <vt:lpstr>Arial</vt:lpstr>
      <vt:lpstr>Simple Light</vt:lpstr>
      <vt:lpstr>Blue Waters Petascale Semester Curriculum v1.0 Unit 11: Domain Science: Astrophysical Fluid       Dynamics Lesson 4: MPI Simulations and Visualization Developed by Marc Gagné and Roman Voronov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PLUTO Setup</vt:lpstr>
      <vt:lpstr>Initial Conditions</vt:lpstr>
      <vt:lpstr>Boundary Conditions</vt:lpstr>
      <vt:lpstr>The Rayleigh-Taylor Instability</vt:lpstr>
      <vt:lpstr>The Rayleigh-Taylor Instability</vt:lpstr>
      <vt:lpstr>The Rayleigh-Taylor Instability</vt:lpstr>
      <vt:lpstr>The Kelvin-Helmholtz Instability</vt:lpstr>
      <vt:lpstr>11.4 Activity 1</vt:lpstr>
      <vt:lpstr>11.4 Activity 2</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11: Domain Science: Astrophysical Fluid       Dynamics Lesson 4: MPI Simulations and Visualization Developed by Marc Gagné for the Shodor Education Foundation, Inc.</dc:title>
  <cp:lastModifiedBy>Aaron Weeden</cp:lastModifiedBy>
  <cp:revision>4</cp:revision>
  <dcterms:modified xsi:type="dcterms:W3CDTF">2020-10-11T16:15:28Z</dcterms:modified>
</cp:coreProperties>
</file>