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5.xml" ContentType="application/vnd.openxmlformats-officedocument.presentationml.notesSlide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12"/>
  </p:notesMasterIdLst>
  <p:sldIdLst>
    <p:sldId id="266" r:id="rId3"/>
    <p:sldId id="268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p15="http://schemas.microsoft.com/office/powerpoint/2012/main" xmlns:go="http://customooxmlschemas.google.com/" roundtripDataSignature="AMtx7mhjSgRlE9C6u6EdzSfIjC8I+/qzYg==" r:id="rId16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onymous" initials="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79417"/>
  </p:normalViewPr>
  <p:slideViewPr>
    <p:cSldViewPr snapToGrid="0" snapToObjects="1">
      <p:cViewPr varScale="1">
        <p:scale>
          <a:sx n="73" d="100"/>
          <a:sy n="73" d="100"/>
        </p:scale>
        <p:origin x="32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9.xml"/><Relationship Id="rId12" Type="http://schemas.openxmlformats.org/officeDocument/2006/relationships/notesMaster" Target="notesMasters/notesMaster1.xml"/><Relationship Id="rId16" Type="http://customschemas.google.com/relationships/presentationmetadata" Target="metadata"/><Relationship Id="rId17" Type="http://schemas.openxmlformats.org/officeDocument/2006/relationships/commentAuthors" Target="commentAuthors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0-06-27T22:22:15.796" idx="1">
    <p:pos x="2936" y="3480"/>
    <p:text>The symbol next to this term is showing as a question mark in a box. Is that what should be showing?</p:text>
    <p:extLst>
      <p:ext uri="{C676402C-5697-4E1C-873F-D02D1690AC5C}">
        <p15:threadingInfo xmlns:p15="http://schemas.microsoft.com/office/powerpoint/2012/main" timeZoneBias="0"/>
      </p:ext>
      <p:ext uri="http://customooxmlschemas.google.com/">
        <go:slidesCustomData xmlns="" xmlns:p15="http://schemas.microsoft.com/office/powerpoint/2012/main" xmlns:go="http://customooxmlschemas.google.com/" commentPostId="AAAAGq7_CV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0-06-27T22:25:39.723" idx="2">
    <p:pos x="3677" y="1219"/>
    <p:text>Maybe add a little more detail to this slide.</p:text>
    <p:extLst>
      <p:ext uri="{C676402C-5697-4E1C-873F-D02D1690AC5C}">
        <p15:threadingInfo xmlns:p15="http://schemas.microsoft.com/office/powerpoint/2012/main" timeZoneBias="0"/>
      </p:ext>
      <p:ext uri="http://customooxmlschemas.google.com/">
        <go:slidesCustomData xmlns="" xmlns:p15="http://schemas.microsoft.com/office/powerpoint/2012/main" xmlns:go="http://customooxmlschemas.google.com/" commentPostId="AAAAGq7_CWM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0-06-27T22:24:34.952" idx="3">
    <p:pos x="2333" y="470"/>
    <p:text>I might suggest to write the summary slightly different, since it is basically just a copy of the outline slide. Summarize it in a reworded way.</p:text>
    <p:extLst>
      <p:ext uri="{C676402C-5697-4E1C-873F-D02D1690AC5C}">
        <p15:threadingInfo xmlns:p15="http://schemas.microsoft.com/office/powerpoint/2012/main" timeZoneBias="0"/>
      </p:ext>
      <p:ext uri="http://customooxmlschemas.google.com/">
        <go:slidesCustomData xmlns="" xmlns:p15="http://schemas.microsoft.com/office/powerpoint/2012/main" xmlns:go="http://customooxmlschemas.google.com/" commentPostId="AAAAGq7_CWE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BF2A87-9387-EB42-B173-5ABD7500A47C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195FFE-1145-2D49-895A-CD98CD116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42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95FFE-1145-2D49-895A-CD98CD11620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6959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at right shows the process of building an addition table for 0-9 (adding a bunch of numbers together).  Here the data are divided into 4 chunks and each processing element computes the sums for each chunk.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195FFE-1145-2D49-895A-CD98CD11620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937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good resource is: </a:t>
            </a:r>
            <a:r>
              <a:rPr lang="en-US" dirty="0" err="1"/>
              <a:t>GalaxSee</a:t>
            </a:r>
            <a:r>
              <a:rPr lang="en-US" dirty="0"/>
              <a:t> HPC Module 1: The N-Body Problem, Serial and Parallel Simulation by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David A. Joiner </a:t>
            </a:r>
            <a:r>
              <a:rPr lang="en-US" dirty="0"/>
              <a:t/>
            </a:r>
            <a:br>
              <a:rPr lang="en-US" dirty="0"/>
            </a:b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Kean University, Union, New Jersey located at:  </a:t>
            </a:r>
            <a:r>
              <a:rPr lang="en-US" dirty="0"/>
              <a:t>http://</a:t>
            </a:r>
            <a:r>
              <a:rPr lang="en-US" dirty="0" err="1"/>
              <a:t>shodor.org</a:t>
            </a:r>
            <a:r>
              <a:rPr lang="en-US" dirty="0"/>
              <a:t>/</a:t>
            </a:r>
            <a:r>
              <a:rPr lang="en-US" dirty="0" err="1"/>
              <a:t>petascale</a:t>
            </a:r>
            <a:r>
              <a:rPr lang="en-US" dirty="0"/>
              <a:t>/materials/</a:t>
            </a:r>
            <a:r>
              <a:rPr lang="en-US" dirty="0" err="1"/>
              <a:t>UPModules</a:t>
            </a:r>
            <a:r>
              <a:rPr lang="en-US" dirty="0"/>
              <a:t>/</a:t>
            </a:r>
            <a:r>
              <a:rPr lang="en-US" dirty="0" err="1"/>
              <a:t>NBody</a:t>
            </a:r>
            <a:r>
              <a:rPr lang="en-US" dirty="0"/>
              <a:t>/</a:t>
            </a:r>
          </a:p>
          <a:p>
            <a:endParaRPr lang="en-US" dirty="0"/>
          </a:p>
          <a:p>
            <a:r>
              <a:rPr lang="en-US" dirty="0"/>
              <a:t>This has aspects of both data and task parallelism.</a:t>
            </a:r>
          </a:p>
          <a:p>
            <a:endParaRPr lang="en-US" dirty="0"/>
          </a:p>
          <a:p>
            <a:r>
              <a:rPr lang="en-US" dirty="0"/>
              <a:t>There are specific tasks: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Updating particle positions, velocities, and accelerations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Communicating this information to the other particles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There are specific data parallelism: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Assign one particle per processing element – this computes the position, velocity, and acceleration for that particle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195FFE-1145-2D49-895A-CD98CD11620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4659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both.</a:t>
            </a:r>
          </a:p>
          <a:p>
            <a:endParaRPr lang="en-US" dirty="0"/>
          </a:p>
          <a:p>
            <a:r>
              <a:rPr lang="en-US" dirty="0"/>
              <a:t>Task parallel:</a:t>
            </a:r>
          </a:p>
          <a:p>
            <a:r>
              <a:rPr lang="en-US" dirty="0"/>
              <a:t>(1) Each team member performs 1 out of 5 steps in building the computer – assembly line type operation.</a:t>
            </a:r>
          </a:p>
          <a:p>
            <a:endParaRPr lang="en-US" dirty="0"/>
          </a:p>
          <a:p>
            <a:r>
              <a:rPr lang="en-US" dirty="0"/>
              <a:t>Data parallel:</a:t>
            </a:r>
          </a:p>
          <a:p>
            <a:r>
              <a:rPr lang="en-US" dirty="0"/>
              <a:t>(1) Each team member builds 10 computers from start to end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195FFE-1145-2D49-895A-CD98CD11620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2297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data parallelism – divide data of rows in left matrix to compute one row of the result.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195FFE-1145-2D49-895A-CD98CD11620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466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154FF00-6C1D-4547-8A0C-5087ACDA33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750EE6CE-15DD-614F-AB4A-E3A0629748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B7DEBA0-59D7-3C47-98D9-71CBD5EF0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9AA9D-A245-8245-B1FA-F343E2C3F01D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1F018F2-98BE-4843-BCC2-987D23BDD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947633B-CED6-9042-BCE5-20D730690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06B7A-3EC2-7A47-ABB4-0D23995FC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823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145828A-6EA7-9B49-AF1C-45BCA8F1D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AEA57A97-638C-2D4C-B984-B944923DCB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BE56020-F746-FF46-8F8F-76EB174B2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9AA9D-A245-8245-B1FA-F343E2C3F01D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F8B489C-E6A8-5349-B3AB-41D4DF239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6B8E5CF-9F22-7347-9597-A71F50025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06B7A-3EC2-7A47-ABB4-0D23995FC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010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FDACEA32-B942-2248-B85F-572F92F0A9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4BB564C5-497A-744B-819E-B6649B83A8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E709782-4DE3-2347-BA98-0C3372D9F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9AA9D-A245-8245-B1FA-F343E2C3F01D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625CD21-2409-1440-980D-CF27E5CEB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41D5F59-DA90-3B4B-838D-6B96648F8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06B7A-3EC2-7A47-ABB4-0D23995FC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0293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AA8A4-0ED2-3C42-8F86-06294E9F571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10/11/20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0D4B-B936-754B-BA5E-F482D12E455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AA8A4-0ED2-3C42-8F86-06294E9F571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10/11/20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0D4B-B936-754B-BA5E-F482D12E455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AA8A4-0ED2-3C42-8F86-06294E9F571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10/11/20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0D4B-B936-754B-BA5E-F482D12E455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AA8A4-0ED2-3C42-8F86-06294E9F571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10/11/20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0D4B-B936-754B-BA5E-F482D12E455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AA8A4-0ED2-3C42-8F86-06294E9F571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10/11/20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0D4B-B936-754B-BA5E-F482D12E455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AA8A4-0ED2-3C42-8F86-06294E9F571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10/11/20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0D4B-B936-754B-BA5E-F482D12E455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AA8A4-0ED2-3C42-8F86-06294E9F571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10/11/20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0D4B-B936-754B-BA5E-F482D12E455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AA8A4-0ED2-3C42-8F86-06294E9F571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10/11/20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0D4B-B936-754B-BA5E-F482D12E455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E55494D-DDAA-DB44-ACDD-045F4E2CC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F709144-9CC0-3544-BCEC-A42596B9C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524CB33-91E9-FA4E-A4C0-D91C60541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9AA9D-A245-8245-B1FA-F343E2C3F01D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32AED04-7F27-3640-B823-C9284A132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120C55E-E812-B246-84C8-6AEA2E402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06B7A-3EC2-7A47-ABB4-0D23995FC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3117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AA8A4-0ED2-3C42-8F86-06294E9F571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10/11/20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0D4B-B936-754B-BA5E-F482D12E455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AA8A4-0ED2-3C42-8F86-06294E9F571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10/11/20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0D4B-B936-754B-BA5E-F482D12E455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7"/>
            <a:ext cx="2628900" cy="581183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2" y="365127"/>
            <a:ext cx="7734300" cy="581183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AA8A4-0ED2-3C42-8F86-06294E9F571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10/11/20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0D4B-B936-754B-BA5E-F482D12E455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F55F23F-BDB1-7F4B-96FF-482840FD3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EB4FC190-4426-6C4C-9C97-06F967C8B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1D5A383-BF63-8541-B54D-38CE5E3EE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9AA9D-A245-8245-B1FA-F343E2C3F01D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E93493E-ADA5-814F-B39F-329605710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8F86D13-86AE-6B4B-A90C-4697DBD7E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06B7A-3EC2-7A47-ABB4-0D23995FC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390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63FBF3B-02BD-E94D-9AF9-1ECEA3C20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E11630E-DFF3-2045-9AB8-DCED929E3E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6DE622E-3E7E-E44D-9D98-9F8501CBB4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2E079E84-DA1E-F249-A52A-74882E3EC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9AA9D-A245-8245-B1FA-F343E2C3F01D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4A3F0287-C6A5-674A-B46B-F00DB8F85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128186AF-674A-1C4A-9450-38659B962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06B7A-3EC2-7A47-ABB4-0D23995FC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474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DB30D2B-5168-CA4A-86CF-A25BEB1ED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A79734B-93AE-5842-8B70-69618414F5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A9031B97-C934-1045-88FA-4E94833AF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93D495DD-79B5-5744-A957-9A2612EDF6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ADB235EC-2E08-F044-8030-C3023954BB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4D129B26-2B38-1345-949B-44AE0FA8D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9AA9D-A245-8245-B1FA-F343E2C3F01D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59466BBD-CF8A-9145-9AD1-9623F65CA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0B558038-9343-4C4F-B795-4B8EDC06F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06B7A-3EC2-7A47-ABB4-0D23995FC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224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B295A98-597F-1047-A7B2-1477A76FC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D4B4B6B9-8B8D-EF4D-9BEB-EF1445053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9AA9D-A245-8245-B1FA-F343E2C3F01D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E0C47C1B-7F79-CF43-BA22-1AD4E162D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FB81D42-E412-B148-B037-4741F744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06B7A-3EC2-7A47-ABB4-0D23995FC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693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3CC03EBA-A07F-7B44-8CA5-C7DB28AE9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9AA9D-A245-8245-B1FA-F343E2C3F01D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32793365-CEC5-8C42-8428-5056757A2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00C7855-C87E-4840-83B1-11830F681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06B7A-3EC2-7A47-ABB4-0D23995FC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546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AD94EF5-1A70-254F-9102-5FE6EFA0B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01D4F1D-C81B-9844-9963-18A908182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3A6F232B-F970-894A-867A-7232BCC5E1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E48B31E-E93B-F74B-995A-0D05DE3F5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9AA9D-A245-8245-B1FA-F343E2C3F01D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7896F04-6893-A044-925C-DFC3F4F3A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CB7AF5CC-DFB0-274A-9218-61BE6F040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06B7A-3EC2-7A47-ABB4-0D23995FC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888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ED204D7-5DE2-9646-9AA3-782CD58D9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B32454CE-BDBD-9D49-B6BE-E73A9D78E2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A34D27B6-E809-6C46-BC0A-1CE2B62E58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C0FD6300-54B8-4A4F-AB8D-8DE64E519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9AA9D-A245-8245-B1FA-F343E2C3F01D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C6F2C403-04D7-994D-9AA5-BDA082262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BF64EF09-531E-0E49-A5A0-F52A47BB2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06B7A-3EC2-7A47-ABB4-0D23995FC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317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97E5194C-F555-614C-A1E3-2421C7241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C568EF9-6FB8-FF4C-9D8C-86BCB8DF7A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171FAA0-A6FC-C244-AE5D-4FDCA5BEBB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89AA9D-A245-8245-B1FA-F343E2C3F01D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E18D8E6-A126-8647-AC17-43DE5789C3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BE2B199-0B49-644B-8D17-0A32406C59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E06B7A-3EC2-7A47-ABB4-0D23995FC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686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CAA8A4-0ED2-3C42-8F86-06294E9F5717}" type="datetimeFigureOut">
              <a:rPr lang="en-US" smtClean="0">
                <a:solidFill>
                  <a:prstClr val="black">
                    <a:tint val="75000"/>
                  </a:prstClr>
                </a:solidFill>
                <a:sym typeface="Arial"/>
              </a:rPr>
              <a:pPr/>
              <a:t>10/11/20</a:t>
            </a:fld>
            <a:endParaRPr lang="en-US">
              <a:solidFill>
                <a:prstClr val="black">
                  <a:tint val="75000"/>
                </a:prstClr>
              </a:solidFill>
              <a:sym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  <a:sym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CF0D4B-B936-754B-BA5E-F482D12E455A}" type="slidenum">
              <a:rPr lang="en-US" smtClean="0">
                <a:solidFill>
                  <a:prstClr val="black">
                    <a:tint val="75000"/>
                  </a:prstClr>
                </a:solidFill>
                <a:sym typeface="Arial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93945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hodor.org/petascale/materials/semester-curriculum" TargetMode="External"/><Relationship Id="rId4" Type="http://schemas.openxmlformats.org/officeDocument/2006/relationships/hyperlink" Target="https://github.com/shodor-education/petascale-semester-curriculum" TargetMode="External"/><Relationship Id="rId5" Type="http://schemas.openxmlformats.org/officeDocument/2006/relationships/hyperlink" Target="mailto:petascale@shodor.org" TargetMode="External"/><Relationship Id="rId1" Type="http://schemas.openxmlformats.org/officeDocument/2006/relationships/slideLayout" Target="../slideLayouts/slideLayout12.xml"/><Relationship Id="rId2" Type="http://schemas.openxmlformats.org/officeDocument/2006/relationships/hyperlink" Target="https://creativecommons.org/licenses/by-sa/4.0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comments" Target="../comments/comment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comments" Target="../comments/commen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omments" Target="../comments/commen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743" y="0"/>
            <a:ext cx="10682514" cy="6858000"/>
          </a:xfrm>
        </p:spPr>
        <p:txBody>
          <a:bodyPr anchor="ctr">
            <a:noAutofit/>
          </a:bodyPr>
          <a:lstStyle/>
          <a:p>
            <a:pPr algn="l" fontAlgn="ctr">
              <a:lnSpc>
                <a:spcPct val="150000"/>
              </a:lnSpc>
            </a:pPr>
            <a:r>
              <a:rPr lang="en-US" sz="3600" b="1" dirty="0" smtClean="0">
                <a:latin typeface="Times New Roman" charset="0"/>
                <a:ea typeface="Times New Roman" charset="0"/>
                <a:cs typeface="Times New Roman" charset="0"/>
              </a:rPr>
              <a:t>Blue Waters Petascale Semester Curriculum v1.0</a:t>
            </a:r>
            <a:r>
              <a:rPr lang="en-US" sz="3600" dirty="0" smtClean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3600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3600" b="1" dirty="0" smtClean="0">
                <a:latin typeface="Times New Roman" charset="0"/>
                <a:ea typeface="Times New Roman" charset="0"/>
                <a:cs typeface="Times New Roman" charset="0"/>
              </a:rPr>
              <a:t>Unit 2</a:t>
            </a:r>
            <a:r>
              <a:rPr lang="en-US" sz="3600" b="1" dirty="0">
                <a:latin typeface="Times New Roman" charset="0"/>
                <a:ea typeface="Times New Roman" charset="0"/>
                <a:cs typeface="Times New Roman" charset="0"/>
              </a:rPr>
              <a:t>: Parallel Computing Concepts</a:t>
            </a:r>
            <a:r>
              <a:rPr lang="en-US" sz="3600" dirty="0" smtClean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3600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3600" b="1" dirty="0" smtClean="0">
                <a:latin typeface="Times New Roman" charset="0"/>
                <a:ea typeface="Times New Roman" charset="0"/>
                <a:cs typeface="Times New Roman" charset="0"/>
              </a:rPr>
              <a:t>Lesson </a:t>
            </a:r>
            <a:r>
              <a:rPr lang="en-US" sz="3600" b="1" dirty="0">
                <a:latin typeface="Times New Roman" charset="0"/>
                <a:ea typeface="Times New Roman" charset="0"/>
                <a:cs typeface="Times New Roman" charset="0"/>
              </a:rPr>
              <a:t>1: Types of Parallel </a:t>
            </a:r>
            <a:r>
              <a:rPr lang="en-US" sz="3600" b="1" dirty="0" smtClean="0">
                <a:latin typeface="Times New Roman" charset="0"/>
                <a:ea typeface="Times New Roman" charset="0"/>
                <a:cs typeface="Times New Roman" charset="0"/>
              </a:rPr>
              <a:t>Work:</a:t>
            </a:r>
            <a:br>
              <a:rPr lang="en-US" sz="3600" b="1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3600" b="1" dirty="0" smtClean="0">
                <a:latin typeface="Times New Roman" charset="0"/>
                <a:ea typeface="Times New Roman" charset="0"/>
                <a:cs typeface="Times New Roman" charset="0"/>
              </a:rPr>
              <a:t>     Data </a:t>
            </a:r>
            <a:r>
              <a:rPr lang="en-US" sz="3600" b="1" dirty="0">
                <a:latin typeface="Times New Roman" charset="0"/>
                <a:ea typeface="Times New Roman" charset="0"/>
                <a:cs typeface="Times New Roman" charset="0"/>
              </a:rPr>
              <a:t>and Task </a:t>
            </a:r>
            <a:r>
              <a:rPr lang="en-US" sz="3600" b="1" dirty="0" smtClean="0">
                <a:latin typeface="Times New Roman" charset="0"/>
                <a:ea typeface="Times New Roman" charset="0"/>
                <a:cs typeface="Times New Roman" charset="0"/>
              </a:rPr>
              <a:t>Parallelism</a:t>
            </a:r>
            <a:br>
              <a:rPr lang="en-US" sz="3600" b="1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3600" i="1" dirty="0" smtClean="0">
                <a:latin typeface="Times New Roman" charset="0"/>
                <a:ea typeface="Times New Roman" charset="0"/>
                <a:cs typeface="Times New Roman" charset="0"/>
              </a:rPr>
              <a:t>Developed by </a:t>
            </a:r>
            <a:r>
              <a:rPr lang="en-US" sz="3600" i="1" dirty="0">
                <a:latin typeface="Times New Roman" charset="0"/>
                <a:ea typeface="Times New Roman" charset="0"/>
                <a:cs typeface="Times New Roman" charset="0"/>
              </a:rPr>
              <a:t>Peter J. </a:t>
            </a:r>
            <a:r>
              <a:rPr lang="en-US" sz="3600" i="1" dirty="0" err="1">
                <a:latin typeface="Times New Roman" charset="0"/>
                <a:ea typeface="Times New Roman" charset="0"/>
                <a:cs typeface="Times New Roman" charset="0"/>
              </a:rPr>
              <a:t>Hawrylak</a:t>
            </a:r>
            <a:r>
              <a:rPr lang="en-US" sz="3600" i="1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3600" i="1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3600" i="1" dirty="0" smtClean="0">
                <a:latin typeface="Times New Roman" charset="0"/>
                <a:ea typeface="Times New Roman" charset="0"/>
                <a:cs typeface="Times New Roman" charset="0"/>
              </a:rPr>
              <a:t>for the Shodor Education Foundation, Inc.</a:t>
            </a:r>
            <a:endParaRPr lang="en-US" sz="3600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0612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743" y="0"/>
            <a:ext cx="10682515" cy="6858000"/>
          </a:xfrm>
        </p:spPr>
        <p:txBody>
          <a:bodyPr anchor="ctr">
            <a:noAutofit/>
          </a:bodyPr>
          <a:lstStyle/>
          <a:p>
            <a:pPr algn="l" fontAlgn="ctr"/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Except where otherwise noted, this work by</a:t>
            </a:r>
            <a:b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The Shodor Education Foundation, Inc. is licensed under</a:t>
            </a:r>
            <a:b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CC 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BY-SA 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4.0. To view a copy of this license, visit 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  <a:hlinkClick r:id="rId2"/>
              </a:rPr>
              <a:t>https://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  <a:hlinkClick r:id="rId2"/>
              </a:rPr>
              <a:t>creativecommons.org/licenses/by-sa/4.0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Browse and search the full curriculum at 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  <a:hlinkClick r:id="rId3"/>
              </a:rPr>
              <a:t>http://shodor.org/petascale/materials/semester-curriculum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We welcome your improvements! You can submit your proposed changes to this material and the rest of the curriculum in our GitHub repository at 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  <a:hlinkClick r:id="rId4"/>
              </a:rPr>
              <a:t>https://github.com/shodor-education/petascale-semester-curriculum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We want to hear from you! Please let us know your experiences using this material by sending email to 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  <a:hlinkClick r:id="rId5"/>
              </a:rPr>
              <a:t>petascale@shodor.org</a:t>
            </a:r>
            <a:endParaRPr lang="en-US" sz="3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6467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5D21527-C946-AA4A-A86B-64672A9C4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Learning </a:t>
            </a:r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C25DB49-A89F-5B4E-AD0A-943BBE5D86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data parallelism and describe an example of data parallelism.</a:t>
            </a:r>
          </a:p>
          <a:p>
            <a:r>
              <a:rPr lang="en-US" dirty="0"/>
              <a:t>Define task parallelism and describe an example of task parallelism.</a:t>
            </a:r>
          </a:p>
          <a:p>
            <a:r>
              <a:rPr lang="en-US" dirty="0"/>
              <a:t>Justify data parallelism aspects of a given problem.</a:t>
            </a:r>
          </a:p>
          <a:p>
            <a:r>
              <a:rPr lang="en-US" dirty="0"/>
              <a:t>Justify task parallelism aspects of a given problem.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156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B80C641-2826-EA40-96C2-AC7D61132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Parallelism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B7A09BD-F786-5F42-93F6-4659653DCA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06610" cy="4351338"/>
          </a:xfrm>
        </p:spPr>
        <p:txBody>
          <a:bodyPr/>
          <a:lstStyle/>
          <a:p>
            <a:r>
              <a:rPr lang="en-US" dirty="0"/>
              <a:t>Data Parallelism</a:t>
            </a:r>
          </a:p>
          <a:p>
            <a:pPr lvl="1"/>
            <a:r>
              <a:rPr lang="en-US" dirty="0"/>
              <a:t>Each processing element performs the same (or nearly same) computation on a small piece of the larger problem.</a:t>
            </a:r>
          </a:p>
          <a:p>
            <a:pPr lvl="1"/>
            <a:r>
              <a:rPr lang="en-US" dirty="0"/>
              <a:t>Problem is broken down into smaller chunks and each processing element performs the same task on one chunk of the larger problem.</a:t>
            </a:r>
          </a:p>
          <a:p>
            <a:pPr lvl="1"/>
            <a:endParaRPr lang="en-US" dirty="0"/>
          </a:p>
        </p:txBody>
      </p:sp>
      <p:pic>
        <p:nvPicPr>
          <p:cNvPr id="4" name="image11.jpg">
            <a:extLst>
              <a:ext uri="{FF2B5EF4-FFF2-40B4-BE49-F238E27FC236}">
                <a16:creationId xmlns="" xmlns:a16="http://schemas.microsoft.com/office/drawing/2014/main" id="{CBB09214-24FF-EE40-9887-76F1051A24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733" t="4277" r="26211" b="2386"/>
          <a:stretch/>
        </p:blipFill>
        <p:spPr>
          <a:xfrm>
            <a:off x="7341790" y="2194957"/>
            <a:ext cx="4299731" cy="4556700"/>
          </a:xfrm>
          <a:prstGeom prst="rect">
            <a:avLst/>
          </a:prstGeom>
          <a:ln/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152D77FD-82C1-5047-89B4-8DC88C35AFE0}"/>
              </a:ext>
            </a:extLst>
          </p:cNvPr>
          <p:cNvSpPr txBox="1"/>
          <p:nvPr/>
        </p:nvSpPr>
        <p:spPr>
          <a:xfrm>
            <a:off x="7209538" y="1456293"/>
            <a:ext cx="443198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Building an addition table for 0-9: </a:t>
            </a:r>
          </a:p>
          <a:p>
            <a:r>
              <a:rPr lang="en-US" dirty="0"/>
              <a:t>(Adding a bunch of numbers together.)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54AF32F3-3F93-1348-A4E9-7763756F8567}"/>
              </a:ext>
            </a:extLst>
          </p:cNvPr>
          <p:cNvSpPr txBox="1"/>
          <p:nvPr/>
        </p:nvSpPr>
        <p:spPr>
          <a:xfrm>
            <a:off x="4559774" y="5401707"/>
            <a:ext cx="2649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Data Parallelism  </a:t>
            </a:r>
            <a:r>
              <a:rPr lang="en-US" sz="2400" dirty="0">
                <a:sym typeface="Wingdings" pitchFamily="2" charset="2"/>
              </a:rPr>
              <a:t>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53223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777F6A6-10FF-D948-A97C-D7D5FC234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Parallelism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B1C5DFF-3BAA-504D-8C7B-6B24939B0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14625" cy="4351338"/>
          </a:xfrm>
        </p:spPr>
        <p:txBody>
          <a:bodyPr/>
          <a:lstStyle/>
          <a:p>
            <a:r>
              <a:rPr lang="en-US" dirty="0"/>
              <a:t>Task Parallelism</a:t>
            </a:r>
          </a:p>
          <a:p>
            <a:pPr lvl="1"/>
            <a:r>
              <a:rPr lang="en-US" dirty="0"/>
              <a:t>Each processing element performs one task in solving the larger problem.</a:t>
            </a:r>
          </a:p>
          <a:p>
            <a:pPr lvl="1"/>
            <a:r>
              <a:rPr lang="en-US" dirty="0"/>
              <a:t>Each task handles all of the problem data set</a:t>
            </a:r>
          </a:p>
          <a:p>
            <a:pPr lvl="1"/>
            <a:r>
              <a:rPr lang="en-US" dirty="0"/>
              <a:t>Assembly line type process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369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5A418C-CE0D-6843-BD08-8663DD324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 – Data or task parallel?  Why?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D146D73B-D740-4D4C-8C00-FA96CB3B5BD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Simulating Galaxy Formations</a:t>
            </a:r>
          </a:p>
          <a:p>
            <a:pPr lvl="1"/>
            <a:r>
              <a:rPr lang="en-US" i="1" dirty="0">
                <a:effectLst/>
              </a:rPr>
              <a:t>n</a:t>
            </a:r>
            <a:r>
              <a:rPr lang="en-US" dirty="0">
                <a:effectLst/>
              </a:rPr>
              <a:t>-Body Problem </a:t>
            </a:r>
          </a:p>
          <a:p>
            <a:pPr lvl="1"/>
            <a:r>
              <a:rPr lang="en-US" dirty="0">
                <a:effectLst/>
              </a:rPr>
              <a:t>Many particles moving in 3D</a:t>
            </a:r>
          </a:p>
          <a:p>
            <a:pPr lvl="1"/>
            <a:r>
              <a:rPr lang="en-US" dirty="0"/>
              <a:t>Particles exert force of all other particles</a:t>
            </a:r>
          </a:p>
          <a:p>
            <a:pPr lvl="2"/>
            <a:r>
              <a:rPr lang="en-US" dirty="0"/>
              <a:t>Each particle changes velocity and acceleration due to these forces</a:t>
            </a:r>
          </a:p>
          <a:p>
            <a:pPr lvl="1"/>
            <a:r>
              <a:rPr lang="en-US" dirty="0"/>
              <a:t>Need to know position of each particle at each point in time</a:t>
            </a:r>
          </a:p>
          <a:p>
            <a:pPr lvl="1"/>
            <a:endParaRPr lang="en-US" dirty="0"/>
          </a:p>
        </p:txBody>
      </p:sp>
      <p:pic>
        <p:nvPicPr>
          <p:cNvPr id="6" name="image10.png">
            <a:extLst>
              <a:ext uri="{FF2B5EF4-FFF2-40B4-BE49-F238E27FC236}">
                <a16:creationId xmlns="" xmlns:a16="http://schemas.microsoft.com/office/drawing/2014/main" id="{87B7ECC4-4F76-0747-85F8-A09931904905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490334" y="1825624"/>
            <a:ext cx="4711065" cy="3832225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909238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A3515B8-2697-0846-9963-9F933047D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2 - Data or task parallel?  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8ACE87D-CECF-924B-95A7-B8962E469AF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Need to build 50 computers for a lab</a:t>
            </a:r>
          </a:p>
          <a:p>
            <a:r>
              <a:rPr lang="en-US" dirty="0"/>
              <a:t>IT has a team of 5</a:t>
            </a:r>
          </a:p>
        </p:txBody>
      </p:sp>
    </p:spTree>
    <p:extLst>
      <p:ext uri="{BB962C8B-B14F-4D97-AF65-F5344CB8AC3E}">
        <p14:creationId xmlns:p14="http://schemas.microsoft.com/office/powerpoint/2010/main" val="2600551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EEE1811-4B8A-8440-8ACA-FBEDC727D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3 - Data or task parallel?  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DB45017-CE2B-B543-AD5C-EEDAAA6D88C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Matrix multiplication</a:t>
            </a:r>
          </a:p>
          <a:p>
            <a:r>
              <a:rPr lang="en-US" dirty="0"/>
              <a:t>Multiply 2 </a:t>
            </a:r>
            <a:r>
              <a:rPr lang="en-US" i="1" dirty="0"/>
              <a:t>n</a:t>
            </a:r>
            <a:r>
              <a:rPr lang="en-US" dirty="0"/>
              <a:t> x </a:t>
            </a:r>
            <a:r>
              <a:rPr lang="en-US" i="1" dirty="0"/>
              <a:t>n </a:t>
            </a:r>
            <a:r>
              <a:rPr lang="en-US" dirty="0"/>
              <a:t>matrices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27AAB4D5-2A5C-3940-A7A9-7FE1CBF0250D}"/>
              </a:ext>
            </a:extLst>
          </p:cNvPr>
          <p:cNvSpPr/>
          <p:nvPr/>
        </p:nvSpPr>
        <p:spPr>
          <a:xfrm>
            <a:off x="1519311" y="3319975"/>
            <a:ext cx="3756074" cy="28569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n</a:t>
            </a:r>
            <a:r>
              <a:rPr lang="en-US" dirty="0"/>
              <a:t> x </a:t>
            </a:r>
            <a:r>
              <a:rPr lang="en-US" i="1" dirty="0"/>
              <a:t>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8EF7996A-AABC-9C42-A76C-CA219B4DE974}"/>
              </a:ext>
            </a:extLst>
          </p:cNvPr>
          <p:cNvSpPr/>
          <p:nvPr/>
        </p:nvSpPr>
        <p:spPr>
          <a:xfrm>
            <a:off x="1519311" y="3319975"/>
            <a:ext cx="3756074" cy="3376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Row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E464FC21-9604-A143-872D-B7B08A9DAA9F}"/>
              </a:ext>
            </a:extLst>
          </p:cNvPr>
          <p:cNvSpPr/>
          <p:nvPr/>
        </p:nvSpPr>
        <p:spPr>
          <a:xfrm>
            <a:off x="6172202" y="3319975"/>
            <a:ext cx="3756074" cy="28569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n</a:t>
            </a:r>
            <a:r>
              <a:rPr lang="en-US" dirty="0"/>
              <a:t> x </a:t>
            </a:r>
            <a:r>
              <a:rPr lang="en-US" i="1" dirty="0"/>
              <a:t>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0CF0AA78-AA68-0040-8F06-9F19EBEEA09F}"/>
              </a:ext>
            </a:extLst>
          </p:cNvPr>
          <p:cNvSpPr/>
          <p:nvPr/>
        </p:nvSpPr>
        <p:spPr>
          <a:xfrm>
            <a:off x="6172202" y="3319975"/>
            <a:ext cx="341140" cy="28569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Column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DA0F844B-4EEE-D742-8C02-F5C88A2DECD2}"/>
              </a:ext>
            </a:extLst>
          </p:cNvPr>
          <p:cNvSpPr txBox="1"/>
          <p:nvPr/>
        </p:nvSpPr>
        <p:spPr>
          <a:xfrm>
            <a:off x="5560234" y="4425303"/>
            <a:ext cx="396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x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10380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B9BFDEB-DE6A-984A-B311-6B9B650F1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1E3300B2-A75A-E345-A31B-F6AEF80B1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data parallelism and describe an example of data parallelism.</a:t>
            </a:r>
          </a:p>
          <a:p>
            <a:pPr lvl="1"/>
            <a:r>
              <a:rPr lang="en-US" dirty="0"/>
              <a:t>Different data, same operations on many processing elements</a:t>
            </a:r>
          </a:p>
          <a:p>
            <a:r>
              <a:rPr lang="en-US" dirty="0"/>
              <a:t>Define task parallelism and describe an example of task parallelism.</a:t>
            </a:r>
          </a:p>
          <a:p>
            <a:pPr lvl="1"/>
            <a:r>
              <a:rPr lang="en-US" dirty="0"/>
              <a:t>Different tasks processing all of the data set.</a:t>
            </a:r>
          </a:p>
          <a:p>
            <a:pPr lvl="1"/>
            <a:r>
              <a:rPr lang="en-US" dirty="0"/>
              <a:t>Think of an assembly line.</a:t>
            </a:r>
          </a:p>
          <a:p>
            <a:r>
              <a:rPr lang="en-US" dirty="0"/>
              <a:t>Justify data parallelism aspects of a given problem.</a:t>
            </a:r>
          </a:p>
          <a:p>
            <a:r>
              <a:rPr lang="en-US" dirty="0"/>
              <a:t>Justify task parallelism aspects of a given problem.</a:t>
            </a:r>
          </a:p>
          <a:p>
            <a:r>
              <a:rPr lang="en-US" b="1" dirty="0"/>
              <a:t>Problems may have both data and task parallelism.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978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459</Words>
  <Application>Microsoft Macintosh PowerPoint</Application>
  <PresentationFormat>Widescreen</PresentationFormat>
  <Paragraphs>70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Calibri</vt:lpstr>
      <vt:lpstr>Calibri Light</vt:lpstr>
      <vt:lpstr>Times New Roman</vt:lpstr>
      <vt:lpstr>Wingdings</vt:lpstr>
      <vt:lpstr>Arial</vt:lpstr>
      <vt:lpstr>Office Theme</vt:lpstr>
      <vt:lpstr>1_Office Theme</vt:lpstr>
      <vt:lpstr>Blue Waters Petascale Semester Curriculum v1.0 Unit 2: Parallel Computing Concepts Lesson 1: Types of Parallel Work:      Data and Task Parallelism Developed by Peter J. Hawrylak for the Shodor Education Foundation, Inc.</vt:lpstr>
      <vt:lpstr>Except where otherwise noted, this work by The Shodor Education Foundation, Inc. is licensed under CC BY-SA 4.0. To view a copy of this license, visit https://creativecommons.org/licenses/by-sa/4.0  Browse and search the full curriculum at http://shodor.org/petascale/materials/semester-curriculum  We welcome your improvements! You can submit your proposed changes to this material and the rest of the curriculum in our GitHub repository at https://github.com/shodor-education/petascale-semester-curriculum  We want to hear from you! Please let us know your experiences using this material by sending email to petascale@shodor.org</vt:lpstr>
      <vt:lpstr>Lesson Learning Objectives</vt:lpstr>
      <vt:lpstr>Data Parallelism</vt:lpstr>
      <vt:lpstr>Task Parallelism</vt:lpstr>
      <vt:lpstr>Example 1 – Data or task parallel?  Why?</vt:lpstr>
      <vt:lpstr>Example 2 - Data or task parallel?  Why?</vt:lpstr>
      <vt:lpstr>Example 3 - Data or task parallel?  Why?</vt:lpstr>
      <vt:lpstr>Summary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 of Parallel Work: Data and Task Parallelism</dc:title>
  <dc:creator>Hawrylak, Peter</dc:creator>
  <cp:lastModifiedBy>Aaron Weeden</cp:lastModifiedBy>
  <cp:revision>16</cp:revision>
  <dcterms:created xsi:type="dcterms:W3CDTF">2020-06-08T16:24:52Z</dcterms:created>
  <dcterms:modified xsi:type="dcterms:W3CDTF">2020-10-11T16:01:29Z</dcterms:modified>
</cp:coreProperties>
</file>