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70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038"/>
  </p:normalViewPr>
  <p:slideViewPr>
    <p:cSldViewPr snapToGrid="0" snapToObjects="1">
      <p:cViewPr varScale="1">
        <p:scale>
          <a:sx n="64" d="100"/>
          <a:sy n="64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E61A1-21F8-1C4E-8714-275020CD1E8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B744-8DF2-934D-8CB2-16BEF8B8A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  <a:p>
            <a:endParaRPr lang="en-US" dirty="0"/>
          </a:p>
          <a:p>
            <a:r>
              <a:rPr lang="en-US" dirty="0"/>
              <a:t>Discuss </a:t>
            </a:r>
            <a:r>
              <a:rPr lang="en-US" b="1" dirty="0"/>
              <a:t>redundancy</a:t>
            </a:r>
            <a:r>
              <a:rPr lang="en-US" b="0" dirty="0"/>
              <a:t> with the ring topology and why it is important.  </a:t>
            </a:r>
            <a:r>
              <a:rPr lang="en-US" b="0" dirty="0">
                <a:sym typeface="Wingdings" pitchFamily="2" charset="2"/>
              </a:rPr>
              <a:t> The ring topology provides two routes for messages to take (e.g. A  C can take (1) ADC OR (2) ABC)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Show how to count the number of hops from A to C in the ring topology to give a quick example for counting (estimating) the number of hops.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Switched vs. static network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Switched Network – switches/routers, which may be intelligent, are provided with each connection (or group of connections – there are many approaches) and can send packets over any available link exiting the switch/router; </a:t>
            </a:r>
            <a:r>
              <a:rPr lang="en-US" b="1" dirty="0">
                <a:sym typeface="Wingdings" pitchFamily="2" charset="2"/>
              </a:rPr>
              <a:t>provides flexibility to route packets over different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Static Network – packets flow only 1 way or over 1 (or a set of specified) communication links in the system; </a:t>
            </a:r>
            <a:r>
              <a:rPr lang="en-US" b="1" dirty="0">
                <a:sym typeface="Wingdings" pitchFamily="2" charset="2"/>
              </a:rPr>
              <a:t>does not provide flexibility to route packets over different paths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ring is broken into 2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D4231-516E-4F44-A17B-3F054DEC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AAE986-0001-8843-AA0C-EF11C02C9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D63896-6ED9-6C46-B3B3-685E831C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0BB2E9-6A81-2145-B040-ED2C4437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8D17D2-DA72-A743-9E80-2DE7E411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F9254-60BE-DC42-9596-6D91A625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14CE1F-628E-9042-9206-67E9845A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E30384-8CEC-ED46-9688-34F619E3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7DF76B-2F0B-2C42-9486-459AF625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1C5003-F49F-D740-A093-6378E87D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868CAA1-F34C-BC48-B614-2DDE3BDD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5AFBE0-A990-E541-973F-DF66990A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F6782F-122B-4747-91A7-9021A29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B635ED-E1EE-954D-80AC-28B91C53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0DC4C0-BAF7-0547-9DBB-FCC6A512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05E52-CD93-FE48-BC96-DE9219BA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AFB191-CD58-9145-9135-2CCD9780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87EA37-F36A-F34C-9E20-CDFD51DD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E6EB55-D662-C841-8DA3-8D08408C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B5AB6A-7FE4-434E-BF87-C44BFDEE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7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F65BC1-0DC0-2C41-93FD-F8C8C50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D1B562-39D0-3744-891B-19235BBF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49440E-DCDC-3149-842E-0F66C82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B09CA7-E319-6D4D-BF5E-7B20922B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AF356E-592D-8340-B7DC-6D5B9995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A32E39-81CF-DC43-A360-EA61859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5D43BF-31F9-3B4E-ACF9-14EABCB3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0F3FF4-521C-414F-A4F2-5476B138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6E7D1A-C5B3-5248-8EAF-E6E874E4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174B26-7F75-E243-818F-9A4C66B4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74E3BB-F00C-5246-A089-7AFCDFB3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F55CDB-8557-6B41-8E08-363EE40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AB7CA3-FDA4-1A43-8B38-05609B27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607FF7-3258-6A4A-B616-C6C55B9D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5FFB2E-2236-A645-96BE-56DCD9FF4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17216D8-36CA-DF47-8FC6-6745A0E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A8B6918-46FB-6B43-AA86-E1E5E33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BF5E58B-CA7A-9F4F-ACEC-E6358EEF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6B23CD-A1EF-5A42-B208-868C888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3F6DB2-C8F8-2B4C-A828-A4BD2705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0FFA1AA-94FA-4347-A797-03D12F38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F3498B-C124-3E48-98F2-B51D5ED7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35682A-FA69-6841-8535-6C9A8B33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1B743E-6ED9-E148-A50A-4027C43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A84763-B782-994F-A6AE-AB888231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BBE305-122C-FB4F-9867-3C06064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F527D-308B-6B43-A7F4-41D77245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B6D04B-009F-5F45-8F98-2B285CC5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1FC7AE-E107-5843-BD44-CA2602BF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C3D721-7195-024D-9BB4-2ECA2A48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A3E2D8-698C-AB43-9C55-7C9293F9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334DCD-F82A-5640-A628-737954C6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930BAB-3FA9-0D45-8D32-F13C96BE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B2582F8-2B8F-6348-822D-D3E251316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F7D9B5-55BD-904F-AC49-F3885E0B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65F069-D268-F045-835A-634C9A4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2DE5EE-4E26-394A-9C40-BDB87F67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801774-5FD1-A54F-ABD3-160F69F1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3A8776-B071-7F4C-80CB-8A4F87A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6995E7-0CA4-244E-813F-ADBFA2B9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A1158F-6BA5-1843-89D0-B1D7E4B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4A35-3D00-9346-A90C-D5D0667B371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35DD9C-A3B9-F749-977D-B98ED384D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6A0EB5-132D-F04D-8265-B55F7C455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4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2: Parallel Computing Concepts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5: Shared Memory and Distributed Memory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&amp;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Interconnection Networks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5936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810C112-AE3F-A641-BC01-FA48DBAF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need more complicated traffic management</a:t>
            </a:r>
          </a:p>
          <a:p>
            <a:pPr lvl="1"/>
            <a:r>
              <a:rPr lang="en-US" dirty="0"/>
              <a:t>Switches and routers</a:t>
            </a:r>
          </a:p>
          <a:p>
            <a:r>
              <a:rPr lang="en-US" dirty="0"/>
              <a:t>Toroidal Mesh</a:t>
            </a:r>
          </a:p>
          <a:p>
            <a:pPr lvl="1"/>
            <a:r>
              <a:rPr lang="en-US" dirty="0"/>
              <a:t>Donut shape</a:t>
            </a:r>
          </a:p>
          <a:p>
            <a:r>
              <a:rPr lang="en-US" dirty="0"/>
              <a:t>Hypercube</a:t>
            </a:r>
          </a:p>
          <a:p>
            <a:r>
              <a:rPr lang="en-US" dirty="0"/>
              <a:t>Crossbar</a:t>
            </a:r>
          </a:p>
          <a:p>
            <a:pPr lvl="1"/>
            <a:r>
              <a:rPr lang="en-US" dirty="0"/>
              <a:t>Grid (north, south, east, and west) of interconnects</a:t>
            </a:r>
          </a:p>
          <a:p>
            <a:pPr lvl="1"/>
            <a:r>
              <a:rPr lang="en-US" dirty="0"/>
              <a:t>Messages may need to go through the network </a:t>
            </a:r>
            <a:r>
              <a:rPr lang="en-US" dirty="0">
                <a:sym typeface="Wingdings" pitchFamily="2" charset="2"/>
              </a:rPr>
              <a:t> communication is NOT point-to-point</a:t>
            </a:r>
          </a:p>
          <a:p>
            <a:r>
              <a:rPr lang="en-US" dirty="0">
                <a:sym typeface="Wingdings" pitchFamily="2" charset="2"/>
              </a:rPr>
              <a:t>Fully Connected Network</a:t>
            </a:r>
          </a:p>
          <a:p>
            <a:pPr lvl="1"/>
            <a:r>
              <a:rPr lang="en-US" dirty="0"/>
              <a:t>Each physical nodes a DIRECT connection to every other physical node</a:t>
            </a:r>
          </a:p>
          <a:p>
            <a:pPr lvl="1"/>
            <a:r>
              <a:rPr lang="en-US" dirty="0"/>
              <a:t>Requires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links</a:t>
            </a:r>
          </a:p>
          <a:p>
            <a:pPr lvl="1"/>
            <a:r>
              <a:rPr lang="en-US" dirty="0"/>
              <a:t>Very expensive and not widely used above 4-8 physical nodes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5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9BB7C-52A8-154E-8E15-F777238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Physical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C8DC68-BF5E-6A4F-A33F-EFD052CF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SLOW</a:t>
            </a:r>
          </a:p>
          <a:p>
            <a:pPr lvl="1"/>
            <a:r>
              <a:rPr lang="en-US" dirty="0"/>
              <a:t>Both within physical node and between physical nodes</a:t>
            </a:r>
          </a:p>
          <a:p>
            <a:r>
              <a:rPr lang="en-US" dirty="0"/>
              <a:t>Number of hops varies depending on topology</a:t>
            </a:r>
          </a:p>
          <a:p>
            <a:r>
              <a:rPr lang="en-US" dirty="0"/>
              <a:t>Topology impacts congestion on network</a:t>
            </a:r>
          </a:p>
          <a:p>
            <a:pPr lvl="1"/>
            <a:r>
              <a:rPr lang="en-US" dirty="0"/>
              <a:t>Minimize communication bottlenecks </a:t>
            </a:r>
            <a:r>
              <a:rPr lang="en-US" dirty="0">
                <a:sym typeface="Wingdings" pitchFamily="2" charset="2"/>
              </a:rPr>
              <a:t> network theory/design</a:t>
            </a:r>
          </a:p>
          <a:p>
            <a:r>
              <a:rPr lang="en-US" dirty="0"/>
              <a:t>Generally, the more connections the fewer hops and fewer bottlenecks</a:t>
            </a:r>
          </a:p>
          <a:p>
            <a:pPr lvl="1"/>
            <a:r>
              <a:rPr lang="en-US" dirty="0"/>
              <a:t>Links cost money and space (real-estate) in the computing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8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98598-EC03-7B4A-93A2-F271F535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Congestion and Link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9C86E3-CE2D-0345-BE91-0265ECE1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to congestion</a:t>
            </a:r>
          </a:p>
          <a:p>
            <a:pPr lvl="1"/>
            <a:r>
              <a:rPr lang="en-US" dirty="0"/>
              <a:t>Increase speed and through-put to reduce bottlenecks</a:t>
            </a:r>
          </a:p>
          <a:p>
            <a:pPr lvl="1"/>
            <a:r>
              <a:rPr lang="en-US" dirty="0"/>
              <a:t>Increase number of links to by-pass to bottlenecks</a:t>
            </a:r>
          </a:p>
          <a:p>
            <a:pPr lvl="1"/>
            <a:r>
              <a:rPr lang="en-US" dirty="0"/>
              <a:t>Increase number of links to ”add more lanes” to the bottleneck area</a:t>
            </a:r>
          </a:p>
          <a:p>
            <a:r>
              <a:rPr lang="en-US" dirty="0"/>
              <a:t>Approaches to link failure</a:t>
            </a:r>
          </a:p>
          <a:p>
            <a:pPr lvl="1"/>
            <a:r>
              <a:rPr lang="en-US" dirty="0"/>
              <a:t>Multiple routes allow alternative paths (detours)</a:t>
            </a:r>
          </a:p>
          <a:p>
            <a:r>
              <a:rPr lang="en-US" dirty="0"/>
              <a:t>Bisection bandwidth – number of links that must fail to disconnect a network</a:t>
            </a:r>
          </a:p>
          <a:p>
            <a:pPr lvl="1"/>
            <a:r>
              <a:rPr lang="en-US" dirty="0"/>
              <a:t>Gives a hint at how congested a network can become</a:t>
            </a:r>
          </a:p>
          <a:p>
            <a:pPr lvl="1"/>
            <a:r>
              <a:rPr lang="en-US" dirty="0"/>
              <a:t>Low value means much of the traffic is passing through a few links</a:t>
            </a:r>
          </a:p>
        </p:txBody>
      </p:sp>
    </p:spTree>
    <p:extLst>
      <p:ext uri="{BB962C8B-B14F-4D97-AF65-F5344CB8AC3E}">
        <p14:creationId xmlns:p14="http://schemas.microsoft.com/office/powerpoint/2010/main" val="37280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="" xmlns:a16="http://schemas.microsoft.com/office/drawing/2014/main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="" xmlns:a16="http://schemas.microsoft.com/office/drawing/2014/main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="" xmlns:a16="http://schemas.microsoft.com/office/drawing/2014/main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="" xmlns:a16="http://schemas.microsoft.com/office/drawing/2014/main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CDAB78-B049-7743-B9D3-9C36809A8836}"/>
              </a:ext>
            </a:extLst>
          </p:cNvPr>
          <p:cNvSpPr txBox="1"/>
          <p:nvPr/>
        </p:nvSpPr>
        <p:spPr>
          <a:xfrm>
            <a:off x="1164233" y="455295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8FF2AD-57E1-E248-A20B-3BE3D5EC5860}"/>
              </a:ext>
            </a:extLst>
          </p:cNvPr>
          <p:cNvSpPr txBox="1"/>
          <p:nvPr/>
        </p:nvSpPr>
        <p:spPr>
          <a:xfrm>
            <a:off x="2129412" y="259798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209A6ED-466C-9647-B3A0-E8BD8D217464}"/>
              </a:ext>
            </a:extLst>
          </p:cNvPr>
          <p:cNvSpPr txBox="1"/>
          <p:nvPr/>
        </p:nvSpPr>
        <p:spPr>
          <a:xfrm>
            <a:off x="7372485" y="2391650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C1CD3D3-FF03-CA40-9B5A-80F34E8C2740}"/>
              </a:ext>
            </a:extLst>
          </p:cNvPr>
          <p:cNvSpPr txBox="1"/>
          <p:nvPr/>
        </p:nvSpPr>
        <p:spPr>
          <a:xfrm>
            <a:off x="9435878" y="451445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4875DD3-C45D-DD40-AB89-C85DB852A973}"/>
              </a:ext>
            </a:extLst>
          </p:cNvPr>
          <p:cNvSpPr txBox="1"/>
          <p:nvPr/>
        </p:nvSpPr>
        <p:spPr>
          <a:xfrm>
            <a:off x="8568828" y="2314576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2</a:t>
            </a:r>
          </a:p>
        </p:txBody>
      </p:sp>
    </p:spTree>
    <p:extLst>
      <p:ext uri="{BB962C8B-B14F-4D97-AF65-F5344CB8AC3E}">
        <p14:creationId xmlns:p14="http://schemas.microsoft.com/office/powerpoint/2010/main" val="139383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95650F7F-5448-8A4F-8104-405858E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69A5E1A-575E-2548-9721-209A3CC3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Shared Memory – All memory on the same physical processing element, Uniform Memory Access time</a:t>
            </a:r>
          </a:p>
          <a:p>
            <a:pPr lvl="1"/>
            <a:r>
              <a:rPr lang="en-US" dirty="0"/>
              <a:t>Example Parallel Programming Languages:  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– Memory is dispersed among physical processing elements, Non-Uniform Memory Access time </a:t>
            </a:r>
          </a:p>
          <a:p>
            <a:pPr lvl="1"/>
            <a:r>
              <a:rPr lang="en-US" dirty="0"/>
              <a:t>Example Parallel Programming Languages: MPI</a:t>
            </a:r>
          </a:p>
          <a:p>
            <a:pPr lvl="1"/>
            <a:r>
              <a:rPr lang="en-US" dirty="0"/>
              <a:t>How many hops to get data in a distributed memory system? </a:t>
            </a:r>
          </a:p>
          <a:p>
            <a:pPr lvl="1"/>
            <a:r>
              <a:rPr lang="en-US" dirty="0"/>
              <a:t>Bisection Bandwidth – How many links must fail to disconnect part of the network.</a:t>
            </a:r>
          </a:p>
          <a:p>
            <a:pPr lvl="1"/>
            <a:r>
              <a:rPr lang="en-US" dirty="0"/>
              <a:t>Redundancy – Improves bisection bandwidth AND message throughput</a:t>
            </a:r>
          </a:p>
          <a:p>
            <a:pPr lvl="1"/>
            <a:r>
              <a:rPr lang="en-US" dirty="0"/>
              <a:t>Different network topologies require different numbers of links but provide different levels of service</a:t>
            </a:r>
            <a:r>
              <a:rPr lang="en-US" dirty="0">
                <a:sym typeface="Wingdings" pitchFamily="2" charset="2"/>
              </a:rPr>
              <a:t> (e.g., message throughput, message latency, redundancy)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068D89FB-C1E1-8346-AFE8-EE02F300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72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E12AD7-056C-AA4A-984B-DB6C718F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Learning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8A09D-158E-AF45-B6BE-3880F37D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the difference between a shared memory system and a distributed memory system. </a:t>
            </a:r>
          </a:p>
          <a:p>
            <a:r>
              <a:rPr lang="en-US" dirty="0"/>
              <a:t>Categorize common parallel programming tools, including OpenMP, MPI, and </a:t>
            </a:r>
            <a:r>
              <a:rPr lang="en-US" dirty="0" err="1"/>
              <a:t>PThreads</a:t>
            </a:r>
            <a:r>
              <a:rPr lang="en-US" dirty="0"/>
              <a:t>, as either shared memory or distributed memory approaches. </a:t>
            </a:r>
          </a:p>
          <a:p>
            <a:r>
              <a:rPr lang="en-US" dirty="0"/>
              <a:t>Define key concepts in distributed memory systems, including bisection bandwidth and redundancy</a:t>
            </a:r>
          </a:p>
          <a:p>
            <a:r>
              <a:rPr lang="en-US" dirty="0"/>
              <a:t>Estimate the number of links needed in a distributed memory system with a given architecture. </a:t>
            </a:r>
          </a:p>
          <a:p>
            <a:r>
              <a:rPr lang="en-US" dirty="0"/>
              <a:t>Estimate the number of “hops” a message needs in a distributed memory system with a given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801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2C75CC-0538-584A-B9B6-FC2C9429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1A4BFD-002B-D74B-810A-BA162D1B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know </a:t>
            </a:r>
            <a:r>
              <a:rPr lang="en-US" b="1" dirty="0"/>
              <a:t>where</a:t>
            </a:r>
            <a:r>
              <a:rPr lang="en-US" dirty="0"/>
              <a:t> data are and </a:t>
            </a:r>
            <a:r>
              <a:rPr lang="en-US" b="1" dirty="0"/>
              <a:t>how</a:t>
            </a:r>
            <a:r>
              <a:rPr lang="en-US" dirty="0"/>
              <a:t> they are distributed.</a:t>
            </a:r>
          </a:p>
          <a:p>
            <a:pPr lvl="1"/>
            <a:r>
              <a:rPr lang="en-US" dirty="0"/>
              <a:t>Are the data all in the same processing element? </a:t>
            </a:r>
            <a:r>
              <a:rPr lang="en-US" dirty="0">
                <a:sym typeface="Wingdings" pitchFamily="2" charset="2"/>
              </a:rPr>
              <a:t> If YES then it is shared memory.</a:t>
            </a:r>
            <a:endParaRPr lang="en-US" dirty="0"/>
          </a:p>
          <a:p>
            <a:pPr lvl="1"/>
            <a:r>
              <a:rPr lang="en-US" dirty="0"/>
              <a:t>Are the data distributed over multiple processing elements? </a:t>
            </a:r>
            <a:r>
              <a:rPr lang="en-US" dirty="0">
                <a:sym typeface="Wingdings" pitchFamily="2" charset="2"/>
              </a:rPr>
              <a:t> IF YES then it is distributed memory.</a:t>
            </a:r>
          </a:p>
          <a:p>
            <a:r>
              <a:rPr lang="en-US" dirty="0"/>
              <a:t>Shared Memory languages</a:t>
            </a:r>
          </a:p>
          <a:p>
            <a:pPr lvl="1"/>
            <a:r>
              <a:rPr lang="en-US" dirty="0"/>
              <a:t>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languages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Most real-world problems employ a combination of shared and 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38091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13802-4696-B44F-8498-3FE0946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D563F5-507C-D040-A6CF-FF3AA33D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have access to all of the data and that data is physically located with the processing element.</a:t>
            </a:r>
          </a:p>
          <a:p>
            <a:r>
              <a:rPr lang="en-US" dirty="0"/>
              <a:t>Shared Memory Benefits</a:t>
            </a:r>
          </a:p>
          <a:p>
            <a:pPr lvl="1"/>
            <a:r>
              <a:rPr lang="en-US" dirty="0"/>
              <a:t>Uniform memory access – same time </a:t>
            </a:r>
            <a:br>
              <a:rPr lang="en-US" dirty="0"/>
            </a:br>
            <a:r>
              <a:rPr lang="en-US" dirty="0"/>
              <a:t>to access data for ALL processes</a:t>
            </a:r>
          </a:p>
          <a:p>
            <a:pPr lvl="1"/>
            <a:r>
              <a:rPr lang="en-US" dirty="0"/>
              <a:t>Easy to share data between processes – </a:t>
            </a:r>
            <a:br>
              <a:rPr lang="en-US" dirty="0"/>
            </a:br>
            <a:r>
              <a:rPr lang="en-US" dirty="0"/>
              <a:t>ALL processes can update ALL data items</a:t>
            </a:r>
          </a:p>
          <a:p>
            <a:r>
              <a:rPr lang="en-US" dirty="0"/>
              <a:t>Shared Memory Drawbacks</a:t>
            </a:r>
          </a:p>
          <a:p>
            <a:pPr lvl="1"/>
            <a:r>
              <a:rPr lang="en-US" dirty="0"/>
              <a:t>Does not scale well – limited to HOW MANY</a:t>
            </a:r>
            <a:br>
              <a:rPr lang="en-US" dirty="0"/>
            </a:br>
            <a:r>
              <a:rPr lang="en-US" dirty="0"/>
              <a:t>processes can run on a single processing</a:t>
            </a:r>
            <a:br>
              <a:rPr lang="en-US" dirty="0"/>
            </a:br>
            <a:r>
              <a:rPr lang="en-US" dirty="0"/>
              <a:t>element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="" xmlns:a16="http://schemas.microsoft.com/office/drawing/2014/main" id="{C9528DF7-603E-2043-8523-58D36F94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49239" y="2805907"/>
            <a:ext cx="4876061" cy="3080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657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34002-C3AE-7547-8DB2-2F5A47A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286B71-E1CD-A44C-A792-969F64D0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can access ALL data, but that data MAY or MAY NOT be located on the same physical system that is hosting the process.</a:t>
            </a:r>
          </a:p>
          <a:p>
            <a:r>
              <a:rPr lang="en-US" dirty="0"/>
              <a:t>Distributed Memory Benefits</a:t>
            </a:r>
          </a:p>
          <a:p>
            <a:pPr lvl="1"/>
            <a:r>
              <a:rPr lang="en-US" dirty="0"/>
              <a:t>Large memory – combine many memories together</a:t>
            </a:r>
          </a:p>
          <a:p>
            <a:pPr lvl="1"/>
            <a:r>
              <a:rPr lang="en-US" dirty="0"/>
              <a:t>Scalability – more physical nodes = more processes</a:t>
            </a:r>
          </a:p>
          <a:p>
            <a:r>
              <a:rPr lang="en-US" dirty="0"/>
              <a:t>Distributed Memory Drawbacks</a:t>
            </a:r>
          </a:p>
          <a:p>
            <a:pPr lvl="1"/>
            <a:r>
              <a:rPr lang="en-US" dirty="0"/>
              <a:t>Non-Uniform memory access - time to </a:t>
            </a:r>
            <a:br>
              <a:rPr lang="en-US" dirty="0"/>
            </a:br>
            <a:r>
              <a:rPr lang="en-US" dirty="0"/>
              <a:t>access data varies depending where data</a:t>
            </a:r>
            <a:br>
              <a:rPr lang="en-US" dirty="0"/>
            </a:br>
            <a:r>
              <a:rPr lang="en-US" dirty="0"/>
              <a:t>are located.</a:t>
            </a:r>
          </a:p>
          <a:p>
            <a:pPr lvl="1"/>
            <a:r>
              <a:rPr lang="en-US" dirty="0"/>
              <a:t>More complicated – may need to manage</a:t>
            </a:r>
            <a:br>
              <a:rPr lang="en-US" dirty="0"/>
            </a:br>
            <a:r>
              <a:rPr lang="en-US" dirty="0"/>
              <a:t>data location and sharing of commonly used</a:t>
            </a:r>
            <a:br>
              <a:rPr lang="en-US" dirty="0"/>
            </a:br>
            <a:r>
              <a:rPr lang="en-US" dirty="0"/>
              <a:t>data among physical nodes.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="" xmlns:a16="http://schemas.microsoft.com/office/drawing/2014/main" id="{93D80FF5-04F7-D648-9D6A-453E9D84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58025" y="4287836"/>
            <a:ext cx="4996466" cy="20240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3230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EA536E-6151-4048-99B2-0552801B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C3B7DD-8B5F-2243-B63C-7C49BBA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shared and distributed memory.</a:t>
            </a:r>
          </a:p>
          <a:p>
            <a:r>
              <a:rPr lang="en-US" dirty="0"/>
              <a:t>Can combine languages too</a:t>
            </a:r>
          </a:p>
          <a:p>
            <a:pPr lvl="1"/>
            <a:r>
              <a:rPr lang="en-US" dirty="0"/>
              <a:t>They are built to work together</a:t>
            </a:r>
          </a:p>
          <a:p>
            <a:pPr lvl="1"/>
            <a:r>
              <a:rPr lang="en-US" dirty="0"/>
              <a:t>Shared Memory languages for SINGLE processing element</a:t>
            </a:r>
          </a:p>
          <a:p>
            <a:pPr lvl="1"/>
            <a:r>
              <a:rPr lang="en-US" dirty="0"/>
              <a:t>Distributed Memory languages for scaling to multiple physical nodes</a:t>
            </a:r>
          </a:p>
          <a:p>
            <a:r>
              <a:rPr lang="en-US" dirty="0"/>
              <a:t>Allows maximum scalability </a:t>
            </a:r>
          </a:p>
          <a:p>
            <a:pPr lvl="1"/>
            <a:r>
              <a:rPr lang="en-US" dirty="0"/>
              <a:t>Use ALL of your resources efficiently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="" xmlns:a16="http://schemas.microsoft.com/office/drawing/2014/main" id="{EE6D69AB-4CA2-C74C-937E-2102718B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6016" y="4001294"/>
            <a:ext cx="5865729" cy="23762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369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8C7C28-906C-F749-855B-A63BBF52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Shared or Distributed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CB3F95-E860-BF4C-86E7-3D4461EA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lot of updating of the same data item?</a:t>
            </a:r>
          </a:p>
          <a:p>
            <a:pPr lvl="1"/>
            <a:r>
              <a:rPr lang="en-US" dirty="0"/>
              <a:t>Can you break this data structure into smaller parts that could be operated on independently? </a:t>
            </a:r>
            <a:r>
              <a:rPr lang="en-US" dirty="0">
                <a:sym typeface="Wingdings" pitchFamily="2" charset="2"/>
              </a:rPr>
              <a:t> Do this if you select distributed memory</a:t>
            </a:r>
          </a:p>
          <a:p>
            <a:pPr lvl="1"/>
            <a:r>
              <a:rPr lang="en-US" dirty="0">
                <a:sym typeface="Wingdings" pitchFamily="2" charset="2"/>
              </a:rPr>
              <a:t>If not the shared memory is a good choice.</a:t>
            </a:r>
          </a:p>
          <a:p>
            <a:r>
              <a:rPr lang="en-US" dirty="0">
                <a:sym typeface="Wingdings" pitchFamily="2" charset="2"/>
              </a:rPr>
              <a:t>Is there a need to scale beyond a single physical node?</a:t>
            </a:r>
          </a:p>
          <a:p>
            <a:pPr lvl="1"/>
            <a:r>
              <a:rPr lang="en-US" dirty="0">
                <a:sym typeface="Wingdings" pitchFamily="2" charset="2"/>
              </a:rPr>
              <a:t>If yes then you will NEED to use distributed memory.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="" xmlns:a16="http://schemas.microsoft.com/office/drawing/2014/main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="" xmlns:a16="http://schemas.microsoft.com/office/drawing/2014/main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="" xmlns:a16="http://schemas.microsoft.com/office/drawing/2014/main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="" xmlns:a16="http://schemas.microsoft.com/office/drawing/2014/main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2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967</Words>
  <Application>Microsoft Macintosh PowerPoint</Application>
  <PresentationFormat>Widescreen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Arial</vt:lpstr>
      <vt:lpstr>Office Theme</vt:lpstr>
      <vt:lpstr>1_Office Theme</vt:lpstr>
      <vt:lpstr>Blue Waters Petascale Semester Curriculum v1.0 Unit 2: Parallel Computing Concepts Lesson 5: Shared Memory and Distributed Memory       &amp; Interconnection Networks Developed by Peter J. Hawrylak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Shared and Distributed Memory</vt:lpstr>
      <vt:lpstr>Shared Memory</vt:lpstr>
      <vt:lpstr>Distributed Memory</vt:lpstr>
      <vt:lpstr>Hybrid Model</vt:lpstr>
      <vt:lpstr>Should I Use Shared or Distributed Memory?</vt:lpstr>
      <vt:lpstr>Connecting Physical Nodes Together (1)</vt:lpstr>
      <vt:lpstr>Connecting Physical Nodes Together (2)</vt:lpstr>
      <vt:lpstr>Communication Between Physical Nodes</vt:lpstr>
      <vt:lpstr>Handling Congestion and Link Failure</vt:lpstr>
      <vt:lpstr>Bisection Bandwidth</vt:lpstr>
      <vt:lpstr>Summary</vt:lpstr>
      <vt:lpstr>Thank You Questions?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and Distributed Memory &amp; Interconnection Networks</dc:title>
  <dc:creator>Hawrylak, Peter</dc:creator>
  <cp:lastModifiedBy>Aaron Weeden</cp:lastModifiedBy>
  <cp:revision>19</cp:revision>
  <dcterms:created xsi:type="dcterms:W3CDTF">2020-06-09T19:11:51Z</dcterms:created>
  <dcterms:modified xsi:type="dcterms:W3CDTF">2020-10-11T16:08:53Z</dcterms:modified>
</cp:coreProperties>
</file>