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sldIdLst>
    <p:sldId id="277" r:id="rId3"/>
    <p:sldId id="279"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9d6bfd4b2_1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9d6bfd4b2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9d6bfd4b2_1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9d6bfd4b2_1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9d6bfd4b2_1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9d6bfd4b2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d6bfd4b2_1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d6bfd4b2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d6bfd4b2_1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9d6bfd4b2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9d6bfd4b2_1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9d6bfd4b2_1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a7690844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a7690844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9d6bfd4b2_1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89d6bfd4b2_1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a7690844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a7690844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d6bfd4b2_1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9d6bfd4b2_1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9d6bfd4b2_1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9d6bfd4b2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d6bfd4b2_1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d6bfd4b2_1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7690844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a7690844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9d6bfd4b2_1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9d6bfd4b2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9d6bfd4b2_1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9d6bfd4b2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9d6bfd4b2_1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9d6bfd4b2_1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d6bfd4b2_1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d6bfd4b2_1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d6bfd4b2_1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d6bfd4b2_1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9d6bfd4b2_1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9d6bfd4b2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9d6bfd4b2_1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9d6bfd4b2_1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30"/>
            <a:ext cx="68580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7"/>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350">
                <a:solidFill>
                  <a:schemeClr val="tx1">
                    <a:tint val="75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72"/>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2"/>
            <a:ext cx="4629150" cy="3655219"/>
          </a:xfrm>
        </p:spPr>
        <p:txBody>
          <a:bodyPr/>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7"/>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273847"/>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10/11/20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458545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4" Type="http://schemas.openxmlformats.org/officeDocument/2006/relationships/image" Target="../media/image11.gi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8"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2: Parallel Computing Concepts</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6</a:t>
            </a:r>
            <a:r>
              <a:rPr lang="en-US" sz="2700" b="1" dirty="0">
                <a:latin typeface="Times New Roman" charset="0"/>
                <a:ea typeface="Times New Roman" charset="0"/>
                <a:cs typeface="Times New Roman" charset="0"/>
              </a:rPr>
              <a:t>: Parallel Algorithms </a:t>
            </a:r>
            <a:r>
              <a:rPr lang="en-US" sz="2700" b="1" dirty="0" smtClean="0">
                <a:latin typeface="Times New Roman" charset="0"/>
                <a:ea typeface="Times New Roman" charset="0"/>
                <a:cs typeface="Times New Roman" charset="0"/>
              </a:rPr>
              <a:t>2</a:t>
            </a:r>
            <a:br>
              <a:rPr lang="en-US" sz="2700" b="1" dirty="0" smtClean="0">
                <a:latin typeface="Times New Roman" charset="0"/>
                <a:ea typeface="Times New Roman" charset="0"/>
                <a:cs typeface="Times New Roman" charset="0"/>
              </a:rPr>
            </a:br>
            <a:r>
              <a:rPr lang="en-US" sz="2700" i="1" dirty="0" smtClean="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Beau Christ</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60890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91" name="Google Shape;191;p20"/>
          <p:cNvSpPr txBox="1">
            <a:spLocks noGrp="1"/>
          </p:cNvSpPr>
          <p:nvPr>
            <p:ph type="body" idx="1"/>
          </p:nvPr>
        </p:nvSpPr>
        <p:spPr>
          <a:xfrm>
            <a:off x="819150" y="16646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u="sng"/>
              <a:t>parallel</a:t>
            </a:r>
            <a:r>
              <a:rPr lang="en"/>
              <a:t> solution: have each process take a portion of the rows!</a:t>
            </a:r>
            <a:endParaRPr/>
          </a:p>
        </p:txBody>
      </p:sp>
      <p:pic>
        <p:nvPicPr>
          <p:cNvPr id="192" name="Google Shape;192;p20"/>
          <p:cNvPicPr preferRelativeResize="0"/>
          <p:nvPr/>
        </p:nvPicPr>
        <p:blipFill>
          <a:blip r:embed="rId3">
            <a:alphaModFix/>
          </a:blip>
          <a:stretch>
            <a:fillRect/>
          </a:stretch>
        </p:blipFill>
        <p:spPr>
          <a:xfrm>
            <a:off x="2320394" y="2046426"/>
            <a:ext cx="4503207" cy="2448001"/>
          </a:xfrm>
          <a:prstGeom prst="rect">
            <a:avLst/>
          </a:prstGeom>
          <a:noFill/>
          <a:ln>
            <a:noFill/>
          </a:ln>
        </p:spPr>
      </p:pic>
      <p:sp>
        <p:nvSpPr>
          <p:cNvPr id="193" name="Google Shape;193;p20"/>
          <p:cNvSpPr txBox="1"/>
          <p:nvPr/>
        </p:nvSpPr>
        <p:spPr>
          <a:xfrm>
            <a:off x="2415750" y="4629250"/>
            <a:ext cx="43125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
        <p:nvSpPr>
          <p:cNvPr id="194" name="Google Shape;194;p20"/>
          <p:cNvSpPr txBox="1"/>
          <p:nvPr/>
        </p:nvSpPr>
        <p:spPr>
          <a:xfrm>
            <a:off x="268075" y="2301663"/>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P1</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5" name="Google Shape;195;p20"/>
          <p:cNvSpPr txBox="1"/>
          <p:nvPr/>
        </p:nvSpPr>
        <p:spPr>
          <a:xfrm>
            <a:off x="268100" y="3202725"/>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P2</a:t>
            </a:r>
            <a:r>
              <a:rPr lang="en">
                <a:latin typeface="Calibri"/>
                <a:ea typeface="Calibri"/>
                <a:cs typeface="Calibri"/>
                <a:sym typeface="Calibri"/>
              </a:rPr>
              <a:t> could process these rows</a:t>
            </a:r>
            <a:endParaRPr>
              <a:latin typeface="Calibri"/>
              <a:ea typeface="Calibri"/>
              <a:cs typeface="Calibri"/>
              <a:sym typeface="Calibri"/>
            </a:endParaRPr>
          </a:p>
        </p:txBody>
      </p:sp>
      <p:sp>
        <p:nvSpPr>
          <p:cNvPr id="196" name="Google Shape;196;p20"/>
          <p:cNvSpPr/>
          <p:nvPr/>
        </p:nvSpPr>
        <p:spPr>
          <a:xfrm>
            <a:off x="2271975" y="2566500"/>
            <a:ext cx="144000" cy="588900"/>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271825" y="3202725"/>
            <a:ext cx="144000" cy="342000"/>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 name="Google Shape;198;p20"/>
          <p:cNvCxnSpPr>
            <a:stCxn id="194" idx="3"/>
            <a:endCxn id="196" idx="1"/>
          </p:cNvCxnSpPr>
          <p:nvPr/>
        </p:nvCxnSpPr>
        <p:spPr>
          <a:xfrm>
            <a:off x="1735375" y="2501463"/>
            <a:ext cx="536700" cy="359400"/>
          </a:xfrm>
          <a:prstGeom prst="straightConnector1">
            <a:avLst/>
          </a:prstGeom>
          <a:noFill/>
          <a:ln w="28575" cap="flat" cmpd="sng">
            <a:solidFill>
              <a:schemeClr val="dk2"/>
            </a:solidFill>
            <a:prstDash val="solid"/>
            <a:round/>
            <a:headEnd type="none" w="med" len="med"/>
            <a:tailEnd type="triangle" w="med" len="med"/>
          </a:ln>
        </p:spPr>
      </p:cxnSp>
      <p:cxnSp>
        <p:nvCxnSpPr>
          <p:cNvPr id="199" name="Google Shape;199;p20"/>
          <p:cNvCxnSpPr>
            <a:stCxn id="195" idx="3"/>
            <a:endCxn id="197" idx="1"/>
          </p:cNvCxnSpPr>
          <p:nvPr/>
        </p:nvCxnSpPr>
        <p:spPr>
          <a:xfrm rot="10800000" flipH="1">
            <a:off x="1735400" y="3373725"/>
            <a:ext cx="536400" cy="288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05" name="Google Shape;205;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is a numerical technique for approximating the area underneath a curve.</a:t>
            </a:r>
            <a:endParaRPr/>
          </a:p>
          <a:p>
            <a:pPr marL="0" lvl="0" indent="0" algn="l" rtl="0">
              <a:spcBef>
                <a:spcPts val="1600"/>
              </a:spcBef>
              <a:spcAft>
                <a:spcPts val="1600"/>
              </a:spcAft>
              <a:buNone/>
            </a:pPr>
            <a:r>
              <a:rPr lang="en"/>
              <a:t>Trapezoids are used as the shape because they fit fairly well, and it is extremely easy to compute the area of a trapezoid..</a:t>
            </a:r>
            <a:endParaRPr/>
          </a:p>
        </p:txBody>
      </p:sp>
      <p:pic>
        <p:nvPicPr>
          <p:cNvPr id="206" name="Google Shape;206;p21"/>
          <p:cNvPicPr preferRelativeResize="0"/>
          <p:nvPr/>
        </p:nvPicPr>
        <p:blipFill>
          <a:blip r:embed="rId3">
            <a:alphaModFix/>
          </a:blip>
          <a:stretch>
            <a:fillRect/>
          </a:stretch>
        </p:blipFill>
        <p:spPr>
          <a:xfrm>
            <a:off x="1939595" y="2955551"/>
            <a:ext cx="2277600" cy="1709375"/>
          </a:xfrm>
          <a:prstGeom prst="rect">
            <a:avLst/>
          </a:prstGeom>
          <a:noFill/>
          <a:ln>
            <a:noFill/>
          </a:ln>
        </p:spPr>
      </p:pic>
      <p:pic>
        <p:nvPicPr>
          <p:cNvPr id="207" name="Google Shape;207;p21"/>
          <p:cNvPicPr preferRelativeResize="0"/>
          <p:nvPr/>
        </p:nvPicPr>
        <p:blipFill>
          <a:blip r:embed="rId3">
            <a:alphaModFix/>
          </a:blip>
          <a:stretch>
            <a:fillRect/>
          </a:stretch>
        </p:blipFill>
        <p:spPr>
          <a:xfrm>
            <a:off x="5131820" y="2955551"/>
            <a:ext cx="2277600" cy="1709375"/>
          </a:xfrm>
          <a:prstGeom prst="rect">
            <a:avLst/>
          </a:prstGeom>
          <a:noFill/>
          <a:ln>
            <a:noFill/>
          </a:ln>
        </p:spPr>
      </p:pic>
      <p:sp>
        <p:nvSpPr>
          <p:cNvPr id="208" name="Google Shape;208;p21"/>
          <p:cNvSpPr/>
          <p:nvPr/>
        </p:nvSpPr>
        <p:spPr>
          <a:xfrm>
            <a:off x="5522175" y="3123975"/>
            <a:ext cx="1535675" cy="1304275"/>
          </a:xfrm>
          <a:custGeom>
            <a:avLst/>
            <a:gdLst/>
            <a:ahLst/>
            <a:cxnLst/>
            <a:rect l="l" t="t" r="r" b="b"/>
            <a:pathLst>
              <a:path w="61427" h="52171" extrusionOk="0">
                <a:moveTo>
                  <a:pt x="420" y="52171"/>
                </a:moveTo>
                <a:lnTo>
                  <a:pt x="61427" y="52171"/>
                </a:lnTo>
                <a:lnTo>
                  <a:pt x="61006" y="0"/>
                </a:lnTo>
                <a:lnTo>
                  <a:pt x="0" y="39549"/>
                </a:lnTo>
                <a:close/>
              </a:path>
            </a:pathLst>
          </a:custGeom>
          <a:solidFill>
            <a:srgbClr val="FF0000"/>
          </a:solidFill>
          <a:ln w="9525" cap="flat" cmpd="sng">
            <a:solidFill>
              <a:srgbClr val="FF0000"/>
            </a:solidFill>
            <a:prstDash val="solid"/>
            <a:round/>
            <a:headEnd type="none" w="med" len="med"/>
            <a:tailEnd type="none" w="med" len="med"/>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14" name="Google Shape;21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this is only an </a:t>
            </a:r>
            <a:r>
              <a:rPr lang="en" b="1"/>
              <a:t>approximation</a:t>
            </a:r>
            <a:r>
              <a:rPr lang="en"/>
              <a:t>!</a:t>
            </a:r>
            <a:endParaRPr/>
          </a:p>
        </p:txBody>
      </p:sp>
      <p:pic>
        <p:nvPicPr>
          <p:cNvPr id="215" name="Google Shape;215;p22"/>
          <p:cNvPicPr preferRelativeResize="0"/>
          <p:nvPr/>
        </p:nvPicPr>
        <p:blipFill>
          <a:blip r:embed="rId3">
            <a:alphaModFix/>
          </a:blip>
          <a:stretch>
            <a:fillRect/>
          </a:stretch>
        </p:blipFill>
        <p:spPr>
          <a:xfrm>
            <a:off x="3204951" y="2471075"/>
            <a:ext cx="2734099" cy="2051977"/>
          </a:xfrm>
          <a:prstGeom prst="rect">
            <a:avLst/>
          </a:prstGeom>
          <a:noFill/>
          <a:ln>
            <a:noFill/>
          </a:ln>
        </p:spPr>
      </p:pic>
      <p:sp>
        <p:nvSpPr>
          <p:cNvPr id="216" name="Google Shape;216;p22"/>
          <p:cNvSpPr/>
          <p:nvPr/>
        </p:nvSpPr>
        <p:spPr>
          <a:xfrm>
            <a:off x="3660400" y="3081900"/>
            <a:ext cx="1009775" cy="778350"/>
          </a:xfrm>
          <a:custGeom>
            <a:avLst/>
            <a:gdLst/>
            <a:ahLst/>
            <a:cxnLst/>
            <a:rect l="l" t="t" r="r" b="b"/>
            <a:pathLst>
              <a:path w="40391" h="31134" extrusionOk="0">
                <a:moveTo>
                  <a:pt x="40391" y="5890"/>
                </a:moveTo>
                <a:lnTo>
                  <a:pt x="0" y="31134"/>
                </a:lnTo>
                <a:lnTo>
                  <a:pt x="7994" y="17250"/>
                </a:lnTo>
                <a:lnTo>
                  <a:pt x="15988" y="6731"/>
                </a:lnTo>
                <a:lnTo>
                  <a:pt x="22720" y="1683"/>
                </a:lnTo>
                <a:lnTo>
                  <a:pt x="28190" y="0"/>
                </a:lnTo>
                <a:lnTo>
                  <a:pt x="33238" y="841"/>
                </a:lnTo>
              </a:path>
            </a:pathLst>
          </a:custGeom>
          <a:solidFill>
            <a:srgbClr val="FFFF00"/>
          </a:solidFill>
          <a:ln w="9525" cap="flat" cmpd="sng">
            <a:solidFill>
              <a:schemeClr val="dk2"/>
            </a:solidFill>
            <a:prstDash val="solid"/>
            <a:round/>
            <a:headEnd type="none" w="med" len="med"/>
            <a:tailEnd type="none" w="med" len="med"/>
          </a:ln>
        </p:spPr>
      </p:sp>
      <p:sp>
        <p:nvSpPr>
          <p:cNvPr id="217" name="Google Shape;217;p22"/>
          <p:cNvSpPr/>
          <p:nvPr/>
        </p:nvSpPr>
        <p:spPr>
          <a:xfrm>
            <a:off x="4701725" y="2692700"/>
            <a:ext cx="767850" cy="568000"/>
          </a:xfrm>
          <a:custGeom>
            <a:avLst/>
            <a:gdLst/>
            <a:ahLst/>
            <a:cxnLst/>
            <a:rect l="l" t="t" r="r" b="b"/>
            <a:pathLst>
              <a:path w="30714" h="22720" extrusionOk="0">
                <a:moveTo>
                  <a:pt x="0" y="20617"/>
                </a:moveTo>
                <a:lnTo>
                  <a:pt x="30714" y="0"/>
                </a:lnTo>
                <a:lnTo>
                  <a:pt x="23982" y="9677"/>
                </a:lnTo>
                <a:lnTo>
                  <a:pt x="16409" y="16409"/>
                </a:lnTo>
                <a:lnTo>
                  <a:pt x="10098" y="21037"/>
                </a:lnTo>
                <a:lnTo>
                  <a:pt x="5049" y="22720"/>
                </a:lnTo>
                <a:close/>
              </a:path>
            </a:pathLst>
          </a:custGeom>
          <a:solidFill>
            <a:srgbClr val="FFFF00"/>
          </a:solidFill>
          <a:ln w="9525" cap="flat" cmpd="sng">
            <a:solidFill>
              <a:schemeClr val="dk2"/>
            </a:solidFill>
            <a:prstDash val="solid"/>
            <a:round/>
            <a:headEnd type="none" w="med" len="med"/>
            <a:tailEnd type="none" w="med" len="med"/>
          </a:ln>
        </p:spPr>
      </p:sp>
      <p:sp>
        <p:nvSpPr>
          <p:cNvPr id="218" name="Google Shape;218;p22"/>
          <p:cNvSpPr txBox="1"/>
          <p:nvPr/>
        </p:nvSpPr>
        <p:spPr>
          <a:xfrm>
            <a:off x="694225" y="2787375"/>
            <a:ext cx="2082600" cy="7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isn’t included</a:t>
            </a:r>
            <a:r>
              <a:rPr lang="en">
                <a:latin typeface="Calibri"/>
                <a:ea typeface="Calibri"/>
                <a:cs typeface="Calibri"/>
                <a:sym typeface="Calibri"/>
              </a:rPr>
              <a:t> in the result, but it should be.</a:t>
            </a:r>
            <a:endParaRPr>
              <a:latin typeface="Calibri"/>
              <a:ea typeface="Calibri"/>
              <a:cs typeface="Calibri"/>
              <a:sym typeface="Calibri"/>
            </a:endParaRPr>
          </a:p>
        </p:txBody>
      </p:sp>
      <p:sp>
        <p:nvSpPr>
          <p:cNvPr id="219" name="Google Shape;219;p22"/>
          <p:cNvSpPr txBox="1"/>
          <p:nvPr/>
        </p:nvSpPr>
        <p:spPr>
          <a:xfrm>
            <a:off x="6410875" y="2787375"/>
            <a:ext cx="20826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 included</a:t>
            </a:r>
            <a:r>
              <a:rPr lang="en">
                <a:latin typeface="Calibri"/>
                <a:ea typeface="Calibri"/>
                <a:cs typeface="Calibri"/>
                <a:sym typeface="Calibri"/>
              </a:rPr>
              <a:t> in the result, but it shouldn’t be.</a:t>
            </a:r>
            <a:endParaRPr>
              <a:latin typeface="Calibri"/>
              <a:ea typeface="Calibri"/>
              <a:cs typeface="Calibri"/>
              <a:sym typeface="Calibri"/>
            </a:endParaRPr>
          </a:p>
        </p:txBody>
      </p:sp>
      <p:cxnSp>
        <p:nvCxnSpPr>
          <p:cNvPr id="220" name="Google Shape;220;p22"/>
          <p:cNvCxnSpPr/>
          <p:nvPr/>
        </p:nvCxnSpPr>
        <p:spPr>
          <a:xfrm>
            <a:off x="2545450" y="3134475"/>
            <a:ext cx="1609200" cy="210300"/>
          </a:xfrm>
          <a:prstGeom prst="straightConnector1">
            <a:avLst/>
          </a:prstGeom>
          <a:noFill/>
          <a:ln w="28575" cap="flat" cmpd="sng">
            <a:solidFill>
              <a:srgbClr val="0000FF"/>
            </a:solidFill>
            <a:prstDash val="solid"/>
            <a:round/>
            <a:headEnd type="none" w="med" len="med"/>
            <a:tailEnd type="triangle" w="med" len="med"/>
          </a:ln>
        </p:spPr>
      </p:cxnSp>
      <p:cxnSp>
        <p:nvCxnSpPr>
          <p:cNvPr id="221" name="Google Shape;221;p22"/>
          <p:cNvCxnSpPr>
            <a:stCxn id="219" idx="1"/>
          </p:cNvCxnSpPr>
          <p:nvPr/>
        </p:nvCxnSpPr>
        <p:spPr>
          <a:xfrm rot="10800000">
            <a:off x="5069875" y="3060825"/>
            <a:ext cx="1341000" cy="157800"/>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27" name="Google Shape;22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works really well as you keep dividing the interval in which you are interested into </a:t>
            </a:r>
            <a:r>
              <a:rPr lang="en" u="sng"/>
              <a:t>more and more trapezoids</a:t>
            </a:r>
            <a:r>
              <a:rPr lang="en"/>
              <a:t>.</a:t>
            </a:r>
            <a:endParaRPr/>
          </a:p>
          <a:p>
            <a:pPr marL="0" lvl="0" indent="0" algn="l" rtl="0">
              <a:spcBef>
                <a:spcPts val="1600"/>
              </a:spcBef>
              <a:spcAft>
                <a:spcPts val="1600"/>
              </a:spcAft>
              <a:buNone/>
            </a:pPr>
            <a:r>
              <a:rPr lang="en"/>
              <a:t>The smaller they are, the </a:t>
            </a:r>
            <a:r>
              <a:rPr lang="en" b="1" i="1"/>
              <a:t>closer</a:t>
            </a:r>
            <a:r>
              <a:rPr lang="en"/>
              <a:t> they fit the curve,</a:t>
            </a:r>
            <a:br>
              <a:rPr lang="en"/>
            </a:br>
            <a:r>
              <a:rPr lang="en"/>
              <a:t>and thus the more accurate the approximation!</a:t>
            </a:r>
            <a:endParaRPr/>
          </a:p>
        </p:txBody>
      </p:sp>
      <p:pic>
        <p:nvPicPr>
          <p:cNvPr id="228" name="Google Shape;228;p23"/>
          <p:cNvPicPr preferRelativeResize="0"/>
          <p:nvPr/>
        </p:nvPicPr>
        <p:blipFill>
          <a:blip r:embed="rId3">
            <a:alphaModFix/>
          </a:blip>
          <a:stretch>
            <a:fillRect/>
          </a:stretch>
        </p:blipFill>
        <p:spPr>
          <a:xfrm>
            <a:off x="4354600" y="2503350"/>
            <a:ext cx="3696075" cy="221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34" name="Google Shape;234;p24"/>
          <p:cNvSpPr txBox="1">
            <a:spLocks noGrp="1"/>
          </p:cNvSpPr>
          <p:nvPr>
            <p:ph type="body" idx="1"/>
          </p:nvPr>
        </p:nvSpPr>
        <p:spPr>
          <a:xfrm>
            <a:off x="819150" y="15594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As the shapes are still all trapezoids, it simply turns into a straightforward probably using basic algebra to compute each individual area, and then sum them all up.</a:t>
            </a:r>
            <a:endParaRPr/>
          </a:p>
        </p:txBody>
      </p:sp>
      <p:pic>
        <p:nvPicPr>
          <p:cNvPr id="235" name="Google Shape;235;p24"/>
          <p:cNvPicPr preferRelativeResize="0"/>
          <p:nvPr/>
        </p:nvPicPr>
        <p:blipFill>
          <a:blip r:embed="rId3">
            <a:alphaModFix/>
          </a:blip>
          <a:stretch>
            <a:fillRect/>
          </a:stretch>
        </p:blipFill>
        <p:spPr>
          <a:xfrm>
            <a:off x="479150" y="2156275"/>
            <a:ext cx="4630450" cy="2604625"/>
          </a:xfrm>
          <a:prstGeom prst="rect">
            <a:avLst/>
          </a:prstGeom>
          <a:noFill/>
          <a:ln>
            <a:noFill/>
          </a:ln>
        </p:spPr>
      </p:pic>
      <p:pic>
        <p:nvPicPr>
          <p:cNvPr id="236" name="Google Shape;236;p24"/>
          <p:cNvPicPr preferRelativeResize="0"/>
          <p:nvPr/>
        </p:nvPicPr>
        <p:blipFill>
          <a:blip r:embed="rId4">
            <a:alphaModFix/>
          </a:blip>
          <a:stretch>
            <a:fillRect/>
          </a:stretch>
        </p:blipFill>
        <p:spPr>
          <a:xfrm>
            <a:off x="5333250" y="2156275"/>
            <a:ext cx="3108072" cy="260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2" name="Google Shape;242;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sequential</a:t>
            </a:r>
            <a:r>
              <a:rPr lang="en"/>
              <a:t> solution:</a:t>
            </a:r>
            <a:endParaRPr/>
          </a:p>
          <a:p>
            <a:pPr marL="0" lvl="0" indent="457200" algn="l" rtl="0">
              <a:spcBef>
                <a:spcPts val="1600"/>
              </a:spcBef>
              <a:spcAft>
                <a:spcPts val="1600"/>
              </a:spcAft>
              <a:buNone/>
            </a:pPr>
            <a:r>
              <a:rPr lang="en"/>
              <a:t>If you choose to use N trapezoids (the more you use, the better the solution), where each one</a:t>
            </a:r>
            <a:br>
              <a:rPr lang="en"/>
            </a:br>
            <a:r>
              <a:rPr lang="en"/>
              <a:t>	has a width of △x, then the math can be simplified to the following equation:</a:t>
            </a:r>
            <a:endParaRPr/>
          </a:p>
        </p:txBody>
      </p:sp>
      <p:pic>
        <p:nvPicPr>
          <p:cNvPr id="243" name="Google Shape;243;p25"/>
          <p:cNvPicPr preferRelativeResize="0"/>
          <p:nvPr/>
        </p:nvPicPr>
        <p:blipFill>
          <a:blip r:embed="rId3">
            <a:alphaModFix/>
          </a:blip>
          <a:stretch>
            <a:fillRect/>
          </a:stretch>
        </p:blipFill>
        <p:spPr>
          <a:xfrm>
            <a:off x="2922350" y="3284526"/>
            <a:ext cx="3299300" cy="72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9" name="Google Shape;249;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u="sng"/>
              <a:t>sequential</a:t>
            </a:r>
            <a:r>
              <a:rPr lang="en"/>
              <a:t> solution:</a:t>
            </a:r>
            <a:endParaRPr/>
          </a:p>
        </p:txBody>
      </p:sp>
      <p:pic>
        <p:nvPicPr>
          <p:cNvPr id="250" name="Google Shape;250;p26"/>
          <p:cNvPicPr preferRelativeResize="0"/>
          <p:nvPr/>
        </p:nvPicPr>
        <p:blipFill>
          <a:blip r:embed="rId3">
            <a:alphaModFix/>
          </a:blip>
          <a:stretch>
            <a:fillRect/>
          </a:stretch>
        </p:blipFill>
        <p:spPr>
          <a:xfrm>
            <a:off x="2963538" y="2907164"/>
            <a:ext cx="3299300" cy="722950"/>
          </a:xfrm>
          <a:prstGeom prst="rect">
            <a:avLst/>
          </a:prstGeom>
          <a:noFill/>
          <a:ln>
            <a:noFill/>
          </a:ln>
        </p:spPr>
      </p:pic>
      <p:sp>
        <p:nvSpPr>
          <p:cNvPr id="251" name="Google Shape;251;p26"/>
          <p:cNvSpPr/>
          <p:nvPr/>
        </p:nvSpPr>
        <p:spPr>
          <a:xfrm>
            <a:off x="2881163" y="3010938"/>
            <a:ext cx="494400" cy="515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06338" y="2683513"/>
            <a:ext cx="1746300" cy="999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3401800" y="2791338"/>
            <a:ext cx="978300" cy="954600"/>
          </a:xfrm>
          <a:prstGeom prst="ellipse">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txBox="1"/>
          <p:nvPr/>
        </p:nvSpPr>
        <p:spPr>
          <a:xfrm>
            <a:off x="3334375" y="1800200"/>
            <a:ext cx="19143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pieces are one time computations (constant time)</a:t>
            </a:r>
            <a:endParaRPr>
              <a:latin typeface="Calibri"/>
              <a:ea typeface="Calibri"/>
              <a:cs typeface="Calibri"/>
              <a:sym typeface="Calibri"/>
            </a:endParaRPr>
          </a:p>
        </p:txBody>
      </p:sp>
      <p:sp>
        <p:nvSpPr>
          <p:cNvPr id="255" name="Google Shape;255;p26"/>
          <p:cNvSpPr txBox="1"/>
          <p:nvPr/>
        </p:nvSpPr>
        <p:spPr>
          <a:xfrm>
            <a:off x="1293775" y="4123225"/>
            <a:ext cx="50595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piece will involve more computation time as the number of trapezoids increases (can be implemented in code with a loop)</a:t>
            </a:r>
            <a:endParaRPr>
              <a:latin typeface="Calibri"/>
              <a:ea typeface="Calibri"/>
              <a:cs typeface="Calibri"/>
              <a:sym typeface="Calibri"/>
            </a:endParaRPr>
          </a:p>
        </p:txBody>
      </p:sp>
      <p:cxnSp>
        <p:nvCxnSpPr>
          <p:cNvPr id="256" name="Google Shape;256;p26"/>
          <p:cNvCxnSpPr>
            <a:stCxn id="254" idx="1"/>
            <a:endCxn id="251" idx="0"/>
          </p:cNvCxnSpPr>
          <p:nvPr/>
        </p:nvCxnSpPr>
        <p:spPr>
          <a:xfrm flipH="1">
            <a:off x="3128275" y="2299850"/>
            <a:ext cx="206100" cy="711000"/>
          </a:xfrm>
          <a:prstGeom prst="straightConnector1">
            <a:avLst/>
          </a:prstGeom>
          <a:noFill/>
          <a:ln w="28575" cap="flat" cmpd="sng">
            <a:solidFill>
              <a:srgbClr val="FF0000"/>
            </a:solidFill>
            <a:prstDash val="solid"/>
            <a:round/>
            <a:headEnd type="none" w="med" len="med"/>
            <a:tailEnd type="triangle" w="med" len="med"/>
          </a:ln>
        </p:spPr>
      </p:cxnSp>
      <p:cxnSp>
        <p:nvCxnSpPr>
          <p:cNvPr id="257" name="Google Shape;257;p26"/>
          <p:cNvCxnSpPr/>
          <p:nvPr/>
        </p:nvCxnSpPr>
        <p:spPr>
          <a:xfrm>
            <a:off x="4848975" y="2335075"/>
            <a:ext cx="452100" cy="368400"/>
          </a:xfrm>
          <a:prstGeom prst="straightConnector1">
            <a:avLst/>
          </a:prstGeom>
          <a:noFill/>
          <a:ln w="28575" cap="flat" cmpd="sng">
            <a:solidFill>
              <a:srgbClr val="FF0000"/>
            </a:solidFill>
            <a:prstDash val="solid"/>
            <a:round/>
            <a:headEnd type="none" w="med" len="med"/>
            <a:tailEnd type="triangle" w="med" len="med"/>
          </a:ln>
        </p:spPr>
      </p:cxnSp>
      <p:cxnSp>
        <p:nvCxnSpPr>
          <p:cNvPr id="258" name="Google Shape;258;p26"/>
          <p:cNvCxnSpPr>
            <a:endCxn id="253" idx="4"/>
          </p:cNvCxnSpPr>
          <p:nvPr/>
        </p:nvCxnSpPr>
        <p:spPr>
          <a:xfrm rot="10800000" flipH="1">
            <a:off x="3607750" y="3745938"/>
            <a:ext cx="283200" cy="503700"/>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64" name="Google Shape;264;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parallel</a:t>
            </a:r>
            <a:r>
              <a:rPr lang="en"/>
              <a:t> solution:</a:t>
            </a:r>
            <a:endParaRPr/>
          </a:p>
          <a:p>
            <a:pPr marL="457200" lvl="0" indent="-311150" algn="l" rtl="0">
              <a:spcBef>
                <a:spcPts val="1600"/>
              </a:spcBef>
              <a:spcAft>
                <a:spcPts val="0"/>
              </a:spcAft>
              <a:buSzPts val="1300"/>
              <a:buChar char="-"/>
            </a:pPr>
            <a:r>
              <a:rPr lang="en"/>
              <a:t>Each process can take a </a:t>
            </a:r>
            <a:r>
              <a:rPr lang="en" b="1"/>
              <a:t>portion of the</a:t>
            </a:r>
            <a:br>
              <a:rPr lang="en" b="1"/>
            </a:br>
            <a:r>
              <a:rPr lang="en" b="1"/>
              <a:t>trapezoids</a:t>
            </a:r>
            <a:r>
              <a:rPr lang="en"/>
              <a:t> (</a:t>
            </a:r>
            <a:r>
              <a:rPr lang="en" i="1"/>
              <a:t>or in terms of the equation</a:t>
            </a:r>
            <a:br>
              <a:rPr lang="en" i="1"/>
            </a:br>
            <a:r>
              <a:rPr lang="en" i="1"/>
              <a:t>we have seen, each process could process</a:t>
            </a:r>
            <a:br>
              <a:rPr lang="en" i="1"/>
            </a:br>
            <a:r>
              <a:rPr lang="en" i="1"/>
              <a:t>their own piece of the summation/loop</a:t>
            </a:r>
            <a:r>
              <a:rPr lang="en"/>
              <a:t>)</a:t>
            </a:r>
            <a:endParaRPr/>
          </a:p>
          <a:p>
            <a:pPr marL="457200" lvl="0" indent="-311150" algn="l" rtl="0">
              <a:spcBef>
                <a:spcPts val="0"/>
              </a:spcBef>
              <a:spcAft>
                <a:spcPts val="0"/>
              </a:spcAft>
              <a:buSzPts val="1300"/>
              <a:buChar char="-"/>
            </a:pPr>
            <a:r>
              <a:rPr lang="en"/>
              <a:t>Combine the partial sums at the end</a:t>
            </a:r>
            <a:endParaRPr/>
          </a:p>
        </p:txBody>
      </p:sp>
      <p:pic>
        <p:nvPicPr>
          <p:cNvPr id="265" name="Google Shape;265;p27"/>
          <p:cNvPicPr preferRelativeResize="0"/>
          <p:nvPr/>
        </p:nvPicPr>
        <p:blipFill>
          <a:blip r:embed="rId3">
            <a:alphaModFix/>
          </a:blip>
          <a:stretch>
            <a:fillRect/>
          </a:stretch>
        </p:blipFill>
        <p:spPr>
          <a:xfrm>
            <a:off x="4285225" y="2271975"/>
            <a:ext cx="3800875" cy="2343150"/>
          </a:xfrm>
          <a:prstGeom prst="rect">
            <a:avLst/>
          </a:prstGeom>
          <a:noFill/>
          <a:ln>
            <a:noFill/>
          </a:ln>
        </p:spPr>
      </p:pic>
      <p:sp>
        <p:nvSpPr>
          <p:cNvPr id="266" name="Google Shape;266;p27"/>
          <p:cNvSpPr/>
          <p:nvPr/>
        </p:nvSpPr>
        <p:spPr>
          <a:xfrm rot="5400000">
            <a:off x="5986125" y="2304725"/>
            <a:ext cx="114600" cy="8718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5400000">
            <a:off x="6858525" y="2325125"/>
            <a:ext cx="114600" cy="8310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txBox="1"/>
          <p:nvPr/>
        </p:nvSpPr>
        <p:spPr>
          <a:xfrm>
            <a:off x="58277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P1</a:t>
            </a:r>
            <a:endParaRPr b="1">
              <a:solidFill>
                <a:srgbClr val="6AA84F"/>
              </a:solidFill>
              <a:latin typeface="Calibri"/>
              <a:ea typeface="Calibri"/>
              <a:cs typeface="Calibri"/>
              <a:sym typeface="Calibri"/>
            </a:endParaRPr>
          </a:p>
        </p:txBody>
      </p:sp>
      <p:sp>
        <p:nvSpPr>
          <p:cNvPr id="269" name="Google Shape;269;p27"/>
          <p:cNvSpPr txBox="1"/>
          <p:nvPr/>
        </p:nvSpPr>
        <p:spPr>
          <a:xfrm>
            <a:off x="67001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P2</a:t>
            </a:r>
            <a:endParaRPr b="1">
              <a:solidFill>
                <a:srgbClr val="6AA84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75" name="Google Shape;275;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Sorting is also a common task in many applications, and so we ask a similar question here: </a:t>
            </a:r>
            <a:r>
              <a:rPr lang="en" b="1"/>
              <a:t>If there are a lot of items to sort, can we utilize parallel algorithms to speed up the process?</a:t>
            </a:r>
            <a:endParaRPr b="1"/>
          </a:p>
          <a:p>
            <a:pPr marL="0" lvl="0" indent="0" algn="l" rtl="0">
              <a:spcBef>
                <a:spcPts val="1600"/>
              </a:spcBef>
              <a:spcAft>
                <a:spcPts val="0"/>
              </a:spcAft>
              <a:buNone/>
            </a:pPr>
            <a:r>
              <a:rPr lang="en"/>
              <a:t>We will first look at a simple sequential sorting algorithm, </a:t>
            </a:r>
            <a:r>
              <a:rPr lang="en" b="1" u="sng"/>
              <a:t>Bubble Sort</a:t>
            </a:r>
            <a:r>
              <a:rPr lang="en"/>
              <a:t>.</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81" name="Google Shape;281;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Bubble Sort</a:t>
            </a:r>
            <a:r>
              <a:rPr lang="en"/>
              <a:t> works by comparing each pair of neighbors, left to right, and swapping them if they are out of order. The name comes from the idea that for each complete pass over all the numbers, the next largest value “bubbles” its way to the top (</a:t>
            </a:r>
            <a:r>
              <a:rPr lang="en" i="1"/>
              <a:t>or technically the right side of the list of values</a:t>
            </a:r>
            <a:r>
              <a:rPr lang="en"/>
              <a:t>)</a:t>
            </a:r>
            <a:endParaRPr/>
          </a:p>
          <a:p>
            <a:pPr marL="0" lvl="0" indent="0" algn="l" rtl="0">
              <a:spcBef>
                <a:spcPts val="1600"/>
              </a:spcBef>
              <a:spcAft>
                <a:spcPts val="1600"/>
              </a:spcAft>
              <a:buNone/>
            </a:pPr>
            <a:r>
              <a:rPr lang="en"/>
              <a:t>You can </a:t>
            </a:r>
            <a:r>
              <a:rPr lang="en" u="sng"/>
              <a:t>guarantee</a:t>
            </a:r>
            <a:r>
              <a:rPr lang="en"/>
              <a:t> they will be sorted if you do </a:t>
            </a:r>
            <a:r>
              <a:rPr lang="en" i="1"/>
              <a:t>N</a:t>
            </a:r>
            <a:r>
              <a:rPr lang="en"/>
              <a:t> passes over the numbers, where </a:t>
            </a:r>
            <a:r>
              <a:rPr lang="en" i="1"/>
              <a:t>N</a:t>
            </a:r>
            <a:r>
              <a:rPr lang="en"/>
              <a:t> is the total number of items to be sorted.</a:t>
            </a:r>
            <a:endParaRPr/>
          </a:p>
        </p:txBody>
      </p:sp>
      <p:pic>
        <p:nvPicPr>
          <p:cNvPr id="282" name="Google Shape;282;p29"/>
          <p:cNvPicPr preferRelativeResize="0"/>
          <p:nvPr/>
        </p:nvPicPr>
        <p:blipFill>
          <a:blip r:embed="rId3">
            <a:alphaModFix/>
          </a:blip>
          <a:stretch>
            <a:fillRect/>
          </a:stretch>
        </p:blipFill>
        <p:spPr>
          <a:xfrm>
            <a:off x="3155525" y="3212850"/>
            <a:ext cx="2472700" cy="148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6023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88" name="Google Shape;288;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Odd-Even Transposition Sort</a:t>
            </a:r>
            <a:r>
              <a:rPr lang="en"/>
              <a:t> is an extension of</a:t>
            </a:r>
            <a:br>
              <a:rPr lang="en"/>
            </a:br>
            <a:r>
              <a:rPr lang="en"/>
              <a:t>Bubble Sort, where each phase/pass only compares</a:t>
            </a:r>
            <a:br>
              <a:rPr lang="en"/>
            </a:br>
            <a:r>
              <a:rPr lang="en"/>
              <a:t>odd positions with the value to the right of each, or</a:t>
            </a:r>
            <a:br>
              <a:rPr lang="en"/>
            </a:br>
            <a:r>
              <a:rPr lang="en"/>
              <a:t>even positions with the value to the right of each,</a:t>
            </a:r>
            <a:br>
              <a:rPr lang="en"/>
            </a:br>
            <a:r>
              <a:rPr lang="en" i="1" u="sng"/>
              <a:t>alternating</a:t>
            </a:r>
            <a:r>
              <a:rPr lang="en"/>
              <a:t> between </a:t>
            </a:r>
            <a:r>
              <a:rPr lang="en" b="1"/>
              <a:t>odd</a:t>
            </a:r>
            <a:r>
              <a:rPr lang="en"/>
              <a:t> and </a:t>
            </a:r>
            <a:r>
              <a:rPr lang="en" b="1"/>
              <a:t>even</a:t>
            </a:r>
            <a:r>
              <a:rPr lang="en"/>
              <a:t> each pass.</a:t>
            </a:r>
            <a:endParaRPr/>
          </a:p>
        </p:txBody>
      </p:sp>
      <p:pic>
        <p:nvPicPr>
          <p:cNvPr id="289" name="Google Shape;289;p30"/>
          <p:cNvPicPr preferRelativeResize="0"/>
          <p:nvPr/>
        </p:nvPicPr>
        <p:blipFill>
          <a:blip r:embed="rId3">
            <a:alphaModFix/>
          </a:blip>
          <a:stretch>
            <a:fillRect/>
          </a:stretch>
        </p:blipFill>
        <p:spPr>
          <a:xfrm>
            <a:off x="4450250" y="1538425"/>
            <a:ext cx="4152775" cy="2826725"/>
          </a:xfrm>
          <a:prstGeom prst="rect">
            <a:avLst/>
          </a:prstGeom>
          <a:noFill/>
          <a:ln>
            <a:noFill/>
          </a:ln>
        </p:spPr>
      </p:pic>
      <p:sp>
        <p:nvSpPr>
          <p:cNvPr id="290" name="Google Shape;290;p30"/>
          <p:cNvSpPr txBox="1"/>
          <p:nvPr/>
        </p:nvSpPr>
        <p:spPr>
          <a:xfrm>
            <a:off x="1491000" y="4438725"/>
            <a:ext cx="61620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https://www.geeksforgeeks.org/odd-even-transposition-sort-brick-sort-using-pthreads/</a:t>
            </a:r>
            <a:endParaRPr sz="1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96" name="Google Shape;296;p31"/>
          <p:cNvSpPr txBox="1">
            <a:spLocks noGrp="1"/>
          </p:cNvSpPr>
          <p:nvPr>
            <p:ph type="body" idx="1"/>
          </p:nvPr>
        </p:nvSpPr>
        <p:spPr>
          <a:xfrm>
            <a:off x="819150" y="1990725"/>
            <a:ext cx="20946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Visualizing </a:t>
            </a:r>
            <a:r>
              <a:rPr lang="en" b="1"/>
              <a:t>Bubble Sort</a:t>
            </a:r>
            <a:endParaRPr b="1"/>
          </a:p>
        </p:txBody>
      </p:sp>
      <p:pic>
        <p:nvPicPr>
          <p:cNvPr id="297" name="Google Shape;297;p31"/>
          <p:cNvPicPr preferRelativeResize="0"/>
          <p:nvPr/>
        </p:nvPicPr>
        <p:blipFill>
          <a:blip r:embed="rId3">
            <a:alphaModFix/>
          </a:blip>
          <a:stretch>
            <a:fillRect/>
          </a:stretch>
        </p:blipFill>
        <p:spPr>
          <a:xfrm>
            <a:off x="1138325" y="2458088"/>
            <a:ext cx="2667000" cy="2257425"/>
          </a:xfrm>
          <a:prstGeom prst="rect">
            <a:avLst/>
          </a:prstGeom>
          <a:noFill/>
          <a:ln>
            <a:noFill/>
          </a:ln>
        </p:spPr>
      </p:pic>
      <p:pic>
        <p:nvPicPr>
          <p:cNvPr id="298" name="Google Shape;298;p31"/>
          <p:cNvPicPr preferRelativeResize="0"/>
          <p:nvPr/>
        </p:nvPicPr>
        <p:blipFill>
          <a:blip r:embed="rId4">
            <a:alphaModFix/>
          </a:blip>
          <a:stretch>
            <a:fillRect/>
          </a:stretch>
        </p:blipFill>
        <p:spPr>
          <a:xfrm>
            <a:off x="4651475" y="2458088"/>
            <a:ext cx="2667000" cy="2257425"/>
          </a:xfrm>
          <a:prstGeom prst="rect">
            <a:avLst/>
          </a:prstGeom>
          <a:noFill/>
          <a:ln>
            <a:noFill/>
          </a:ln>
        </p:spPr>
      </p:pic>
      <p:sp>
        <p:nvSpPr>
          <p:cNvPr id="299" name="Google Shape;299;p31"/>
          <p:cNvSpPr txBox="1">
            <a:spLocks noGrp="1"/>
          </p:cNvSpPr>
          <p:nvPr>
            <p:ph type="body" idx="1"/>
          </p:nvPr>
        </p:nvSpPr>
        <p:spPr>
          <a:xfrm>
            <a:off x="5094750" y="1990725"/>
            <a:ext cx="29625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Visualizing </a:t>
            </a:r>
            <a:r>
              <a:rPr lang="en" b="1"/>
              <a:t>Odd-Even Transposition Sort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305" name="Google Shape;305;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Bubble Sort </a:t>
            </a:r>
            <a:r>
              <a:rPr lang="en" i="1"/>
              <a:t>cannot</a:t>
            </a:r>
            <a:r>
              <a:rPr lang="en"/>
              <a:t> be parallelized in a straightforward manner, because issues arise if a process is comparing two values next to another process comparing values</a:t>
            </a:r>
            <a:endParaRPr/>
          </a:p>
          <a:p>
            <a:pPr marL="457200" lvl="0" indent="-311150" algn="l" rtl="0">
              <a:spcBef>
                <a:spcPts val="1600"/>
              </a:spcBef>
              <a:spcAft>
                <a:spcPts val="0"/>
              </a:spcAft>
              <a:buSzPts val="1300"/>
              <a:buChar char="-"/>
            </a:pPr>
            <a:r>
              <a:rPr lang="en"/>
              <a:t>For example, if </a:t>
            </a:r>
            <a:r>
              <a:rPr lang="en" b="1"/>
              <a:t>P1</a:t>
            </a:r>
            <a:r>
              <a:rPr lang="en"/>
              <a:t> is swapping </a:t>
            </a:r>
            <a:r>
              <a:rPr lang="en" i="1" u="sng"/>
              <a:t>positions 3 and 4</a:t>
            </a:r>
            <a:r>
              <a:rPr lang="en"/>
              <a:t> while </a:t>
            </a:r>
            <a:r>
              <a:rPr lang="en" b="1"/>
              <a:t>P2</a:t>
            </a:r>
            <a:r>
              <a:rPr lang="en"/>
              <a:t> is swapping </a:t>
            </a:r>
            <a:r>
              <a:rPr lang="en" i="1" u="sng"/>
              <a:t>positions 4 and 5</a:t>
            </a:r>
            <a:r>
              <a:rPr lang="en"/>
              <a:t>, incorrect results could occur.</a:t>
            </a:r>
            <a:endParaRPr/>
          </a:p>
          <a:p>
            <a:pPr marL="0" lvl="0" indent="0" algn="l" rtl="0">
              <a:spcBef>
                <a:spcPts val="1600"/>
              </a:spcBef>
              <a:spcAft>
                <a:spcPts val="1600"/>
              </a:spcAft>
              <a:buNone/>
            </a:pPr>
            <a:r>
              <a:rPr lang="en"/>
              <a:t>Odd Even Transposition Sort solves this by assigning portions of the comparisons during </a:t>
            </a:r>
            <a:r>
              <a:rPr lang="en" b="1" i="1"/>
              <a:t>each odd/even phase</a:t>
            </a:r>
            <a:r>
              <a:rPr lang="en"/>
              <a:t> to each contributing process, and it is guaranteed that there is no overlapping locations being compared while in the same phase.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11" name="Google Shape;311;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seen three examples where parallelization can be achieved to increase performance</a:t>
            </a:r>
            <a:endParaRPr/>
          </a:p>
          <a:p>
            <a:pPr marL="0" lvl="0" indent="0" algn="l" rtl="0">
              <a:spcBef>
                <a:spcPts val="1600"/>
              </a:spcBef>
              <a:spcAft>
                <a:spcPts val="0"/>
              </a:spcAft>
              <a:buNone/>
            </a:pPr>
            <a:r>
              <a:rPr lang="en"/>
              <a:t>In general, when coming up with a parallel algorithm, you want to </a:t>
            </a:r>
            <a:r>
              <a:rPr lang="en" i="1" u="sng"/>
              <a:t>avoid</a:t>
            </a:r>
            <a:r>
              <a:rPr lang="en"/>
              <a:t> situations where </a:t>
            </a:r>
            <a:r>
              <a:rPr lang="en" b="1"/>
              <a:t>two processes could be using a memory location at the same time</a:t>
            </a:r>
            <a:endParaRPr b="1"/>
          </a:p>
          <a:p>
            <a:pPr marL="0" lvl="0" indent="0" algn="l" rtl="0">
              <a:spcBef>
                <a:spcPts val="1600"/>
              </a:spcBef>
              <a:spcAft>
                <a:spcPts val="1600"/>
              </a:spcAft>
              <a:buNone/>
            </a:pPr>
            <a:r>
              <a:rPr lang="en"/>
              <a:t>You will learn that there are ways using code to prevent two processes from using the same memory location simultaneously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Parallel Algorithms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34" name="Google Shape;134;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a:p>
            <a:pPr marL="0" lvl="0" indent="0" algn="l" rtl="0">
              <a:spcBef>
                <a:spcPts val="1600"/>
              </a:spcBef>
              <a:spcAft>
                <a:spcPts val="0"/>
              </a:spcAft>
              <a:buNone/>
            </a:pPr>
            <a:r>
              <a:rPr lang="en"/>
              <a:t>Example #2: Trapezoidal Rule</a:t>
            </a:r>
            <a:endParaRPr/>
          </a:p>
          <a:p>
            <a:pPr marL="0" lvl="0" indent="0" algn="l" rtl="0">
              <a:spcBef>
                <a:spcPts val="1600"/>
              </a:spcBef>
              <a:spcAft>
                <a:spcPts val="1600"/>
              </a:spcAft>
              <a:buNone/>
            </a:pPr>
            <a:r>
              <a:rPr lang="en"/>
              <a:t>Example #3: Odd-Even Transposition Sort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p:nvPr/>
        </p:nvSpPr>
        <p:spPr>
          <a:xfrm>
            <a:off x="1525350" y="36498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2    3</a:t>
            </a:r>
            <a:endParaRPr>
              <a:latin typeface="Calibri"/>
              <a:ea typeface="Calibri"/>
              <a:cs typeface="Calibri"/>
              <a:sym typeface="Calibri"/>
            </a:endParaRPr>
          </a:p>
        </p:txBody>
      </p:sp>
      <p:sp>
        <p:nvSpPr>
          <p:cNvPr id="140" name="Google Shape;140;p15"/>
          <p:cNvSpPr txBox="1"/>
          <p:nvPr/>
        </p:nvSpPr>
        <p:spPr>
          <a:xfrm>
            <a:off x="1546200" y="33659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-4    1</a:t>
            </a:r>
            <a:endParaRPr>
              <a:latin typeface="Calibri"/>
              <a:ea typeface="Calibri"/>
              <a:cs typeface="Calibri"/>
              <a:sym typeface="Calibri"/>
            </a:endParaRPr>
          </a:p>
        </p:txBody>
      </p:sp>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42" name="Google Shape;142;p15"/>
          <p:cNvSpPr txBox="1">
            <a:spLocks noGrp="1"/>
          </p:cNvSpPr>
          <p:nvPr>
            <p:ph type="body" idx="1"/>
          </p:nvPr>
        </p:nvSpPr>
        <p:spPr>
          <a:xfrm>
            <a:off x="819150" y="1990725"/>
            <a:ext cx="7505700" cy="12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scientific simulations involve modeling using matrices, such as </a:t>
            </a:r>
            <a:r>
              <a:rPr lang="en" i="1"/>
              <a:t>population studies</a:t>
            </a:r>
            <a:r>
              <a:rPr lang="en"/>
              <a:t> and </a:t>
            </a:r>
            <a:r>
              <a:rPr lang="en" i="1"/>
              <a:t>spread of disease</a:t>
            </a:r>
            <a:r>
              <a:rPr lang="en"/>
              <a:t>.</a:t>
            </a:r>
            <a:endParaRPr/>
          </a:p>
          <a:p>
            <a:pPr marL="0" lvl="0" indent="0" algn="l" rtl="0">
              <a:spcBef>
                <a:spcPts val="1600"/>
              </a:spcBef>
              <a:spcAft>
                <a:spcPts val="0"/>
              </a:spcAft>
              <a:buNone/>
            </a:pPr>
            <a:r>
              <a:rPr lang="en"/>
              <a:t>A very common operation on matrices is </a:t>
            </a:r>
            <a:r>
              <a:rPr lang="en" b="1"/>
              <a:t>multiplying two of them together</a:t>
            </a:r>
            <a:r>
              <a:rPr lang="en"/>
              <a:t>.</a:t>
            </a:r>
            <a:endParaRPr/>
          </a:p>
          <a:p>
            <a:pPr marL="0" lvl="0" indent="0" algn="l" rtl="0">
              <a:spcBef>
                <a:spcPts val="1600"/>
              </a:spcBef>
              <a:spcAft>
                <a:spcPts val="0"/>
              </a:spcAft>
              <a:buNone/>
            </a:pPr>
            <a:r>
              <a:rPr lang="en"/>
              <a:t>For example:</a:t>
            </a:r>
            <a:endParaRPr/>
          </a:p>
          <a:p>
            <a:pPr marL="0" lvl="0" indent="0" algn="l" rtl="0">
              <a:spcBef>
                <a:spcPts val="1600"/>
              </a:spcBef>
              <a:spcAft>
                <a:spcPts val="1600"/>
              </a:spcAft>
              <a:buNone/>
            </a:pPr>
            <a:endParaRPr/>
          </a:p>
        </p:txBody>
      </p:sp>
      <p:sp>
        <p:nvSpPr>
          <p:cNvPr id="143" name="Google Shape;143;p15"/>
          <p:cNvSpPr/>
          <p:nvPr/>
        </p:nvSpPr>
        <p:spPr>
          <a:xfrm>
            <a:off x="1546200" y="342900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50950" y="342900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p:nvPr/>
        </p:nvSpPr>
        <p:spPr>
          <a:xfrm>
            <a:off x="28242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6     1</a:t>
            </a:r>
            <a:endParaRPr>
              <a:latin typeface="Calibri"/>
              <a:ea typeface="Calibri"/>
              <a:cs typeface="Calibri"/>
              <a:sym typeface="Calibri"/>
            </a:endParaRPr>
          </a:p>
        </p:txBody>
      </p:sp>
      <p:sp>
        <p:nvSpPr>
          <p:cNvPr id="146" name="Google Shape;146;p15"/>
          <p:cNvSpPr txBox="1"/>
          <p:nvPr/>
        </p:nvSpPr>
        <p:spPr>
          <a:xfrm>
            <a:off x="28451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9    -3</a:t>
            </a:r>
            <a:endParaRPr>
              <a:latin typeface="Calibri"/>
              <a:ea typeface="Calibri"/>
              <a:cs typeface="Calibri"/>
              <a:sym typeface="Calibri"/>
            </a:endParaRPr>
          </a:p>
        </p:txBody>
      </p:sp>
      <p:sp>
        <p:nvSpPr>
          <p:cNvPr id="147" name="Google Shape;147;p15"/>
          <p:cNvSpPr/>
          <p:nvPr/>
        </p:nvSpPr>
        <p:spPr>
          <a:xfrm>
            <a:off x="28451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5498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p:nvPr/>
        </p:nvSpPr>
        <p:spPr>
          <a:xfrm>
            <a:off x="41439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36    -3</a:t>
            </a:r>
            <a:endParaRPr>
              <a:latin typeface="Calibri"/>
              <a:ea typeface="Calibri"/>
              <a:cs typeface="Calibri"/>
              <a:sym typeface="Calibri"/>
            </a:endParaRPr>
          </a:p>
        </p:txBody>
      </p:sp>
      <p:sp>
        <p:nvSpPr>
          <p:cNvPr id="150" name="Google Shape;150;p15"/>
          <p:cNvSpPr txBox="1"/>
          <p:nvPr/>
        </p:nvSpPr>
        <p:spPr>
          <a:xfrm>
            <a:off x="41648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15    7</a:t>
            </a:r>
            <a:endParaRPr>
              <a:latin typeface="Calibri"/>
              <a:ea typeface="Calibri"/>
              <a:cs typeface="Calibri"/>
              <a:sym typeface="Calibri"/>
            </a:endParaRPr>
          </a:p>
        </p:txBody>
      </p:sp>
      <p:sp>
        <p:nvSpPr>
          <p:cNvPr id="151" name="Google Shape;151;p15"/>
          <p:cNvSpPr/>
          <p:nvPr/>
        </p:nvSpPr>
        <p:spPr>
          <a:xfrm>
            <a:off x="41648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48695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92850" y="3670925"/>
            <a:ext cx="186600" cy="2103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765600" y="3670925"/>
            <a:ext cx="186600" cy="1578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0" name="Google Shape;160;p16"/>
          <p:cNvSpPr txBox="1">
            <a:spLocks noGrp="1"/>
          </p:cNvSpPr>
          <p:nvPr>
            <p:ph type="body" idx="1"/>
          </p:nvPr>
        </p:nvSpPr>
        <p:spPr>
          <a:xfrm>
            <a:off x="819150" y="1751250"/>
            <a:ext cx="7505700" cy="23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general process:</a:t>
            </a:r>
            <a:endParaRPr b="1"/>
          </a:p>
          <a:p>
            <a:pPr marL="457200" lvl="0" indent="-311150" algn="l" rtl="0">
              <a:spcBef>
                <a:spcPts val="1600"/>
              </a:spcBef>
              <a:spcAft>
                <a:spcPts val="0"/>
              </a:spcAft>
              <a:buSzPts val="1300"/>
              <a:buAutoNum type="arabicParenR"/>
            </a:pPr>
            <a:r>
              <a:rPr lang="en"/>
              <a:t>You can only multiply two matrices if the </a:t>
            </a:r>
            <a:r>
              <a:rPr lang="en" b="1"/>
              <a:t>number of columns in the first matrix</a:t>
            </a:r>
            <a:r>
              <a:rPr lang="en"/>
              <a:t> is the same as the </a:t>
            </a:r>
            <a:r>
              <a:rPr lang="en" b="1"/>
              <a:t>number of rows in the second matrix</a:t>
            </a:r>
            <a:r>
              <a:rPr lang="en"/>
              <a:t>.</a:t>
            </a:r>
            <a:endParaRPr/>
          </a:p>
          <a:p>
            <a:pPr marL="457200" lvl="0" indent="-311150" algn="l" rtl="0">
              <a:spcBef>
                <a:spcPts val="0"/>
              </a:spcBef>
              <a:spcAft>
                <a:spcPts val="0"/>
              </a:spcAft>
              <a:buSzPts val="1300"/>
              <a:buAutoNum type="arabicParenR"/>
            </a:pPr>
            <a:r>
              <a:rPr lang="en"/>
              <a:t>The </a:t>
            </a:r>
            <a:r>
              <a:rPr lang="en" u="sng"/>
              <a:t>resulting</a:t>
            </a:r>
            <a:r>
              <a:rPr lang="en"/>
              <a:t> matrix will have the same number of </a:t>
            </a:r>
            <a:r>
              <a:rPr lang="en" i="1"/>
              <a:t>rows as the first matrix</a:t>
            </a:r>
            <a:r>
              <a:rPr lang="en"/>
              <a:t> and the same number of </a:t>
            </a:r>
            <a:r>
              <a:rPr lang="en" i="1"/>
              <a:t>columns as the second matrix</a:t>
            </a:r>
            <a:r>
              <a:rPr lang="en"/>
              <a:t>.</a:t>
            </a:r>
            <a:endParaRPr/>
          </a:p>
          <a:p>
            <a:pPr marL="457200" lvl="0" indent="-311150" algn="l" rtl="0">
              <a:spcBef>
                <a:spcPts val="0"/>
              </a:spcBef>
              <a:spcAft>
                <a:spcPts val="0"/>
              </a:spcAft>
              <a:buSzPts val="1300"/>
              <a:buAutoNum type="arabicParenR"/>
            </a:pPr>
            <a:r>
              <a:rPr lang="en"/>
              <a:t>To compute the value at location </a:t>
            </a:r>
            <a:r>
              <a:rPr lang="en" b="1"/>
              <a:t>(x,y)</a:t>
            </a:r>
            <a:r>
              <a:rPr lang="en"/>
              <a:t> in the result matrix, use row </a:t>
            </a:r>
            <a:r>
              <a:rPr lang="en" b="1"/>
              <a:t>x</a:t>
            </a:r>
            <a:r>
              <a:rPr lang="en"/>
              <a:t> of the first matrix and column </a:t>
            </a:r>
            <a:r>
              <a:rPr lang="en" b="1"/>
              <a:t>y</a:t>
            </a:r>
            <a:r>
              <a:rPr lang="en"/>
              <a:t> of the second, multiplying the corresponding positions and summing them all together.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6" name="Google Shape;166;p17"/>
          <p:cNvSpPr txBox="1"/>
          <p:nvPr/>
        </p:nvSpPr>
        <p:spPr>
          <a:xfrm>
            <a:off x="1279800" y="2571750"/>
            <a:ext cx="6584400" cy="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alibri"/>
                <a:ea typeface="Calibri"/>
                <a:cs typeface="Calibri"/>
                <a:sym typeface="Calibri"/>
              </a:rPr>
              <a:t>If you want to multiply a </a:t>
            </a:r>
            <a:r>
              <a:rPr lang="en" sz="1900" b="1">
                <a:latin typeface="Calibri"/>
                <a:ea typeface="Calibri"/>
                <a:cs typeface="Calibri"/>
                <a:sym typeface="Calibri"/>
              </a:rPr>
              <a:t>4 </a:t>
            </a:r>
            <a:r>
              <a:rPr lang="en" sz="1900">
                <a:latin typeface="Calibri"/>
                <a:ea typeface="Calibri"/>
                <a:cs typeface="Calibri"/>
                <a:sym typeface="Calibri"/>
              </a:rPr>
              <a:t>by</a:t>
            </a:r>
            <a:r>
              <a:rPr lang="en" sz="1900" b="1">
                <a:latin typeface="Calibri"/>
                <a:ea typeface="Calibri"/>
                <a:cs typeface="Calibri"/>
                <a:sym typeface="Calibri"/>
              </a:rPr>
              <a:t> 8</a:t>
            </a:r>
            <a:r>
              <a:rPr lang="en" sz="1900">
                <a:latin typeface="Calibri"/>
                <a:ea typeface="Calibri"/>
                <a:cs typeface="Calibri"/>
                <a:sym typeface="Calibri"/>
              </a:rPr>
              <a:t> matrix with an </a:t>
            </a:r>
            <a:r>
              <a:rPr lang="en" sz="1900" b="1">
                <a:latin typeface="Calibri"/>
                <a:ea typeface="Calibri"/>
                <a:cs typeface="Calibri"/>
                <a:sym typeface="Calibri"/>
              </a:rPr>
              <a:t>8 </a:t>
            </a:r>
            <a:r>
              <a:rPr lang="en" sz="1900">
                <a:latin typeface="Calibri"/>
                <a:ea typeface="Calibri"/>
                <a:cs typeface="Calibri"/>
                <a:sym typeface="Calibri"/>
              </a:rPr>
              <a:t>by</a:t>
            </a:r>
            <a:r>
              <a:rPr lang="en" sz="1900" b="1">
                <a:latin typeface="Calibri"/>
                <a:ea typeface="Calibri"/>
                <a:cs typeface="Calibri"/>
                <a:sym typeface="Calibri"/>
              </a:rPr>
              <a:t> 6</a:t>
            </a:r>
            <a:r>
              <a:rPr lang="en" sz="1900">
                <a:latin typeface="Calibri"/>
                <a:ea typeface="Calibri"/>
                <a:cs typeface="Calibri"/>
                <a:sym typeface="Calibri"/>
              </a:rPr>
              <a:t> matrix...</a:t>
            </a:r>
            <a:endParaRPr sz="1900">
              <a:latin typeface="Calibri"/>
              <a:ea typeface="Calibri"/>
              <a:cs typeface="Calibri"/>
              <a:sym typeface="Calibri"/>
            </a:endParaRPr>
          </a:p>
        </p:txBody>
      </p:sp>
      <p:sp>
        <p:nvSpPr>
          <p:cNvPr id="167" name="Google Shape;167;p17"/>
          <p:cNvSpPr txBox="1"/>
          <p:nvPr/>
        </p:nvSpPr>
        <p:spPr>
          <a:xfrm>
            <a:off x="3430800" y="1800200"/>
            <a:ext cx="22824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values must match!</a:t>
            </a:r>
            <a:endParaRPr>
              <a:latin typeface="Calibri"/>
              <a:ea typeface="Calibri"/>
              <a:cs typeface="Calibri"/>
              <a:sym typeface="Calibri"/>
            </a:endParaRPr>
          </a:p>
        </p:txBody>
      </p:sp>
      <p:sp>
        <p:nvSpPr>
          <p:cNvPr id="168" name="Google Shape;168;p17"/>
          <p:cNvSpPr txBox="1"/>
          <p:nvPr/>
        </p:nvSpPr>
        <p:spPr>
          <a:xfrm>
            <a:off x="3252900" y="3753775"/>
            <a:ext cx="26382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 </a:t>
            </a:r>
            <a:r>
              <a:rPr lang="en" u="sng">
                <a:latin typeface="Calibri"/>
                <a:ea typeface="Calibri"/>
                <a:cs typeface="Calibri"/>
                <a:sym typeface="Calibri"/>
              </a:rPr>
              <a:t>result</a:t>
            </a:r>
            <a:r>
              <a:rPr lang="en">
                <a:latin typeface="Calibri"/>
                <a:ea typeface="Calibri"/>
                <a:cs typeface="Calibri"/>
                <a:sym typeface="Calibri"/>
              </a:rPr>
              <a:t> will be a </a:t>
            </a:r>
            <a:r>
              <a:rPr lang="en" b="1">
                <a:latin typeface="Calibri"/>
                <a:ea typeface="Calibri"/>
                <a:cs typeface="Calibri"/>
                <a:sym typeface="Calibri"/>
              </a:rPr>
              <a:t>4 </a:t>
            </a:r>
            <a:r>
              <a:rPr lang="en">
                <a:latin typeface="Calibri"/>
                <a:ea typeface="Calibri"/>
                <a:cs typeface="Calibri"/>
                <a:sym typeface="Calibri"/>
              </a:rPr>
              <a:t>by</a:t>
            </a:r>
            <a:r>
              <a:rPr lang="en" b="1">
                <a:latin typeface="Calibri"/>
                <a:ea typeface="Calibri"/>
                <a:cs typeface="Calibri"/>
                <a:sym typeface="Calibri"/>
              </a:rPr>
              <a:t> 6</a:t>
            </a:r>
            <a:r>
              <a:rPr lang="en">
                <a:latin typeface="Calibri"/>
                <a:ea typeface="Calibri"/>
                <a:cs typeface="Calibri"/>
                <a:sym typeface="Calibri"/>
              </a:rPr>
              <a:t> matrix</a:t>
            </a:r>
            <a:endParaRPr>
              <a:latin typeface="Calibri"/>
              <a:ea typeface="Calibri"/>
              <a:cs typeface="Calibri"/>
              <a:sym typeface="Calibri"/>
            </a:endParaRPr>
          </a:p>
        </p:txBody>
      </p:sp>
      <p:cxnSp>
        <p:nvCxnSpPr>
          <p:cNvPr id="169" name="Google Shape;169;p17"/>
          <p:cNvCxnSpPr>
            <a:stCxn id="167" idx="2"/>
          </p:cNvCxnSpPr>
          <p:nvPr/>
        </p:nvCxnSpPr>
        <p:spPr>
          <a:xfrm flipH="1">
            <a:off x="4333500" y="2136800"/>
            <a:ext cx="238500" cy="513900"/>
          </a:xfrm>
          <a:prstGeom prst="straightConnector1">
            <a:avLst/>
          </a:prstGeom>
          <a:noFill/>
          <a:ln w="19050" cap="flat" cmpd="sng">
            <a:solidFill>
              <a:schemeClr val="dk2"/>
            </a:solidFill>
            <a:prstDash val="solid"/>
            <a:round/>
            <a:headEnd type="none" w="med" len="med"/>
            <a:tailEnd type="triangle" w="med" len="med"/>
          </a:ln>
        </p:spPr>
      </p:cxnSp>
      <p:cxnSp>
        <p:nvCxnSpPr>
          <p:cNvPr id="170" name="Google Shape;170;p17"/>
          <p:cNvCxnSpPr>
            <a:stCxn id="167" idx="2"/>
          </p:cNvCxnSpPr>
          <p:nvPr/>
        </p:nvCxnSpPr>
        <p:spPr>
          <a:xfrm>
            <a:off x="4572000" y="2136800"/>
            <a:ext cx="1307700" cy="555900"/>
          </a:xfrm>
          <a:prstGeom prst="straightConnector1">
            <a:avLst/>
          </a:prstGeom>
          <a:noFill/>
          <a:ln w="19050" cap="flat" cmpd="sng">
            <a:solidFill>
              <a:schemeClr val="dk2"/>
            </a:solidFill>
            <a:prstDash val="solid"/>
            <a:round/>
            <a:headEnd type="none" w="med" len="med"/>
            <a:tailEnd type="triangle" w="med" len="med"/>
          </a:ln>
        </p:spPr>
      </p:cxnSp>
      <p:cxnSp>
        <p:nvCxnSpPr>
          <p:cNvPr id="171" name="Google Shape;171;p17"/>
          <p:cNvCxnSpPr>
            <a:stCxn id="168" idx="0"/>
          </p:cNvCxnSpPr>
          <p:nvPr/>
        </p:nvCxnSpPr>
        <p:spPr>
          <a:xfrm rot="10800000">
            <a:off x="3881400" y="2945275"/>
            <a:ext cx="690600" cy="808500"/>
          </a:xfrm>
          <a:prstGeom prst="straightConnector1">
            <a:avLst/>
          </a:prstGeom>
          <a:noFill/>
          <a:ln w="19050" cap="flat" cmpd="sng">
            <a:solidFill>
              <a:schemeClr val="dk2"/>
            </a:solidFill>
            <a:prstDash val="solid"/>
            <a:round/>
            <a:headEnd type="none" w="med" len="med"/>
            <a:tailEnd type="triangle" w="med" len="med"/>
          </a:ln>
        </p:spPr>
      </p:cxnSp>
      <p:cxnSp>
        <p:nvCxnSpPr>
          <p:cNvPr id="172" name="Google Shape;172;p17"/>
          <p:cNvCxnSpPr>
            <a:stCxn id="168" idx="0"/>
          </p:cNvCxnSpPr>
          <p:nvPr/>
        </p:nvCxnSpPr>
        <p:spPr>
          <a:xfrm rot="10800000" flipH="1">
            <a:off x="4572000" y="2945275"/>
            <a:ext cx="1791600" cy="808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pic>
        <p:nvPicPr>
          <p:cNvPr id="178" name="Google Shape;178;p18"/>
          <p:cNvPicPr preferRelativeResize="0"/>
          <p:nvPr/>
        </p:nvPicPr>
        <p:blipFill>
          <a:blip r:embed="rId3">
            <a:alphaModFix/>
          </a:blip>
          <a:stretch>
            <a:fillRect/>
          </a:stretch>
        </p:blipFill>
        <p:spPr>
          <a:xfrm>
            <a:off x="2320394" y="1573101"/>
            <a:ext cx="4503207" cy="2448001"/>
          </a:xfrm>
          <a:prstGeom prst="rect">
            <a:avLst/>
          </a:prstGeom>
          <a:noFill/>
          <a:ln>
            <a:noFill/>
          </a:ln>
        </p:spPr>
      </p:pic>
      <p:sp>
        <p:nvSpPr>
          <p:cNvPr id="179" name="Google Shape;179;p18"/>
          <p:cNvSpPr txBox="1"/>
          <p:nvPr/>
        </p:nvSpPr>
        <p:spPr>
          <a:xfrm>
            <a:off x="2415750" y="4629250"/>
            <a:ext cx="43125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Image from: https://insidehpc.com/2016/01/heterogeneous-streams/</a:t>
            </a:r>
            <a:endParaRPr sz="11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85" name="Google Shape;18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sequential</a:t>
            </a:r>
            <a:r>
              <a:rPr lang="en"/>
              <a:t> solution for computing result matrix </a:t>
            </a:r>
            <a:r>
              <a:rPr lang="en" b="1"/>
              <a:t>C</a:t>
            </a:r>
            <a:r>
              <a:rPr lang="en"/>
              <a:t> from </a:t>
            </a:r>
            <a:r>
              <a:rPr lang="en" b="1"/>
              <a:t>A x B</a:t>
            </a:r>
            <a:r>
              <a:rPr lang="en"/>
              <a:t>:</a:t>
            </a:r>
            <a:endParaRPr/>
          </a:p>
          <a:p>
            <a:pPr marL="0" lvl="0" indent="0" algn="l" rtl="0">
              <a:spcBef>
                <a:spcPts val="1600"/>
              </a:spcBef>
              <a:spcAft>
                <a:spcPts val="0"/>
              </a:spcAft>
              <a:buNone/>
            </a:pPr>
            <a:r>
              <a:rPr lang="en">
                <a:latin typeface="Courier New"/>
                <a:ea typeface="Courier New"/>
                <a:cs typeface="Courier New"/>
                <a:sym typeface="Courier New"/>
              </a:rPr>
              <a:t>	for each row </a:t>
            </a:r>
            <a:r>
              <a:rPr lang="en" b="1">
                <a:latin typeface="Courier New"/>
                <a:ea typeface="Courier New"/>
                <a:cs typeface="Courier New"/>
                <a:sym typeface="Courier New"/>
              </a:rPr>
              <a:t>r</a:t>
            </a:r>
            <a:r>
              <a:rPr lang="en">
                <a:latin typeface="Courier New"/>
                <a:ea typeface="Courier New"/>
                <a:cs typeface="Courier New"/>
                <a:sym typeface="Courier New"/>
              </a:rPr>
              <a:t> in matrix </a:t>
            </a:r>
            <a:r>
              <a:rPr lang="en" b="1">
                <a:latin typeface="Courier New"/>
                <a:ea typeface="Courier New"/>
                <a:cs typeface="Courier New"/>
                <a:sym typeface="Courier New"/>
              </a:rPr>
              <a:t>A</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for each column </a:t>
            </a:r>
            <a:r>
              <a:rPr lang="en" b="1">
                <a:latin typeface="Courier New"/>
                <a:ea typeface="Courier New"/>
                <a:cs typeface="Courier New"/>
                <a:sym typeface="Courier New"/>
              </a:rPr>
              <a:t>c</a:t>
            </a:r>
            <a:r>
              <a:rPr lang="en">
                <a:latin typeface="Courier New"/>
                <a:ea typeface="Courier New"/>
                <a:cs typeface="Courier New"/>
                <a:sym typeface="Courier New"/>
              </a:rPr>
              <a:t> in matrix </a:t>
            </a:r>
            <a:r>
              <a:rPr lang="en" b="1">
                <a:latin typeface="Courier New"/>
                <a:ea typeface="Courier New"/>
                <a:cs typeface="Courier New"/>
                <a:sym typeface="Courier New"/>
              </a:rPr>
              <a:t>B</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0</a:t>
            </a:r>
            <a:br>
              <a:rPr lang="en">
                <a:latin typeface="Courier New"/>
                <a:ea typeface="Courier New"/>
                <a:cs typeface="Courier New"/>
                <a:sym typeface="Courier New"/>
              </a:rPr>
            </a:br>
            <a:r>
              <a:rPr lang="en">
                <a:latin typeface="Courier New"/>
                <a:ea typeface="Courier New"/>
                <a:cs typeface="Courier New"/>
                <a:sym typeface="Courier New"/>
              </a:rPr>
              <a:t>			for each corresponding position </a:t>
            </a:r>
            <a:r>
              <a:rPr lang="en" b="1">
                <a:latin typeface="Courier New"/>
                <a:ea typeface="Courier New"/>
                <a:cs typeface="Courier New"/>
                <a:sym typeface="Courier New"/>
              </a:rPr>
              <a:t>i</a:t>
            </a:r>
            <a:r>
              <a:rPr lang="en">
                <a:latin typeface="Courier New"/>
                <a:ea typeface="Courier New"/>
                <a:cs typeface="Courier New"/>
                <a:sym typeface="Courier New"/>
              </a:rPr>
              <a:t> between row </a:t>
            </a:r>
            <a:r>
              <a:rPr lang="en" b="1">
                <a:latin typeface="Courier New"/>
                <a:ea typeface="Courier New"/>
                <a:cs typeface="Courier New"/>
                <a:sym typeface="Courier New"/>
              </a:rPr>
              <a:t>r</a:t>
            </a:r>
            <a:r>
              <a:rPr lang="en">
                <a:latin typeface="Courier New"/>
                <a:ea typeface="Courier New"/>
                <a:cs typeface="Courier New"/>
                <a:sym typeface="Courier New"/>
              </a:rPr>
              <a:t> and column </a:t>
            </a:r>
            <a:r>
              <a:rPr lang="en" b="1">
                <a:latin typeface="Courier New"/>
                <a:ea typeface="Courier New"/>
                <a:cs typeface="Courier New"/>
                <a:sym typeface="Courier New"/>
              </a:rPr>
              <a:t>c</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total = total + A[r, i] * B[i, c]</a:t>
            </a:r>
            <a:br>
              <a:rPr lang="en">
                <a:latin typeface="Courier New"/>
                <a:ea typeface="Courier New"/>
                <a:cs typeface="Courier New"/>
                <a:sym typeface="Courier New"/>
              </a:rPr>
            </a:br>
            <a:r>
              <a:rPr lang="en">
                <a:latin typeface="Courier New"/>
                <a:ea typeface="Courier New"/>
                <a:cs typeface="Courier New"/>
                <a:sym typeface="Courier New"/>
              </a:rPr>
              <a:t>			C[r, c] = total</a:t>
            </a:r>
            <a:endParaRPr>
              <a:latin typeface="Courier New"/>
              <a:ea typeface="Courier New"/>
              <a:cs typeface="Courier New"/>
              <a:sym typeface="Courier New"/>
            </a:endParaRPr>
          </a:p>
          <a:p>
            <a:pPr marL="0" lvl="0" indent="0" algn="l" rtl="0">
              <a:spcBef>
                <a:spcPts val="1600"/>
              </a:spcBef>
              <a:spcAft>
                <a:spcPts val="1600"/>
              </a:spcAft>
              <a:buNone/>
            </a:pPr>
            <a:r>
              <a:rPr lang="en"/>
              <a:t>Could this be </a:t>
            </a:r>
            <a:r>
              <a:rPr lang="en" i="1" u="sng"/>
              <a:t>parallelized</a:t>
            </a:r>
            <a:r>
              <a:rPr lang="en"/>
              <a:t>, and if so, how might you do it? If it helps, imagine you are multiplying two matrices that are each 10,000 x 10,000 elements. That’s </a:t>
            </a:r>
            <a:r>
              <a:rPr lang="en" b="1"/>
              <a:t>a lot</a:t>
            </a:r>
            <a:r>
              <a:rPr lang="en"/>
              <a:t> of numbers!</a:t>
            </a: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915</Words>
  <Application>Microsoft Macintosh PowerPoint</Application>
  <PresentationFormat>On-screen Show (16:9)</PresentationFormat>
  <Paragraphs>82</Paragraphs>
  <Slides>23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Calibri</vt:lpstr>
      <vt:lpstr>Calibri Light</vt:lpstr>
      <vt:lpstr>Courier New</vt:lpstr>
      <vt:lpstr>Nunito</vt:lpstr>
      <vt:lpstr>Times New Roman</vt:lpstr>
      <vt:lpstr>Arial</vt:lpstr>
      <vt:lpstr>Shift</vt:lpstr>
      <vt:lpstr>1_Office Theme</vt:lpstr>
      <vt:lpstr>Blue Waters Petascale Semester Curriculum v1.0 Unit 2: Parallel Computing Concepts Lesson 6: Parallel Algorithms 2 Developed by Beau Christ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Algorithms 2</vt:lpstr>
      <vt:lpstr>Outline</vt:lpstr>
      <vt:lpstr>Example #1: Matrix Multiplication</vt:lpstr>
      <vt:lpstr>Example #1: Matrix Multiplication</vt:lpstr>
      <vt:lpstr>Example #1: Matrix Multiplication</vt:lpstr>
      <vt:lpstr>Example #1: Matrix Multiplication</vt:lpstr>
      <vt:lpstr>Example #1: Matrix Multiplication</vt:lpstr>
      <vt:lpstr>Example #1: Matrix Multiplication</vt:lpstr>
      <vt:lpstr>Example #2: Trapezoidal Rule</vt:lpstr>
      <vt:lpstr>Example #2: Trapezoidal Rule</vt:lpstr>
      <vt:lpstr>Example #2: Trapezoidal Rule</vt:lpstr>
      <vt:lpstr>Example #2: Trapezoidal Rule</vt:lpstr>
      <vt:lpstr>Example #2: Trapezoidal Rule</vt:lpstr>
      <vt:lpstr>Example #2: Trapezoidal Rule</vt:lpstr>
      <vt:lpstr>Example #2: Trapezoidal Rule</vt:lpstr>
      <vt:lpstr>Example #3: Odd-Even Transposition Sort</vt:lpstr>
      <vt:lpstr>Example #3: Odd-Even Transposition Sort</vt:lpstr>
      <vt:lpstr>Example #3: Odd-Even Transposition Sort</vt:lpstr>
      <vt:lpstr>Example #3: Odd-Even Transposition Sort</vt:lpstr>
      <vt:lpstr>Example #3: Odd-Even Transposition Sort</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2</dc:title>
  <cp:lastModifiedBy>Aaron Weeden</cp:lastModifiedBy>
  <cp:revision>4</cp:revision>
  <dcterms:modified xsi:type="dcterms:W3CDTF">2020-10-11T16:01:07Z</dcterms:modified>
</cp:coreProperties>
</file>