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7" r:id="rId2"/>
    <p:sldId id="269" r:id="rId3"/>
    <p:sldId id="257" r:id="rId4"/>
    <p:sldId id="258" r:id="rId5"/>
    <p:sldId id="260" r:id="rId6"/>
    <p:sldId id="261" r:id="rId7"/>
    <p:sldId id="259"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p15="http://schemas.microsoft.com/office/powerpoint/2012/main" xmlns:go="http://customooxmlschemas.google.com/" roundtripDataSignature="AMtx7miZKwWUxkAaWF5r4Rzu1Etcp9mvfw==" r:id="rId19"/>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nymous"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874"/>
  </p:normalViewPr>
  <p:slideViewPr>
    <p:cSldViewPr snapToGrid="0" snapToObjects="1">
      <p:cViewPr varScale="1">
        <p:scale>
          <a:sx n="74" d="100"/>
          <a:sy n="74"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9" Type="http://customschemas.google.com/relationships/presentationmetadata" Target="metadata"/><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233A4-FC15-9C45-9E8A-6539F0301A2B}"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DEB55-7E3F-D845-B65D-BB712B978BC6}" type="slidenum">
              <a:rPr lang="en-US" smtClean="0"/>
              <a:t>‹#›</a:t>
            </a:fld>
            <a:endParaRPr lang="en-US"/>
          </a:p>
        </p:txBody>
      </p:sp>
    </p:spTree>
    <p:extLst>
      <p:ext uri="{BB962C8B-B14F-4D97-AF65-F5344CB8AC3E}">
        <p14:creationId xmlns:p14="http://schemas.microsoft.com/office/powerpoint/2010/main" val="381626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Unrolled loop goes through the loop half as many times as the original</a:t>
            </a:r>
          </a:p>
        </p:txBody>
      </p:sp>
      <p:sp>
        <p:nvSpPr>
          <p:cNvPr id="4" name="Slide Number Placeholder 3"/>
          <p:cNvSpPr>
            <a:spLocks noGrp="1"/>
          </p:cNvSpPr>
          <p:nvPr>
            <p:ph type="sldNum" sz="quarter" idx="5"/>
          </p:nvPr>
        </p:nvSpPr>
        <p:spPr/>
        <p:txBody>
          <a:bodyPr/>
          <a:lstStyle/>
          <a:p>
            <a:fld id="{023DEB55-7E3F-D845-B65D-BB712B978BC6}" type="slidenum">
              <a:rPr lang="en-US" smtClean="0"/>
              <a:t>5</a:t>
            </a:fld>
            <a:endParaRPr lang="en-US"/>
          </a:p>
        </p:txBody>
      </p:sp>
    </p:spTree>
    <p:extLst>
      <p:ext uri="{BB962C8B-B14F-4D97-AF65-F5344CB8AC3E}">
        <p14:creationId xmlns:p14="http://schemas.microsoft.com/office/powerpoint/2010/main" val="429253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shows a simple for loop with a loop carried dependence due to the update of y[x] needing the previous value y[x-1]</a:t>
            </a:r>
          </a:p>
        </p:txBody>
      </p:sp>
      <p:sp>
        <p:nvSpPr>
          <p:cNvPr id="4" name="Slide Number Placeholder 3"/>
          <p:cNvSpPr>
            <a:spLocks noGrp="1"/>
          </p:cNvSpPr>
          <p:nvPr>
            <p:ph type="sldNum" sz="quarter" idx="5"/>
          </p:nvPr>
        </p:nvSpPr>
        <p:spPr/>
        <p:txBody>
          <a:bodyPr/>
          <a:lstStyle/>
          <a:p>
            <a:fld id="{023DEB55-7E3F-D845-B65D-BB712B978BC6}" type="slidenum">
              <a:rPr lang="en-US" smtClean="0"/>
              <a:t>7</a:t>
            </a:fld>
            <a:endParaRPr lang="en-US"/>
          </a:p>
        </p:txBody>
      </p:sp>
    </p:spTree>
    <p:extLst>
      <p:ext uri="{BB962C8B-B14F-4D97-AF65-F5344CB8AC3E}">
        <p14:creationId xmlns:p14="http://schemas.microsoft.com/office/powerpoint/2010/main" val="147403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break up by rows or elements of matrix A</a:t>
            </a:r>
          </a:p>
          <a:p>
            <a:endParaRPr lang="en-US" dirty="0"/>
          </a:p>
          <a:p>
            <a:r>
              <a:rPr lang="en-US" dirty="0"/>
              <a:t>Functional decomposition – break up by computations – all multiplications and then computing the sums</a:t>
            </a:r>
          </a:p>
          <a:p>
            <a:endParaRPr lang="en-US" dirty="0"/>
          </a:p>
          <a:p>
            <a:r>
              <a:rPr lang="en-US" dirty="0"/>
              <a:t>Are the tasks load-balanced?  </a:t>
            </a:r>
          </a:p>
        </p:txBody>
      </p:sp>
      <p:sp>
        <p:nvSpPr>
          <p:cNvPr id="4" name="Slide Number Placeholder 3"/>
          <p:cNvSpPr>
            <a:spLocks noGrp="1"/>
          </p:cNvSpPr>
          <p:nvPr>
            <p:ph type="sldNum" sz="quarter" idx="5"/>
          </p:nvPr>
        </p:nvSpPr>
        <p:spPr/>
        <p:txBody>
          <a:bodyPr/>
          <a:lstStyle/>
          <a:p>
            <a:fld id="{023DEB55-7E3F-D845-B65D-BB712B978BC6}" type="slidenum">
              <a:rPr lang="en-US" smtClean="0"/>
              <a:t>8</a:t>
            </a:fld>
            <a:endParaRPr lang="en-US"/>
          </a:p>
        </p:txBody>
      </p:sp>
    </p:spTree>
    <p:extLst>
      <p:ext uri="{BB962C8B-B14F-4D97-AF65-F5344CB8AC3E}">
        <p14:creationId xmlns:p14="http://schemas.microsoft.com/office/powerpoint/2010/main" val="16586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How will data be shared?  What data must be transmitted between processes?  What is communication overhead?  Ways to reduce?  Is blocking an approach that would help?</a:t>
            </a:r>
          </a:p>
          <a:p>
            <a:endParaRPr lang="en-US" dirty="0"/>
          </a:p>
          <a:p>
            <a:r>
              <a:rPr lang="en-US" dirty="0"/>
              <a:t>Functional decomposition – break up by computations – How will data be shared?  What data must be transmitted between processes?  What is communication overhead?  Ways to reduce?  Is blocking an approach that would help?  What will the summing step look like?  Is it too complex?</a:t>
            </a:r>
          </a:p>
          <a:p>
            <a:endParaRPr lang="en-US" dirty="0"/>
          </a:p>
          <a:p>
            <a:endParaRPr lang="en-US" dirty="0"/>
          </a:p>
          <a:p>
            <a:r>
              <a:rPr lang="en-US" dirty="0"/>
              <a:t>Is the communication load-balanced?</a:t>
            </a:r>
          </a:p>
          <a:p>
            <a:endParaRPr lang="en-US" dirty="0"/>
          </a:p>
          <a:p>
            <a:r>
              <a:rPr lang="en-US" dirty="0"/>
              <a:t>Are the operations concurrent or serial?  Try to get as much concurrency as possible.</a:t>
            </a:r>
          </a:p>
          <a:p>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9</a:t>
            </a:fld>
            <a:endParaRPr lang="en-US"/>
          </a:p>
        </p:txBody>
      </p:sp>
    </p:spTree>
    <p:extLst>
      <p:ext uri="{BB962C8B-B14F-4D97-AF65-F5344CB8AC3E}">
        <p14:creationId xmlns:p14="http://schemas.microsoft.com/office/powerpoint/2010/main" val="236621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p:txBody>
      </p:sp>
      <p:sp>
        <p:nvSpPr>
          <p:cNvPr id="4" name="Slide Number Placeholder 3"/>
          <p:cNvSpPr>
            <a:spLocks noGrp="1"/>
          </p:cNvSpPr>
          <p:nvPr>
            <p:ph type="sldNum" sz="quarter" idx="5"/>
          </p:nvPr>
        </p:nvSpPr>
        <p:spPr/>
        <p:txBody>
          <a:bodyPr/>
          <a:lstStyle/>
          <a:p>
            <a:fld id="{023DEB55-7E3F-D845-B65D-BB712B978BC6}" type="slidenum">
              <a:rPr lang="en-US" smtClean="0"/>
              <a:t>10</a:t>
            </a:fld>
            <a:endParaRPr lang="en-US"/>
          </a:p>
        </p:txBody>
      </p:sp>
    </p:spTree>
    <p:extLst>
      <p:ext uri="{BB962C8B-B14F-4D97-AF65-F5344CB8AC3E}">
        <p14:creationId xmlns:p14="http://schemas.microsoft.com/office/powerpoint/2010/main" val="122565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a:p>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Load-balancing is a good approach for data decomposition problems</a:t>
            </a:r>
          </a:p>
          <a:p>
            <a:pPr marL="171450" indent="-171450">
              <a:buFont typeface="Arial" panose="020B0604020202020204" pitchFamily="34" charset="0"/>
              <a:buChar char="•"/>
            </a:pPr>
            <a:r>
              <a:rPr lang="en-US" dirty="0">
                <a:sym typeface="Wingdings" pitchFamily="2" charset="2"/>
              </a:rPr>
              <a:t>Task-scheduling is a good approach for function decomposition problems</a:t>
            </a:r>
            <a:endParaRPr lang="en-US" dirty="0"/>
          </a:p>
          <a:p>
            <a:endParaRPr lang="en-US" dirty="0"/>
          </a:p>
          <a:p>
            <a:r>
              <a:rPr lang="en-US" dirty="0"/>
              <a:t>Students may have done this in Step 3 by combining Steps 3 and 4.  </a:t>
            </a:r>
            <a:r>
              <a:rPr lang="en-US" dirty="0">
                <a:sym typeface="Wingdings" pitchFamily="2" charset="2"/>
              </a:rPr>
              <a:t> this is fine</a:t>
            </a:r>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11</a:t>
            </a:fld>
            <a:endParaRPr lang="en-US"/>
          </a:p>
        </p:txBody>
      </p:sp>
    </p:spTree>
    <p:extLst>
      <p:ext uri="{BB962C8B-B14F-4D97-AF65-F5344CB8AC3E}">
        <p14:creationId xmlns:p14="http://schemas.microsoft.com/office/powerpoint/2010/main" val="251228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9F3E30-9DAE-B248-95F2-B19657489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66C0E6C-7175-114C-AECB-287536B66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8453C2F-153D-A440-BD44-E4D2C3FA2C5C}"/>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5" name="Footer Placeholder 4">
            <a:extLst>
              <a:ext uri="{FF2B5EF4-FFF2-40B4-BE49-F238E27FC236}">
                <a16:creationId xmlns="" xmlns:a16="http://schemas.microsoft.com/office/drawing/2014/main" id="{0F4092F2-02D0-6B49-8A9C-94FAA50B2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6E43E8-FC42-0A43-BEE8-39481ED868DB}"/>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73326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2A89F6-AC93-F541-A552-578CE0835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8F9A04B-37BB-FF47-8F71-051BDEB639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4BE75C-32A5-3A49-B749-F4CF2DE82B55}"/>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5" name="Footer Placeholder 4">
            <a:extLst>
              <a:ext uri="{FF2B5EF4-FFF2-40B4-BE49-F238E27FC236}">
                <a16:creationId xmlns="" xmlns:a16="http://schemas.microsoft.com/office/drawing/2014/main" id="{3F6E90D6-D486-5F40-89AC-61CCC77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7DFAF8-1581-8040-A4D8-0193C82806BA}"/>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259707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DD0EFAC-4BA5-5043-A2D3-BAB4A6CEF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F063606-9FE0-D045-9413-8F792936E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A2859F-FD0C-2845-9ABD-2AC4CD7F6749}"/>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5" name="Footer Placeholder 4">
            <a:extLst>
              <a:ext uri="{FF2B5EF4-FFF2-40B4-BE49-F238E27FC236}">
                <a16:creationId xmlns="" xmlns:a16="http://schemas.microsoft.com/office/drawing/2014/main" id="{B04C8104-4704-F546-A24E-A6034CC6C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B6131A-A591-734A-B566-F4793079EB9F}"/>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76484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AA18C-653D-D04B-BF33-B637E88F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3AAEBB2-354C-E34A-B4BC-EF343342A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680E58-6F3D-9E41-B6BE-815CD30C2E10}"/>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5" name="Footer Placeholder 4">
            <a:extLst>
              <a:ext uri="{FF2B5EF4-FFF2-40B4-BE49-F238E27FC236}">
                <a16:creationId xmlns="" xmlns:a16="http://schemas.microsoft.com/office/drawing/2014/main" id="{0F8A6F5E-02A8-E940-AA98-96688A1B5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FDCA225-0F22-3141-B6C8-2A19482C535E}"/>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13337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EE324-D3FF-3D48-9782-701928570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872197E-3A32-F644-BEFA-1D95B3350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343402-A529-5A4F-A850-BE61736CC5D5}"/>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5" name="Footer Placeholder 4">
            <a:extLst>
              <a:ext uri="{FF2B5EF4-FFF2-40B4-BE49-F238E27FC236}">
                <a16:creationId xmlns="" xmlns:a16="http://schemas.microsoft.com/office/drawing/2014/main" id="{12BFB7FA-C6DC-4446-B18D-5EEA179D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4D38B42-9CF9-D943-9F06-600608872F03}"/>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4420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8882A3-1350-504D-BAA4-0DAEA181E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DDD6B41-5D7A-FF46-A5E9-95F973875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4A99F4A-5C14-7444-A31B-F26609CFE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139EE82-23A6-FD48-887B-373159615829}"/>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6" name="Footer Placeholder 5">
            <a:extLst>
              <a:ext uri="{FF2B5EF4-FFF2-40B4-BE49-F238E27FC236}">
                <a16:creationId xmlns="" xmlns:a16="http://schemas.microsoft.com/office/drawing/2014/main" id="{2D99A449-2547-E94E-B171-1FEC205AE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D23DBD8-2E60-3147-BA9F-B8B307E8A834}"/>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088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46261-F9DD-A445-84FA-9C6236A52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FD22343-72F8-2F46-B15D-6C7A697A9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397970D-8FFA-2B45-9626-56C2CF04C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6919E53-EC83-574A-A5BA-0DA193164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BD84AA6-9D7E-4E4E-B2AE-DA6ED3162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2A7FB8C-B98B-D845-A363-FFE5F2DB9D68}"/>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8" name="Footer Placeholder 7">
            <a:extLst>
              <a:ext uri="{FF2B5EF4-FFF2-40B4-BE49-F238E27FC236}">
                <a16:creationId xmlns="" xmlns:a16="http://schemas.microsoft.com/office/drawing/2014/main" id="{6EA89B0A-260E-7D46-A7CB-621766105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6EA5FBD-FD7C-3A48-AE57-F02883D35F1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309156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E978E4-169D-324A-8596-379C3B745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2668C29-E870-AA45-98F6-1748EC20A64E}"/>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4" name="Footer Placeholder 3">
            <a:extLst>
              <a:ext uri="{FF2B5EF4-FFF2-40B4-BE49-F238E27FC236}">
                <a16:creationId xmlns="" xmlns:a16="http://schemas.microsoft.com/office/drawing/2014/main" id="{41150397-8E83-DA40-962B-4AA223EA4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C582006-3834-8B45-BC6F-C0F87162B0C1}"/>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09118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A05D788-0F32-3C49-8583-6037E0349232}"/>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3" name="Footer Placeholder 2">
            <a:extLst>
              <a:ext uri="{FF2B5EF4-FFF2-40B4-BE49-F238E27FC236}">
                <a16:creationId xmlns="" xmlns:a16="http://schemas.microsoft.com/office/drawing/2014/main" id="{F960BB45-33C4-364C-BC00-DDBD8C9E9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FE530D-9D75-3441-8838-741580BD38ED}"/>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64172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CBACF-2B18-7C49-AFD7-CD9F920F4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E593B11-415B-BC46-AFDF-31BCBD7F0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3881DFF-C913-3D4B-8DC1-BC800C95D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681D8AB-5F49-B643-9DD6-7FA45DD7AA15}"/>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6" name="Footer Placeholder 5">
            <a:extLst>
              <a:ext uri="{FF2B5EF4-FFF2-40B4-BE49-F238E27FC236}">
                <a16:creationId xmlns="" xmlns:a16="http://schemas.microsoft.com/office/drawing/2014/main" id="{757B25C6-2F62-8D45-96A8-DFCA76DFE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10272DD-D6B5-5E48-826B-408DC03ACD3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124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A2E05-BCB8-304B-981F-78C9F8BDD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F37C9CA-DC24-BA49-BAD0-E6A8C453A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F325A5C-7891-AB4B-88F5-9C3B4D42F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C4E0F4E-EDC1-3C47-9479-6A027DCD3CF7}"/>
              </a:ext>
            </a:extLst>
          </p:cNvPr>
          <p:cNvSpPr>
            <a:spLocks noGrp="1"/>
          </p:cNvSpPr>
          <p:nvPr>
            <p:ph type="dt" sz="half" idx="10"/>
          </p:nvPr>
        </p:nvSpPr>
        <p:spPr/>
        <p:txBody>
          <a:bodyPr/>
          <a:lstStyle/>
          <a:p>
            <a:fld id="{0B94BCDE-ACBC-3C45-AF5C-8C9E935CDCC4}" type="datetimeFigureOut">
              <a:rPr lang="en-US" smtClean="0"/>
              <a:t>10/11/20</a:t>
            </a:fld>
            <a:endParaRPr lang="en-US"/>
          </a:p>
        </p:txBody>
      </p:sp>
      <p:sp>
        <p:nvSpPr>
          <p:cNvPr id="6" name="Footer Placeholder 5">
            <a:extLst>
              <a:ext uri="{FF2B5EF4-FFF2-40B4-BE49-F238E27FC236}">
                <a16:creationId xmlns="" xmlns:a16="http://schemas.microsoft.com/office/drawing/2014/main" id="{372D67B0-27A7-A54A-B892-50C6C806E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966DFE-1DBD-0246-9710-04C6CE7F8069}"/>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2765486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8F00D07-9BF3-524F-9861-7EE3E64CF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CFC79D-B75D-E444-AFA2-2FDDE97C1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CCC52BE-7B36-C045-B5BD-1AB9A7669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4BCDE-ACBC-3C45-AF5C-8C9E935CDCC4}" type="datetimeFigureOut">
              <a:rPr lang="en-US" smtClean="0"/>
              <a:t>10/11/20</a:t>
            </a:fld>
            <a:endParaRPr lang="en-US"/>
          </a:p>
        </p:txBody>
      </p:sp>
      <p:sp>
        <p:nvSpPr>
          <p:cNvPr id="5" name="Footer Placeholder 4">
            <a:extLst>
              <a:ext uri="{FF2B5EF4-FFF2-40B4-BE49-F238E27FC236}">
                <a16:creationId xmlns="" xmlns:a16="http://schemas.microsoft.com/office/drawing/2014/main" id="{42214A43-0FEC-9648-AD3E-30891DC69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9295203-819E-0841-8B19-575BD76C8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4A34-FDDA-694C-B0E3-753D72673A9D}" type="slidenum">
              <a:rPr lang="en-US" smtClean="0"/>
              <a:t>‹#›</a:t>
            </a:fld>
            <a:endParaRPr lang="en-US"/>
          </a:p>
        </p:txBody>
      </p:sp>
    </p:spTree>
    <p:extLst>
      <p:ext uri="{BB962C8B-B14F-4D97-AF65-F5344CB8AC3E}">
        <p14:creationId xmlns:p14="http://schemas.microsoft.com/office/powerpoint/2010/main" val="95696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4"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3: Using a Cluster</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2: Parallel Architecture 2</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Peter J. </a:t>
            </a:r>
            <a:r>
              <a:rPr lang="en-US" sz="3600" i="1" dirty="0" err="1">
                <a:latin typeface="Times New Roman" charset="0"/>
                <a:ea typeface="Times New Roman" charset="0"/>
                <a:cs typeface="Times New Roman" charset="0"/>
              </a:rPr>
              <a:t>Hawrylak</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0097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8DCB2-012A-234F-AB76-62D1EDB80C0A}"/>
              </a:ext>
            </a:extLst>
          </p:cNvPr>
          <p:cNvSpPr>
            <a:spLocks noGrp="1"/>
          </p:cNvSpPr>
          <p:nvPr>
            <p:ph type="title"/>
          </p:nvPr>
        </p:nvSpPr>
        <p:spPr/>
        <p:txBody>
          <a:bodyPr/>
          <a:lstStyle/>
          <a:p>
            <a:r>
              <a:rPr lang="en-US" dirty="0"/>
              <a:t>Employing Foster’s Methodology (3)</a:t>
            </a:r>
          </a:p>
        </p:txBody>
      </p:sp>
      <p:sp>
        <p:nvSpPr>
          <p:cNvPr id="5" name="Content Placeholder 4">
            <a:extLst>
              <a:ext uri="{FF2B5EF4-FFF2-40B4-BE49-F238E27FC236}">
                <a16:creationId xmlns=""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3: Agglomeration</a:t>
            </a:r>
          </a:p>
          <a:p>
            <a:pPr lvl="1"/>
            <a:r>
              <a:rPr lang="en-US" dirty="0"/>
              <a:t>What architecture(s) would be well suited for this problem?</a:t>
            </a:r>
          </a:p>
          <a:p>
            <a:pPr lvl="1"/>
            <a:r>
              <a:rPr lang="en-US" dirty="0"/>
              <a:t>How will you map tasks to processes?</a:t>
            </a:r>
          </a:p>
          <a:p>
            <a:pPr lvl="1"/>
            <a:r>
              <a:rPr lang="en-US" dirty="0"/>
              <a:t>What are the data sharing and communication needs with the grouping?</a:t>
            </a:r>
          </a:p>
          <a:p>
            <a:pPr lvl="1"/>
            <a:r>
              <a:rPr lang="en-US" dirty="0"/>
              <a:t>Can the approach easily adapt to different numbers of processing elements?  If not, what can be done to make it more adaptable?</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6245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8DCB2-012A-234F-AB76-62D1EDB80C0A}"/>
              </a:ext>
            </a:extLst>
          </p:cNvPr>
          <p:cNvSpPr>
            <a:spLocks noGrp="1"/>
          </p:cNvSpPr>
          <p:nvPr>
            <p:ph type="title"/>
          </p:nvPr>
        </p:nvSpPr>
        <p:spPr/>
        <p:txBody>
          <a:bodyPr/>
          <a:lstStyle/>
          <a:p>
            <a:r>
              <a:rPr lang="en-US" dirty="0"/>
              <a:t>Employing Foster’s Methodology (4)</a:t>
            </a:r>
          </a:p>
        </p:txBody>
      </p:sp>
      <p:sp>
        <p:nvSpPr>
          <p:cNvPr id="5" name="Content Placeholder 4">
            <a:extLst>
              <a:ext uri="{FF2B5EF4-FFF2-40B4-BE49-F238E27FC236}">
                <a16:creationId xmlns=""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4: Mapping</a:t>
            </a:r>
          </a:p>
          <a:p>
            <a:pPr lvl="1"/>
            <a:r>
              <a:rPr lang="en-US" dirty="0"/>
              <a:t>How will you map processes to processing elements?</a:t>
            </a:r>
          </a:p>
          <a:p>
            <a:pPr lvl="1"/>
            <a:r>
              <a:rPr lang="en-US" dirty="0"/>
              <a:t>Are concurrent operations on different processing elements?</a:t>
            </a:r>
          </a:p>
          <a:p>
            <a:pPr lvl="1"/>
            <a:r>
              <a:rPr lang="en-US" dirty="0"/>
              <a:t>What are the data sharing and communication needs with the grouping?</a:t>
            </a:r>
          </a:p>
          <a:p>
            <a:pPr lvl="1"/>
            <a:r>
              <a:rPr lang="en-US" dirty="0"/>
              <a:t>What are the costs of communication and manager processes?  Can these be reduced?</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217500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10BD6E-7AF8-3E40-B0C8-3A167857CE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78C9C2F7-DE85-7142-ACE9-D3F7C3D9044A}"/>
              </a:ext>
            </a:extLst>
          </p:cNvPr>
          <p:cNvSpPr>
            <a:spLocks noGrp="1"/>
          </p:cNvSpPr>
          <p:nvPr>
            <p:ph idx="1"/>
          </p:nvPr>
        </p:nvSpPr>
        <p:spPr/>
        <p:txBody>
          <a:bodyPr/>
          <a:lstStyle/>
          <a:p>
            <a:r>
              <a:rPr lang="en-US" dirty="0"/>
              <a:t>Evaluate a loop to see if it is a candidate for parallelization using a vector architecture.</a:t>
            </a:r>
          </a:p>
          <a:p>
            <a:pPr lvl="1"/>
            <a:r>
              <a:rPr lang="en-US" dirty="0"/>
              <a:t>No loop-carried dependencies</a:t>
            </a:r>
          </a:p>
          <a:p>
            <a:pPr lvl="1"/>
            <a:r>
              <a:rPr lang="en-US" dirty="0"/>
              <a:t>Loop-carried dependencies will lead to incorrect results</a:t>
            </a:r>
          </a:p>
          <a:p>
            <a:r>
              <a:rPr lang="en-US" dirty="0"/>
              <a:t>Employ Foster’s methodology for designing parallel programs for a given architecture.</a:t>
            </a:r>
          </a:p>
          <a:p>
            <a:pPr lvl="1"/>
            <a:r>
              <a:rPr lang="en-US" dirty="0"/>
              <a:t>Create multiple options at each step – select best option but have other options if later steps show approach does not scale well</a:t>
            </a:r>
          </a:p>
          <a:p>
            <a:pPr lvl="1"/>
            <a:r>
              <a:rPr lang="en-US" dirty="0"/>
              <a:t>Recheck scalability after each step.</a:t>
            </a:r>
          </a:p>
        </p:txBody>
      </p:sp>
    </p:spTree>
    <p:extLst>
      <p:ext uri="{BB962C8B-B14F-4D97-AF65-F5344CB8AC3E}">
        <p14:creationId xmlns:p14="http://schemas.microsoft.com/office/powerpoint/2010/main" val="13887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9441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F8772-E007-2744-AB36-55986D9C1ED0}"/>
              </a:ext>
            </a:extLst>
          </p:cNvPr>
          <p:cNvSpPr>
            <a:spLocks noGrp="1"/>
          </p:cNvSpPr>
          <p:nvPr>
            <p:ph type="title"/>
          </p:nvPr>
        </p:nvSpPr>
        <p:spPr/>
        <p:txBody>
          <a:bodyPr/>
          <a:lstStyle/>
          <a:p>
            <a:r>
              <a:rPr lang="en-US" smtClean="0"/>
              <a:t>Lesson Learning </a:t>
            </a:r>
            <a:r>
              <a:rPr lang="en-US" dirty="0"/>
              <a:t>Objectives</a:t>
            </a:r>
          </a:p>
        </p:txBody>
      </p:sp>
      <p:sp>
        <p:nvSpPr>
          <p:cNvPr id="3" name="Content Placeholder 2">
            <a:extLst>
              <a:ext uri="{FF2B5EF4-FFF2-40B4-BE49-F238E27FC236}">
                <a16:creationId xmlns="" xmlns:a16="http://schemas.microsoft.com/office/drawing/2014/main" id="{20A868BF-350B-1C42-A701-F0A0A1201787}"/>
              </a:ext>
            </a:extLst>
          </p:cNvPr>
          <p:cNvSpPr>
            <a:spLocks noGrp="1"/>
          </p:cNvSpPr>
          <p:nvPr>
            <p:ph idx="1"/>
          </p:nvPr>
        </p:nvSpPr>
        <p:spPr/>
        <p:txBody>
          <a:bodyPr/>
          <a:lstStyle/>
          <a:p>
            <a:r>
              <a:rPr lang="en-US" dirty="0"/>
              <a:t>Evaluate a loop to see if it is a candidate for parallelization using a vector architecture.</a:t>
            </a:r>
          </a:p>
          <a:p>
            <a:r>
              <a:rPr lang="en-US" dirty="0"/>
              <a:t>Employ Foster’s methodology (see: Designing and Building Parallel Programs, by Ian Foster, available at: https://</a:t>
            </a:r>
            <a:r>
              <a:rPr lang="en-US" dirty="0" err="1"/>
              <a:t>www.mcs.anl.gov</a:t>
            </a:r>
            <a:r>
              <a:rPr lang="en-US" dirty="0"/>
              <a:t>/~</a:t>
            </a:r>
            <a:r>
              <a:rPr lang="en-US" dirty="0" err="1"/>
              <a:t>itf</a:t>
            </a:r>
            <a:r>
              <a:rPr lang="en-US" dirty="0"/>
              <a:t>/</a:t>
            </a:r>
            <a:r>
              <a:rPr lang="en-US" dirty="0" err="1"/>
              <a:t>dbpp</a:t>
            </a:r>
            <a:r>
              <a:rPr lang="en-US" dirty="0"/>
              <a:t>/ ) for designing parallel programs for a given architecture.</a:t>
            </a:r>
          </a:p>
          <a:p>
            <a:endParaRPr lang="en-US" dirty="0"/>
          </a:p>
          <a:p>
            <a:endParaRPr lang="en-US" dirty="0"/>
          </a:p>
        </p:txBody>
      </p:sp>
    </p:spTree>
    <p:extLst>
      <p:ext uri="{BB962C8B-B14F-4D97-AF65-F5344CB8AC3E}">
        <p14:creationId xmlns:p14="http://schemas.microsoft.com/office/powerpoint/2010/main" val="5591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C2C170-0F45-0E41-A92F-6CB104E6F64D}"/>
              </a:ext>
            </a:extLst>
          </p:cNvPr>
          <p:cNvSpPr>
            <a:spLocks noGrp="1"/>
          </p:cNvSpPr>
          <p:nvPr>
            <p:ph type="title"/>
          </p:nvPr>
        </p:nvSpPr>
        <p:spPr/>
        <p:txBody>
          <a:bodyPr/>
          <a:lstStyle/>
          <a:p>
            <a:r>
              <a:rPr lang="en-US" dirty="0"/>
              <a:t>Vector Architecture Review</a:t>
            </a:r>
          </a:p>
        </p:txBody>
      </p:sp>
      <p:sp>
        <p:nvSpPr>
          <p:cNvPr id="3" name="Content Placeholder 2">
            <a:extLst>
              <a:ext uri="{FF2B5EF4-FFF2-40B4-BE49-F238E27FC236}">
                <a16:creationId xmlns="" xmlns:a16="http://schemas.microsoft.com/office/drawing/2014/main" id="{FF79AF44-FAAA-9B4B-8E76-94FBECECE87E}"/>
              </a:ext>
            </a:extLst>
          </p:cNvPr>
          <p:cNvSpPr>
            <a:spLocks noGrp="1"/>
          </p:cNvSpPr>
          <p:nvPr>
            <p:ph idx="1"/>
          </p:nvPr>
        </p:nvSpPr>
        <p:spPr>
          <a:xfrm>
            <a:off x="838201" y="1825625"/>
            <a:ext cx="5257800" cy="4351338"/>
          </a:xfrm>
        </p:spPr>
        <p:txBody>
          <a:bodyPr/>
          <a:lstStyle/>
          <a:p>
            <a:r>
              <a:rPr lang="en-US" dirty="0"/>
              <a:t>Same operation on multiple data </a:t>
            </a:r>
            <a:r>
              <a:rPr lang="en-US" dirty="0">
                <a:sym typeface="Wingdings" pitchFamily="2" charset="2"/>
              </a:rPr>
              <a:t> </a:t>
            </a:r>
            <a:r>
              <a:rPr lang="en-US" dirty="0"/>
              <a:t>SIMD approach</a:t>
            </a:r>
          </a:p>
          <a:p>
            <a:pPr lvl="1"/>
            <a:r>
              <a:rPr lang="en-US" dirty="0"/>
              <a:t>“Vector” contains the data</a:t>
            </a:r>
          </a:p>
          <a:p>
            <a:pPr lvl="1"/>
            <a:r>
              <a:rPr lang="en-US" dirty="0"/>
              <a:t>GPUs excel at this</a:t>
            </a:r>
          </a:p>
          <a:p>
            <a:r>
              <a:rPr lang="en-US" dirty="0"/>
              <a:t>Loop-carried dependencies reduce parallelism</a:t>
            </a:r>
          </a:p>
          <a:p>
            <a:pPr lvl="1"/>
            <a:r>
              <a:rPr lang="en-US" dirty="0"/>
              <a:t>Must identify these </a:t>
            </a:r>
            <a:r>
              <a:rPr lang="en-US" dirty="0">
                <a:sym typeface="Wingdings" pitchFamily="2" charset="2"/>
              </a:rPr>
              <a:t> parallelizing this will yield incorrect results</a:t>
            </a:r>
          </a:p>
          <a:p>
            <a:pPr lvl="1"/>
            <a:r>
              <a:rPr lang="en-US" dirty="0">
                <a:sym typeface="Wingdings" pitchFamily="2" charset="2"/>
              </a:rPr>
              <a:t>May be able to restructure code to eliminate  try this</a:t>
            </a:r>
            <a:endParaRPr lang="en-US" dirty="0"/>
          </a:p>
          <a:p>
            <a:endParaRPr lang="en-US" dirty="0"/>
          </a:p>
        </p:txBody>
      </p:sp>
      <p:pic>
        <p:nvPicPr>
          <p:cNvPr id="4" name="image10.png">
            <a:extLst>
              <a:ext uri="{FF2B5EF4-FFF2-40B4-BE49-F238E27FC236}">
                <a16:creationId xmlns="" xmlns:a16="http://schemas.microsoft.com/office/drawing/2014/main" id="{DD18FBAE-2B5B-F746-B5E5-D8873A01C80D}"/>
              </a:ext>
            </a:extLst>
          </p:cNvPr>
          <p:cNvPicPr>
            <a:picLocks noChangeAspect="1"/>
          </p:cNvPicPr>
          <p:nvPr/>
        </p:nvPicPr>
        <p:blipFill rotWithShape="1">
          <a:blip r:embed="rId2"/>
          <a:srcRect l="9155" r="10902"/>
          <a:stretch/>
        </p:blipFill>
        <p:spPr>
          <a:xfrm>
            <a:off x="6692305" y="1885784"/>
            <a:ext cx="4970414" cy="4231019"/>
          </a:xfrm>
          <a:prstGeom prst="rect">
            <a:avLst/>
          </a:prstGeom>
          <a:ln/>
        </p:spPr>
      </p:pic>
    </p:spTree>
    <p:extLst>
      <p:ext uri="{BB962C8B-B14F-4D97-AF65-F5344CB8AC3E}">
        <p14:creationId xmlns:p14="http://schemas.microsoft.com/office/powerpoint/2010/main" val="199180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E7F6F-B83D-8C4C-A065-D0236CFAEE17}"/>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 xmlns:a16="http://schemas.microsoft.com/office/drawing/2014/main" id="{4FD7A7DA-FA83-4949-94FB-1B37170BE315}"/>
              </a:ext>
            </a:extLst>
          </p:cNvPr>
          <p:cNvSpPr>
            <a:spLocks noGrp="1"/>
          </p:cNvSpPr>
          <p:nvPr>
            <p:ph idx="1"/>
          </p:nvPr>
        </p:nvSpPr>
        <p:spPr/>
        <p:txBody>
          <a:bodyPr/>
          <a:lstStyle/>
          <a:p>
            <a:r>
              <a:rPr lang="en-US" dirty="0"/>
              <a:t>Vector architectures basically unroll loops</a:t>
            </a:r>
          </a:p>
          <a:p>
            <a:pPr lvl="1"/>
            <a:r>
              <a:rPr lang="en-US" dirty="0">
                <a:sym typeface="Wingdings" pitchFamily="2" charset="2"/>
              </a:rPr>
              <a:t>Goal is to completely unroll the loop</a:t>
            </a:r>
            <a:endParaRPr lang="en-US" dirty="0"/>
          </a:p>
          <a:p>
            <a:r>
              <a:rPr lang="en-US" dirty="0"/>
              <a:t>Unrolling the loop does more work per iteration</a:t>
            </a:r>
          </a:p>
          <a:p>
            <a:pPr lvl="1"/>
            <a:r>
              <a:rPr lang="en-US" dirty="0"/>
              <a:t>Basically undoing the feature of the loop </a:t>
            </a:r>
            <a:r>
              <a:rPr lang="en-US" dirty="0">
                <a:sym typeface="Wingdings" pitchFamily="2" charset="2"/>
              </a:rPr>
              <a:t> fewer lines of code</a:t>
            </a:r>
          </a:p>
          <a:p>
            <a:pPr lvl="1"/>
            <a:r>
              <a:rPr lang="en-US" dirty="0">
                <a:sym typeface="Wingdings" pitchFamily="2" charset="2"/>
              </a:rPr>
              <a:t>Small loops are more easily understood and coded  let the tools do the behind-the-scenes work and focus on the algorithm</a:t>
            </a:r>
            <a:endParaRPr lang="en-US" dirty="0"/>
          </a:p>
        </p:txBody>
      </p:sp>
      <p:sp>
        <p:nvSpPr>
          <p:cNvPr id="4" name="TextBox 3">
            <a:extLst>
              <a:ext uri="{FF2B5EF4-FFF2-40B4-BE49-F238E27FC236}">
                <a16:creationId xmlns="" xmlns:a16="http://schemas.microsoft.com/office/drawing/2014/main" id="{EDE8A923-DC5E-2B4C-9ED7-BC202E5D21FA}"/>
              </a:ext>
            </a:extLst>
          </p:cNvPr>
          <p:cNvSpPr txBox="1"/>
          <p:nvPr/>
        </p:nvSpPr>
        <p:spPr>
          <a:xfrm>
            <a:off x="828933" y="4355707"/>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5" name="TextBox 4">
            <a:extLst>
              <a:ext uri="{FF2B5EF4-FFF2-40B4-BE49-F238E27FC236}">
                <a16:creationId xmlns="" xmlns:a16="http://schemas.microsoft.com/office/drawing/2014/main" id="{6740D997-29F7-3647-9844-0224187D8916}"/>
              </a:ext>
            </a:extLst>
          </p:cNvPr>
          <p:cNvSpPr txBox="1"/>
          <p:nvPr/>
        </p:nvSpPr>
        <p:spPr>
          <a:xfrm>
            <a:off x="7504672" y="4211363"/>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a:t>    y</a:t>
            </a:r>
            <a:r>
              <a:rPr lang="en-US" dirty="0"/>
              <a:t>[x]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
        <p:nvSpPr>
          <p:cNvPr id="6" name="Right Arrow 5">
            <a:extLst>
              <a:ext uri="{FF2B5EF4-FFF2-40B4-BE49-F238E27FC236}">
                <a16:creationId xmlns="" xmlns:a16="http://schemas.microsoft.com/office/drawing/2014/main" id="{FB07F196-5E58-1648-B1BB-D8994EEB300F}"/>
              </a:ext>
            </a:extLst>
          </p:cNvPr>
          <p:cNvSpPr/>
          <p:nvPr/>
        </p:nvSpPr>
        <p:spPr>
          <a:xfrm>
            <a:off x="4177614" y="4390045"/>
            <a:ext cx="2902808" cy="15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 Unrolled </a:t>
            </a:r>
          </a:p>
          <a:p>
            <a:pPr algn="ctr"/>
            <a:r>
              <a:rPr lang="en-US" dirty="0"/>
              <a:t>1 Time</a:t>
            </a:r>
          </a:p>
        </p:txBody>
      </p:sp>
    </p:spTree>
    <p:extLst>
      <p:ext uri="{BB962C8B-B14F-4D97-AF65-F5344CB8AC3E}">
        <p14:creationId xmlns:p14="http://schemas.microsoft.com/office/powerpoint/2010/main" val="166387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D3471-0360-C044-B6BA-991BFA3939A9}"/>
              </a:ext>
            </a:extLst>
          </p:cNvPr>
          <p:cNvSpPr>
            <a:spLocks noGrp="1"/>
          </p:cNvSpPr>
          <p:nvPr>
            <p:ph type="title"/>
          </p:nvPr>
        </p:nvSpPr>
        <p:spPr/>
        <p:txBody>
          <a:bodyPr/>
          <a:lstStyle/>
          <a:p>
            <a:r>
              <a:rPr lang="en-US" dirty="0"/>
              <a:t>Why unroll a loop?</a:t>
            </a:r>
          </a:p>
        </p:txBody>
      </p:sp>
      <p:sp>
        <p:nvSpPr>
          <p:cNvPr id="3" name="Content Placeholder 2">
            <a:extLst>
              <a:ext uri="{FF2B5EF4-FFF2-40B4-BE49-F238E27FC236}">
                <a16:creationId xmlns="" xmlns:a16="http://schemas.microsoft.com/office/drawing/2014/main" id="{54E14010-9FBB-D64A-8108-3DB661BB5F45}"/>
              </a:ext>
            </a:extLst>
          </p:cNvPr>
          <p:cNvSpPr>
            <a:spLocks noGrp="1"/>
          </p:cNvSpPr>
          <p:nvPr>
            <p:ph sz="half" idx="1"/>
          </p:nvPr>
        </p:nvSpPr>
        <p:spPr>
          <a:xfrm>
            <a:off x="838199" y="1825625"/>
            <a:ext cx="6625281" cy="4351338"/>
          </a:xfrm>
        </p:spPr>
        <p:txBody>
          <a:bodyPr>
            <a:normAutofit lnSpcReduction="10000"/>
          </a:bodyPr>
          <a:lstStyle/>
          <a:p>
            <a:r>
              <a:rPr lang="en-US" dirty="0"/>
              <a:t>Reduce/eliminate loop overhead</a:t>
            </a:r>
          </a:p>
          <a:p>
            <a:pPr lvl="1"/>
            <a:r>
              <a:rPr lang="en-US" dirty="0"/>
              <a:t>Instructions to update loop counters </a:t>
            </a:r>
            <a:r>
              <a:rPr lang="en-US" dirty="0">
                <a:sym typeface="Wingdings" pitchFamily="2" charset="2"/>
              </a:rPr>
              <a:t> x in the example</a:t>
            </a:r>
          </a:p>
          <a:p>
            <a:pPr lvl="1"/>
            <a:r>
              <a:rPr lang="en-US" dirty="0"/>
              <a:t>Instructions to check loop exit or continue conditions </a:t>
            </a:r>
            <a:r>
              <a:rPr lang="en-US" dirty="0">
                <a:sym typeface="Wingdings" pitchFamily="2" charset="2"/>
              </a:rPr>
              <a:t> Is x less than n/2?</a:t>
            </a:r>
          </a:p>
          <a:p>
            <a:pPr lvl="2"/>
            <a:r>
              <a:rPr lang="en-US" dirty="0">
                <a:sym typeface="Wingdings" pitchFamily="2" charset="2"/>
              </a:rPr>
              <a:t>Conditional Branches are VERY COSTLY in terms of hardware and performance</a:t>
            </a:r>
          </a:p>
          <a:p>
            <a:r>
              <a:rPr lang="en-US" dirty="0">
                <a:sym typeface="Wingdings" pitchFamily="2" charset="2"/>
              </a:rPr>
              <a:t>Excellent fit for SIMD architectures --&gt; GPUs</a:t>
            </a:r>
          </a:p>
          <a:p>
            <a:pPr lvl="1"/>
            <a:r>
              <a:rPr lang="en-US" dirty="0">
                <a:sym typeface="Wingdings" pitchFamily="2" charset="2"/>
              </a:rPr>
              <a:t>Many math-based problems fall into this category</a:t>
            </a:r>
          </a:p>
          <a:p>
            <a:pPr lvl="1"/>
            <a:r>
              <a:rPr lang="en-US" dirty="0">
                <a:sym typeface="Wingdings" pitchFamily="2" charset="2"/>
              </a:rPr>
              <a:t>Do not forget vector instructions on CPUs</a:t>
            </a:r>
            <a:endParaRPr lang="en-US" dirty="0"/>
          </a:p>
        </p:txBody>
      </p:sp>
      <p:sp>
        <p:nvSpPr>
          <p:cNvPr id="5" name="TextBox 4">
            <a:extLst>
              <a:ext uri="{FF2B5EF4-FFF2-40B4-BE49-F238E27FC236}">
                <a16:creationId xmlns="" xmlns:a16="http://schemas.microsoft.com/office/drawing/2014/main" id="{9D469FC4-2A24-A841-9FF3-4557BA4C03C3}"/>
              </a:ext>
            </a:extLst>
          </p:cNvPr>
          <p:cNvSpPr txBox="1"/>
          <p:nvPr/>
        </p:nvSpPr>
        <p:spPr>
          <a:xfrm>
            <a:off x="8193560" y="1027906"/>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6" name="TextBox 5">
            <a:extLst>
              <a:ext uri="{FF2B5EF4-FFF2-40B4-BE49-F238E27FC236}">
                <a16:creationId xmlns="" xmlns:a16="http://schemas.microsoft.com/office/drawing/2014/main" id="{5CF569F4-0E58-8140-BBA2-9F6A0D71CFC3}"/>
              </a:ext>
            </a:extLst>
          </p:cNvPr>
          <p:cNvSpPr txBox="1"/>
          <p:nvPr/>
        </p:nvSpPr>
        <p:spPr>
          <a:xfrm>
            <a:off x="8193559" y="3719717"/>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dirty="0"/>
              <a:t>    y[x]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Tree>
    <p:extLst>
      <p:ext uri="{BB962C8B-B14F-4D97-AF65-F5344CB8AC3E}">
        <p14:creationId xmlns:p14="http://schemas.microsoft.com/office/powerpoint/2010/main" val="371961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B9D5F-399F-2447-8D5B-C6492D2B212C}"/>
              </a:ext>
            </a:extLst>
          </p:cNvPr>
          <p:cNvSpPr>
            <a:spLocks noGrp="1"/>
          </p:cNvSpPr>
          <p:nvPr>
            <p:ph type="title"/>
          </p:nvPr>
        </p:nvSpPr>
        <p:spPr/>
        <p:txBody>
          <a:bodyPr/>
          <a:lstStyle/>
          <a:p>
            <a:r>
              <a:rPr lang="en-US" dirty="0"/>
              <a:t>Loop Carried Dependencies</a:t>
            </a:r>
          </a:p>
        </p:txBody>
      </p:sp>
      <p:sp>
        <p:nvSpPr>
          <p:cNvPr id="3" name="Content Placeholder 2">
            <a:extLst>
              <a:ext uri="{FF2B5EF4-FFF2-40B4-BE49-F238E27FC236}">
                <a16:creationId xmlns="" xmlns:a16="http://schemas.microsoft.com/office/drawing/2014/main" id="{F8FBDEEA-28B8-344C-B93C-39C5553D4EA3}"/>
              </a:ext>
            </a:extLst>
          </p:cNvPr>
          <p:cNvSpPr>
            <a:spLocks noGrp="1"/>
          </p:cNvSpPr>
          <p:nvPr>
            <p:ph sz="half" idx="1"/>
          </p:nvPr>
        </p:nvSpPr>
        <p:spPr/>
        <p:txBody>
          <a:bodyPr>
            <a:normAutofit fontScale="92500" lnSpcReduction="20000"/>
          </a:bodyPr>
          <a:lstStyle/>
          <a:p>
            <a:r>
              <a:rPr lang="en-US" dirty="0"/>
              <a:t>Iteration X depends on data from iteration (X-1)</a:t>
            </a:r>
          </a:p>
          <a:p>
            <a:pPr lvl="1"/>
            <a:r>
              <a:rPr lang="en-US" dirty="0"/>
              <a:t>Serialization is enforced </a:t>
            </a:r>
            <a:r>
              <a:rPr lang="en-US" dirty="0">
                <a:sym typeface="Wingdings" pitchFamily="2" charset="2"/>
              </a:rPr>
              <a:t> previous iterations must finish first</a:t>
            </a:r>
          </a:p>
          <a:p>
            <a:pPr lvl="1"/>
            <a:r>
              <a:rPr lang="en-US" dirty="0">
                <a:sym typeface="Wingdings" pitchFamily="2" charset="2"/>
              </a:rPr>
              <a:t>Parallelizing this will yield incorrect results</a:t>
            </a:r>
          </a:p>
          <a:p>
            <a:r>
              <a:rPr lang="en-US" dirty="0">
                <a:sym typeface="Wingdings" pitchFamily="2" charset="2"/>
              </a:rPr>
              <a:t>Parallel code MUST yield the SAME result as the serial code</a:t>
            </a:r>
          </a:p>
          <a:p>
            <a:pPr lvl="1"/>
            <a:r>
              <a:rPr lang="en-US" dirty="0">
                <a:sym typeface="Wingdings" pitchFamily="2" charset="2"/>
              </a:rPr>
              <a:t>It must be correct</a:t>
            </a:r>
          </a:p>
          <a:p>
            <a:r>
              <a:rPr lang="en-US" dirty="0">
                <a:sym typeface="Wingdings" pitchFamily="2" charset="2"/>
              </a:rPr>
              <a:t>Compilers are getting better at identifying these cases and not parallelizing the loop</a:t>
            </a:r>
          </a:p>
          <a:p>
            <a:pPr lvl="1"/>
            <a:r>
              <a:rPr lang="en-US" dirty="0">
                <a:sym typeface="Wingdings" pitchFamily="2" charset="2"/>
              </a:rPr>
              <a:t>Not all cases can be identified</a:t>
            </a:r>
          </a:p>
          <a:p>
            <a:pPr lvl="1"/>
            <a:r>
              <a:rPr lang="en-US" dirty="0"/>
              <a:t>Not all compilers support this</a:t>
            </a:r>
          </a:p>
        </p:txBody>
      </p:sp>
      <p:sp>
        <p:nvSpPr>
          <p:cNvPr id="4" name="Content Placeholder 3">
            <a:extLst>
              <a:ext uri="{FF2B5EF4-FFF2-40B4-BE49-F238E27FC236}">
                <a16:creationId xmlns="" xmlns:a16="http://schemas.microsoft.com/office/drawing/2014/main" id="{2C4912CA-C88B-6647-81CF-AF64FBD53C9F}"/>
              </a:ext>
            </a:extLst>
          </p:cNvPr>
          <p:cNvSpPr>
            <a:spLocks noGrp="1"/>
          </p:cNvSpPr>
          <p:nvPr>
            <p:ph sz="half" idx="2"/>
          </p:nvPr>
        </p:nvSpPr>
        <p:spPr/>
        <p:txBody>
          <a:bodyPr>
            <a:normAutofit fontScale="92500" lnSpcReduction="20000"/>
          </a:bodyPr>
          <a:lstStyle/>
          <a:p>
            <a:pPr marL="0" indent="0">
              <a:buNone/>
            </a:pPr>
            <a:r>
              <a:rPr lang="en-US" dirty="0"/>
              <a:t>Loop Carried Dependency Example:</a:t>
            </a:r>
          </a:p>
          <a:p>
            <a:pPr marL="0" indent="0">
              <a:buNone/>
            </a:pPr>
            <a:endParaRPr lang="en-US" dirty="0"/>
          </a:p>
          <a:p>
            <a:pPr marL="0" indent="0">
              <a:buNone/>
            </a:pPr>
            <a:r>
              <a:rPr lang="en-US" b="1" dirty="0"/>
              <a:t>Array y is an array of integers</a:t>
            </a:r>
          </a:p>
          <a:p>
            <a:pPr marL="0" indent="0">
              <a:buNone/>
            </a:pPr>
            <a:r>
              <a:rPr lang="en-US" b="1" dirty="0"/>
              <a:t>FOR x = 1 to n </a:t>
            </a:r>
          </a:p>
          <a:p>
            <a:pPr marL="0" indent="0">
              <a:buNone/>
            </a:pPr>
            <a:r>
              <a:rPr lang="en-US" b="1" dirty="0"/>
              <a:t>	y[x] </a:t>
            </a:r>
            <a:r>
              <a:rPr lang="en-US" b="1" dirty="0">
                <a:sym typeface="Wingdings" pitchFamily="2" charset="2"/>
              </a:rPr>
              <a:t> y[x-1]*y[x]</a:t>
            </a:r>
          </a:p>
          <a:p>
            <a:pPr marL="0" indent="0">
              <a:buNone/>
            </a:pPr>
            <a:r>
              <a:rPr lang="en-US" b="1" dirty="0">
                <a:sym typeface="Wingdings" pitchFamily="2" charset="2"/>
              </a:rPr>
              <a:t>END FOR</a:t>
            </a:r>
            <a:endParaRPr lang="en-US" b="1" dirty="0"/>
          </a:p>
          <a:p>
            <a:pPr marL="0" indent="0">
              <a:buNone/>
            </a:pPr>
            <a:r>
              <a:rPr lang="en-US" dirty="0"/>
              <a:t>	</a:t>
            </a:r>
          </a:p>
          <a:p>
            <a:pPr marL="0" indent="0">
              <a:buNone/>
            </a:pPr>
            <a:endParaRPr lang="en-US" dirty="0"/>
          </a:p>
          <a:p>
            <a:pPr marL="0" indent="0">
              <a:buNone/>
            </a:pPr>
            <a:r>
              <a:rPr lang="en-US" dirty="0"/>
              <a:t>Note: Dependencies may be multi-level and difficult to spot for the compiler and the human (coder)</a:t>
            </a:r>
          </a:p>
        </p:txBody>
      </p:sp>
    </p:spTree>
    <p:extLst>
      <p:ext uri="{BB962C8B-B14F-4D97-AF65-F5344CB8AC3E}">
        <p14:creationId xmlns:p14="http://schemas.microsoft.com/office/powerpoint/2010/main" val="355735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8DCB2-012A-234F-AB76-62D1EDB80C0A}"/>
              </a:ext>
            </a:extLst>
          </p:cNvPr>
          <p:cNvSpPr>
            <a:spLocks noGrp="1"/>
          </p:cNvSpPr>
          <p:nvPr>
            <p:ph type="title"/>
          </p:nvPr>
        </p:nvSpPr>
        <p:spPr/>
        <p:txBody>
          <a:bodyPr/>
          <a:lstStyle/>
          <a:p>
            <a:r>
              <a:rPr lang="en-US" dirty="0"/>
              <a:t>Employing Foster’s Methodology (1)</a:t>
            </a:r>
          </a:p>
        </p:txBody>
      </p:sp>
      <p:sp>
        <p:nvSpPr>
          <p:cNvPr id="5" name="Content Placeholder 4">
            <a:extLst>
              <a:ext uri="{FF2B5EF4-FFF2-40B4-BE49-F238E27FC236}">
                <a16:creationId xmlns="" xmlns:a16="http://schemas.microsoft.com/office/drawing/2014/main" id="{F3A71BD2-D0B2-414D-B1FF-45412EF619E2}"/>
              </a:ext>
            </a:extLst>
          </p:cNvPr>
          <p:cNvSpPr>
            <a:spLocks noGrp="1"/>
          </p:cNvSpPr>
          <p:nvPr>
            <p:ph idx="1"/>
          </p:nvPr>
        </p:nvSpPr>
        <p:spPr/>
        <p:txBody>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1: Partitioning</a:t>
            </a:r>
          </a:p>
          <a:p>
            <a:pPr lvl="1"/>
            <a:r>
              <a:rPr lang="en-US" dirty="0"/>
              <a:t>Domain or Functional Decomposition? Both?</a:t>
            </a:r>
          </a:p>
          <a:p>
            <a:pPr lvl="2"/>
            <a:r>
              <a:rPr lang="en-US" dirty="0"/>
              <a:t>1) Multiply row of B by a column of C</a:t>
            </a:r>
          </a:p>
          <a:p>
            <a:pPr lvl="2"/>
            <a:r>
              <a:rPr lang="en-US" dirty="0"/>
              <a:t>2) Sum the product vector together to get 1 element of A</a:t>
            </a:r>
          </a:p>
          <a:p>
            <a:endParaRPr lang="en-US" dirty="0"/>
          </a:p>
          <a:p>
            <a:r>
              <a:rPr lang="en-US" dirty="0"/>
              <a:t>Develop a partitioning strategy for this problem.</a:t>
            </a:r>
          </a:p>
          <a:p>
            <a:pPr lvl="1"/>
            <a:endParaRPr lang="en-US" dirty="0"/>
          </a:p>
        </p:txBody>
      </p:sp>
    </p:spTree>
    <p:extLst>
      <p:ext uri="{BB962C8B-B14F-4D97-AF65-F5344CB8AC3E}">
        <p14:creationId xmlns:p14="http://schemas.microsoft.com/office/powerpoint/2010/main" val="32392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8DCB2-012A-234F-AB76-62D1EDB80C0A}"/>
              </a:ext>
            </a:extLst>
          </p:cNvPr>
          <p:cNvSpPr>
            <a:spLocks noGrp="1"/>
          </p:cNvSpPr>
          <p:nvPr>
            <p:ph type="title"/>
          </p:nvPr>
        </p:nvSpPr>
        <p:spPr/>
        <p:txBody>
          <a:bodyPr/>
          <a:lstStyle/>
          <a:p>
            <a:r>
              <a:rPr lang="en-US" dirty="0"/>
              <a:t>Employing Foster’s Methodology (2)</a:t>
            </a:r>
          </a:p>
        </p:txBody>
      </p:sp>
      <p:sp>
        <p:nvSpPr>
          <p:cNvPr id="5" name="Content Placeholder 4">
            <a:extLst>
              <a:ext uri="{FF2B5EF4-FFF2-40B4-BE49-F238E27FC236}">
                <a16:creationId xmlns=""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2: Communication</a:t>
            </a:r>
          </a:p>
          <a:p>
            <a:pPr lvl="1"/>
            <a:r>
              <a:rPr lang="en-US" dirty="0"/>
              <a:t>What messages must be communicated between tasks?</a:t>
            </a:r>
          </a:p>
          <a:p>
            <a:pPr lvl="1"/>
            <a:r>
              <a:rPr lang="en-US" dirty="0"/>
              <a:t>What data must be shared?</a:t>
            </a:r>
          </a:p>
          <a:p>
            <a:pPr lvl="1"/>
            <a:r>
              <a:rPr lang="en-US" dirty="0"/>
              <a:t>Is communication overhead too large?</a:t>
            </a:r>
          </a:p>
          <a:p>
            <a:pPr lvl="1"/>
            <a:r>
              <a:rPr lang="en-US" dirty="0"/>
              <a:t>Can communication overhead be reduced/minimized?  If so, how?</a:t>
            </a:r>
          </a:p>
          <a:p>
            <a:pPr lvl="2"/>
            <a:r>
              <a:rPr lang="en-US" dirty="0"/>
              <a:t>Look at other methods for computing the product of 2 matrices.</a:t>
            </a:r>
          </a:p>
          <a:p>
            <a:endParaRPr lang="en-US" dirty="0"/>
          </a:p>
          <a:p>
            <a:r>
              <a:rPr lang="en-US" dirty="0"/>
              <a:t>Develop a communication strategy for this problem.</a:t>
            </a:r>
          </a:p>
          <a:p>
            <a:pPr lvl="1"/>
            <a:endParaRPr lang="en-US" dirty="0"/>
          </a:p>
        </p:txBody>
      </p:sp>
    </p:spTree>
    <p:extLst>
      <p:ext uri="{BB962C8B-B14F-4D97-AF65-F5344CB8AC3E}">
        <p14:creationId xmlns:p14="http://schemas.microsoft.com/office/powerpoint/2010/main" val="194351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1118</Words>
  <Application>Microsoft Macintosh PowerPoint</Application>
  <PresentationFormat>Widescreen</PresentationFormat>
  <Paragraphs>159</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Times New Roman</vt:lpstr>
      <vt:lpstr>Wingdings</vt:lpstr>
      <vt:lpstr>Arial</vt:lpstr>
      <vt:lpstr>Office Theme</vt:lpstr>
      <vt:lpstr>Blue Waters Petascale Semester Curriculum v1.0 Unit 3: Using a Cluster Lesson 2: Parallel Architecture 2 Developed by Peter J. Hawrylak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Lesson Learning Objectives</vt:lpstr>
      <vt:lpstr>Vector Architecture Review</vt:lpstr>
      <vt:lpstr>Loop Unrolling</vt:lpstr>
      <vt:lpstr>Why unroll a loop?</vt:lpstr>
      <vt:lpstr>Loop Carried Dependencies</vt:lpstr>
      <vt:lpstr>Employing Foster’s Methodology (1)</vt:lpstr>
      <vt:lpstr>Employing Foster’s Methodology (2)</vt:lpstr>
      <vt:lpstr>Employing Foster’s Methodology (3)</vt:lpstr>
      <vt:lpstr>Employing Foster’s Methodology (4)</vt:lpstr>
      <vt:lpstr>Summary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Architecture 2</dc:title>
  <dc:creator>Hawrylak, Peter</dc:creator>
  <cp:lastModifiedBy>Aaron Weeden</cp:lastModifiedBy>
  <cp:revision>13</cp:revision>
  <dcterms:created xsi:type="dcterms:W3CDTF">2020-06-17T16:02:06Z</dcterms:created>
  <dcterms:modified xsi:type="dcterms:W3CDTF">2020-10-11T16:09:45Z</dcterms:modified>
</cp:coreProperties>
</file>