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85" r:id="rId2"/>
    <p:sldId id="287" r:id="rId3"/>
    <p:sldId id="256" r:id="rId4"/>
    <p:sldId id="257" r:id="rId5"/>
    <p:sldId id="261" r:id="rId6"/>
    <p:sldId id="259" r:id="rId7"/>
    <p:sldId id="258" r:id="rId8"/>
    <p:sldId id="262" r:id="rId9"/>
    <p:sldId id="263" r:id="rId10"/>
    <p:sldId id="264" r:id="rId11"/>
    <p:sldId id="265" r:id="rId12"/>
    <p:sldId id="266" r:id="rId13"/>
    <p:sldId id="267" r:id="rId14"/>
    <p:sldId id="269" r:id="rId15"/>
    <p:sldId id="270" r:id="rId16"/>
    <p:sldId id="272" r:id="rId17"/>
    <p:sldId id="277" r:id="rId18"/>
    <p:sldId id="273" r:id="rId19"/>
    <p:sldId id="276" r:id="rId20"/>
    <p:sldId id="275" r:id="rId21"/>
    <p:sldId id="278" r:id="rId22"/>
    <p:sldId id="279" r:id="rId23"/>
    <p:sldId id="282" r:id="rId24"/>
    <p:sldId id="280" r:id="rId25"/>
    <p:sldId id="281"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CD46-9BF2-3E49-B5BD-A0D7081DC5BB}" v="1123" dt="2020-06-19T17:07:4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4"/>
    <p:restoredTop sz="94718"/>
  </p:normalViewPr>
  <p:slideViewPr>
    <p:cSldViewPr snapToGrid="0" snapToObjects="1">
      <p:cViewPr varScale="1">
        <p:scale>
          <a:sx n="88" d="100"/>
          <a:sy n="88" d="100"/>
        </p:scale>
        <p:origin x="9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4" Type="http://schemas.microsoft.com/office/2016/11/relationships/changesInfo" Target="changesInfos/changesInfo1.xml"/><Relationship Id="rId3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11F6CD46-9BF2-3E49-B5BD-A0D7081DC5BB}"/>
    <pc:docChg chg="undo custSel addSld delSld modSld sldOrd">
      <pc:chgData name="Oelgoetz, Justin" userId="187baaf7-891c-4899-8a0a-e1373f92b3a0" providerId="ADAL" clId="{11F6CD46-9BF2-3E49-B5BD-A0D7081DC5BB}" dt="2020-06-19T17:07:41.980" v="1909" actId="20577"/>
      <pc:docMkLst>
        <pc:docMk/>
      </pc:docMkLst>
      <pc:sldChg chg="modSp">
        <pc:chgData name="Oelgoetz, Justin" userId="187baaf7-891c-4899-8a0a-e1373f92b3a0" providerId="ADAL" clId="{11F6CD46-9BF2-3E49-B5BD-A0D7081DC5BB}" dt="2020-06-19T16:23:16.963" v="24" actId="20577"/>
        <pc:sldMkLst>
          <pc:docMk/>
          <pc:sldMk cId="333019490" sldId="256"/>
        </pc:sldMkLst>
        <pc:spChg chg="mod">
          <ac:chgData name="Oelgoetz, Justin" userId="187baaf7-891c-4899-8a0a-e1373f92b3a0" providerId="ADAL" clId="{11F6CD46-9BF2-3E49-B5BD-A0D7081DC5BB}" dt="2020-06-19T16:23:16.963" v="24" actId="20577"/>
          <ac:spMkLst>
            <pc:docMk/>
            <pc:sldMk cId="333019490" sldId="256"/>
            <ac:spMk id="2" creationId="{F7E79348-028E-EB42-9B8D-348A5CE5A3CF}"/>
          </ac:spMkLst>
        </pc:spChg>
      </pc:sldChg>
      <pc:sldChg chg="modSp">
        <pc:chgData name="Oelgoetz, Justin" userId="187baaf7-891c-4899-8a0a-e1373f92b3a0" providerId="ADAL" clId="{11F6CD46-9BF2-3E49-B5BD-A0D7081DC5BB}" dt="2020-06-19T17:05:12.040" v="1806" actId="14100"/>
        <pc:sldMkLst>
          <pc:docMk/>
          <pc:sldMk cId="3349464534" sldId="258"/>
        </pc:sldMkLst>
        <pc:spChg chg="mod">
          <ac:chgData name="Oelgoetz, Justin" userId="187baaf7-891c-4899-8a0a-e1373f92b3a0" providerId="ADAL" clId="{11F6CD46-9BF2-3E49-B5BD-A0D7081DC5BB}" dt="2020-06-19T17:04:36.799" v="1796" actId="20577"/>
          <ac:spMkLst>
            <pc:docMk/>
            <pc:sldMk cId="3349464534" sldId="258"/>
            <ac:spMk id="2" creationId="{12AE96A0-ED8F-624C-A189-18C57DFFC328}"/>
          </ac:spMkLst>
        </pc:spChg>
        <pc:spChg chg="mod">
          <ac:chgData name="Oelgoetz, Justin" userId="187baaf7-891c-4899-8a0a-e1373f92b3a0" providerId="ADAL" clId="{11F6CD46-9BF2-3E49-B5BD-A0D7081DC5BB}" dt="2020-06-19T17:05:12.040" v="1806" actId="14100"/>
          <ac:spMkLst>
            <pc:docMk/>
            <pc:sldMk cId="3349464534" sldId="258"/>
            <ac:spMk id="5" creationId="{D709A5CC-AC22-0340-8F44-73A8C271AE35}"/>
          </ac:spMkLst>
        </pc:spChg>
      </pc:sldChg>
      <pc:sldChg chg="modSp ord">
        <pc:chgData name="Oelgoetz, Justin" userId="187baaf7-891c-4899-8a0a-e1373f92b3a0" providerId="ADAL" clId="{11F6CD46-9BF2-3E49-B5BD-A0D7081DC5BB}" dt="2020-06-19T17:02:36.283" v="1687"/>
        <pc:sldMkLst>
          <pc:docMk/>
          <pc:sldMk cId="127637831" sldId="259"/>
        </pc:sldMkLst>
        <pc:spChg chg="mod">
          <ac:chgData name="Oelgoetz, Justin" userId="187baaf7-891c-4899-8a0a-e1373f92b3a0" providerId="ADAL" clId="{11F6CD46-9BF2-3E49-B5BD-A0D7081DC5BB}" dt="2020-06-19T16:42:26.135" v="741" actId="20577"/>
          <ac:spMkLst>
            <pc:docMk/>
            <pc:sldMk cId="127637831" sldId="259"/>
            <ac:spMk id="2" creationId="{12AE96A0-ED8F-624C-A189-18C57DFFC328}"/>
          </ac:spMkLst>
        </pc:spChg>
        <pc:spChg chg="mod">
          <ac:chgData name="Oelgoetz, Justin" userId="187baaf7-891c-4899-8a0a-e1373f92b3a0" providerId="ADAL" clId="{11F6CD46-9BF2-3E49-B5BD-A0D7081DC5BB}" dt="2020-06-19T17:02:36.283" v="1687"/>
          <ac:spMkLst>
            <pc:docMk/>
            <pc:sldMk cId="127637831" sldId="259"/>
            <ac:spMk id="5" creationId="{D709A5CC-AC22-0340-8F44-73A8C271AE35}"/>
          </ac:spMkLst>
        </pc:spChg>
      </pc:sldChg>
      <pc:sldChg chg="delSp add del setBg delDesignElem">
        <pc:chgData name="Oelgoetz, Justin" userId="187baaf7-891c-4899-8a0a-e1373f92b3a0" providerId="ADAL" clId="{11F6CD46-9BF2-3E49-B5BD-A0D7081DC5BB}" dt="2020-06-19T16:27:16.121" v="154" actId="2696"/>
        <pc:sldMkLst>
          <pc:docMk/>
          <pc:sldMk cId="1526453911" sldId="260"/>
        </pc:sldMkLst>
        <pc:spChg chg="del">
          <ac:chgData name="Oelgoetz, Justin" userId="187baaf7-891c-4899-8a0a-e1373f92b3a0" providerId="ADAL" clId="{11F6CD46-9BF2-3E49-B5BD-A0D7081DC5BB}" dt="2020-06-19T16:27:04.552" v="149"/>
          <ac:spMkLst>
            <pc:docMk/>
            <pc:sldMk cId="1526453911" sldId="260"/>
            <ac:spMk id="10" creationId="{3A4F209C-C20E-4FA7-B241-1EF4F8D193B2}"/>
          </ac:spMkLst>
        </pc:spChg>
        <pc:spChg chg="del">
          <ac:chgData name="Oelgoetz, Justin" userId="187baaf7-891c-4899-8a0a-e1373f92b3a0" providerId="ADAL" clId="{11F6CD46-9BF2-3E49-B5BD-A0D7081DC5BB}" dt="2020-06-19T16:27:04.552" v="149"/>
          <ac:spMkLst>
            <pc:docMk/>
            <pc:sldMk cId="1526453911" sldId="260"/>
            <ac:spMk id="12" creationId="{E4564234-45B0-4ED8-A9E2-199C00173276}"/>
          </ac:spMkLst>
        </pc:spChg>
      </pc:sldChg>
      <pc:sldChg chg="delSp add del setBg delDesignElem">
        <pc:chgData name="Oelgoetz, Justin" userId="187baaf7-891c-4899-8a0a-e1373f92b3a0" providerId="ADAL" clId="{11F6CD46-9BF2-3E49-B5BD-A0D7081DC5BB}" dt="2020-06-19T16:27:02.306" v="147" actId="2696"/>
        <pc:sldMkLst>
          <pc:docMk/>
          <pc:sldMk cId="2987023260" sldId="260"/>
        </pc:sldMkLst>
        <pc:spChg chg="del">
          <ac:chgData name="Oelgoetz, Justin" userId="187baaf7-891c-4899-8a0a-e1373f92b3a0" providerId="ADAL" clId="{11F6CD46-9BF2-3E49-B5BD-A0D7081DC5BB}" dt="2020-06-19T16:26:50.200" v="146"/>
          <ac:spMkLst>
            <pc:docMk/>
            <pc:sldMk cId="2987023260" sldId="260"/>
            <ac:spMk id="10" creationId="{3A4F209C-C20E-4FA7-B241-1EF4F8D193B2}"/>
          </ac:spMkLst>
        </pc:spChg>
        <pc:spChg chg="del">
          <ac:chgData name="Oelgoetz, Justin" userId="187baaf7-891c-4899-8a0a-e1373f92b3a0" providerId="ADAL" clId="{11F6CD46-9BF2-3E49-B5BD-A0D7081DC5BB}" dt="2020-06-19T16:26:50.200" v="146"/>
          <ac:spMkLst>
            <pc:docMk/>
            <pc:sldMk cId="2987023260" sldId="260"/>
            <ac:spMk id="12" creationId="{E4564234-45B0-4ED8-A9E2-199C00173276}"/>
          </ac:spMkLst>
        </pc:spChg>
      </pc:sldChg>
      <pc:sldChg chg="addSp delSp add del setBg delDesignElem">
        <pc:chgData name="Oelgoetz, Justin" userId="187baaf7-891c-4899-8a0a-e1373f92b3a0" providerId="ADAL" clId="{11F6CD46-9BF2-3E49-B5BD-A0D7081DC5BB}" dt="2020-06-19T16:27:14.402" v="152"/>
        <pc:sldMkLst>
          <pc:docMk/>
          <pc:sldMk cId="2730329213" sldId="261"/>
        </pc:sldMkLst>
        <pc:spChg chg="add del">
          <ac:chgData name="Oelgoetz, Justin" userId="187baaf7-891c-4899-8a0a-e1373f92b3a0" providerId="ADAL" clId="{11F6CD46-9BF2-3E49-B5BD-A0D7081DC5BB}" dt="2020-06-19T16:27:14.402" v="152"/>
          <ac:spMkLst>
            <pc:docMk/>
            <pc:sldMk cId="2730329213" sldId="261"/>
            <ac:spMk id="10" creationId="{3A4F209C-C20E-4FA7-B241-1EF4F8D193B2}"/>
          </ac:spMkLst>
        </pc:spChg>
        <pc:spChg chg="add del">
          <ac:chgData name="Oelgoetz, Justin" userId="187baaf7-891c-4899-8a0a-e1373f92b3a0" providerId="ADAL" clId="{11F6CD46-9BF2-3E49-B5BD-A0D7081DC5BB}" dt="2020-06-19T16:27:14.402" v="152"/>
          <ac:spMkLst>
            <pc:docMk/>
            <pc:sldMk cId="2730329213" sldId="261"/>
            <ac:spMk id="12" creationId="{E4564234-45B0-4ED8-A9E2-199C00173276}"/>
          </ac:spMkLst>
        </pc:spChg>
      </pc:sldChg>
      <pc:sldChg chg="modSp add ord">
        <pc:chgData name="Oelgoetz, Justin" userId="187baaf7-891c-4899-8a0a-e1373f92b3a0" providerId="ADAL" clId="{11F6CD46-9BF2-3E49-B5BD-A0D7081DC5BB}" dt="2020-06-19T16:42:00.841" v="730" actId="20577"/>
        <pc:sldMkLst>
          <pc:docMk/>
          <pc:sldMk cId="4186088005" sldId="261"/>
        </pc:sldMkLst>
        <pc:spChg chg="mod">
          <ac:chgData name="Oelgoetz, Justin" userId="187baaf7-891c-4899-8a0a-e1373f92b3a0" providerId="ADAL" clId="{11F6CD46-9BF2-3E49-B5BD-A0D7081DC5BB}" dt="2020-06-19T16:27:28.353" v="181" actId="20577"/>
          <ac:spMkLst>
            <pc:docMk/>
            <pc:sldMk cId="4186088005" sldId="261"/>
            <ac:spMk id="2" creationId="{12AE96A0-ED8F-624C-A189-18C57DFFC328}"/>
          </ac:spMkLst>
        </pc:spChg>
        <pc:spChg chg="mod">
          <ac:chgData name="Oelgoetz, Justin" userId="187baaf7-891c-4899-8a0a-e1373f92b3a0" providerId="ADAL" clId="{11F6CD46-9BF2-3E49-B5BD-A0D7081DC5BB}" dt="2020-06-19T16:42:00.841" v="730" actId="20577"/>
          <ac:spMkLst>
            <pc:docMk/>
            <pc:sldMk cId="4186088005" sldId="261"/>
            <ac:spMk id="5" creationId="{D709A5CC-AC22-0340-8F44-73A8C271AE35}"/>
          </ac:spMkLst>
        </pc:spChg>
      </pc:sldChg>
      <pc:sldChg chg="modSp add">
        <pc:chgData name="Oelgoetz, Justin" userId="187baaf7-891c-4899-8a0a-e1373f92b3a0" providerId="ADAL" clId="{11F6CD46-9BF2-3E49-B5BD-A0D7081DC5BB}" dt="2020-06-19T17:07:41.980" v="1909" actId="20577"/>
        <pc:sldMkLst>
          <pc:docMk/>
          <pc:sldMk cId="1071022756" sldId="262"/>
        </pc:sldMkLst>
        <pc:spChg chg="mod">
          <ac:chgData name="Oelgoetz, Justin" userId="187baaf7-891c-4899-8a0a-e1373f92b3a0" providerId="ADAL" clId="{11F6CD46-9BF2-3E49-B5BD-A0D7081DC5BB}" dt="2020-06-19T17:05:26.194" v="1812" actId="20577"/>
          <ac:spMkLst>
            <pc:docMk/>
            <pc:sldMk cId="1071022756" sldId="262"/>
            <ac:spMk id="2" creationId="{12AE96A0-ED8F-624C-A189-18C57DFFC328}"/>
          </ac:spMkLst>
        </pc:spChg>
        <pc:spChg chg="mod">
          <ac:chgData name="Oelgoetz, Justin" userId="187baaf7-891c-4899-8a0a-e1373f92b3a0" providerId="ADAL" clId="{11F6CD46-9BF2-3E49-B5BD-A0D7081DC5BB}" dt="2020-06-19T17:07:41.980" v="1909" actId="20577"/>
          <ac:spMkLst>
            <pc:docMk/>
            <pc:sldMk cId="1071022756" sldId="262"/>
            <ac:spMk id="5" creationId="{D709A5CC-AC22-0340-8F44-73A8C271AE35}"/>
          </ac:spMkLst>
        </pc:spChg>
      </pc:sldChg>
      <pc:sldChg chg="addSp delSp add del setBg delDesignElem">
        <pc:chgData name="Oelgoetz, Justin" userId="187baaf7-891c-4899-8a0a-e1373f92b3a0" providerId="ADAL" clId="{11F6CD46-9BF2-3E49-B5BD-A0D7081DC5BB}" dt="2020-06-19T17:05:22.924" v="1809"/>
        <pc:sldMkLst>
          <pc:docMk/>
          <pc:sldMk cId="2893306196" sldId="262"/>
        </pc:sldMkLst>
        <pc:spChg chg="add del">
          <ac:chgData name="Oelgoetz, Justin" userId="187baaf7-891c-4899-8a0a-e1373f92b3a0" providerId="ADAL" clId="{11F6CD46-9BF2-3E49-B5BD-A0D7081DC5BB}" dt="2020-06-19T17:05:22.924" v="1809"/>
          <ac:spMkLst>
            <pc:docMk/>
            <pc:sldMk cId="2893306196" sldId="262"/>
            <ac:spMk id="10" creationId="{3A4F209C-C20E-4FA7-B241-1EF4F8D193B2}"/>
          </ac:spMkLst>
        </pc:spChg>
        <pc:spChg chg="add del">
          <ac:chgData name="Oelgoetz, Justin" userId="187baaf7-891c-4899-8a0a-e1373f92b3a0" providerId="ADAL" clId="{11F6CD46-9BF2-3E49-B5BD-A0D7081DC5BB}" dt="2020-06-19T17:05:22.924" v="1809"/>
          <ac:spMkLst>
            <pc:docMk/>
            <pc:sldMk cId="2893306196" sldId="262"/>
            <ac:spMk id="12" creationId="{E4564234-45B0-4ED8-A9E2-199C001732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32CDE-56CC-954F-B342-53E7D3EB761E}"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697CE-E55C-3840-A67C-649E68B44F32}" type="slidenum">
              <a:rPr lang="en-US" smtClean="0"/>
              <a:t>‹#›</a:t>
            </a:fld>
            <a:endParaRPr lang="en-US"/>
          </a:p>
        </p:txBody>
      </p:sp>
    </p:spTree>
    <p:extLst>
      <p:ext uri="{BB962C8B-B14F-4D97-AF65-F5344CB8AC3E}">
        <p14:creationId xmlns:p14="http://schemas.microsoft.com/office/powerpoint/2010/main" val="17310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7032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217720-FE67-774F-96F0-D2B3B32CC598}"/>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129E8A-A73C-5645-8B06-7BC3BED69936}"/>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544E3FD-DA26-1E4D-8D85-CC7E7C6145B2}"/>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307961-8F16-C843-A71D-B2583AE8751A}"/>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B7A258-BFE0-8F43-B085-1086FD89BDFE}"/>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F504BC-772A-5E4A-A4F3-DB7E9CF2B828}"/>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B9D2EAB-942B-1744-AB3E-1167B0DA2617}"/>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8" name="Footer Placeholder 7">
            <a:extLst>
              <a:ext uri="{FF2B5EF4-FFF2-40B4-BE49-F238E27FC236}">
                <a16:creationId xmlns="" xmlns:a16="http://schemas.microsoft.com/office/drawing/2014/main"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2796596-4357-3A4A-8563-B2B91A18D3A4}"/>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4" name="Footer Placeholder 3">
            <a:extLst>
              <a:ext uri="{FF2B5EF4-FFF2-40B4-BE49-F238E27FC236}">
                <a16:creationId xmlns="" xmlns:a16="http://schemas.microsoft.com/office/drawing/2014/main"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46A7A7-5ACF-9D4D-9032-65B29DFDBF0F}"/>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3" name="Footer Placeholder 2">
            <a:extLst>
              <a:ext uri="{FF2B5EF4-FFF2-40B4-BE49-F238E27FC236}">
                <a16:creationId xmlns="" xmlns:a16="http://schemas.microsoft.com/office/drawing/2014/main"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FDBF623-8A9A-7649-8EC2-2CE90E4E5594}"/>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4D168B1-1FAB-E942-B6ED-55BB23E10956}"/>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dor.org/petascale/materials/UPModules/NBody/" TargetMode="External"/><Relationship Id="rId3" Type="http://schemas.openxmlformats.org/officeDocument/2006/relationships/hyperlink" Target="http://shodor.org/petascale/materials/UPModules/NBodyScal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11</a:t>
            </a:r>
            <a:r>
              <a:rPr lang="en-US" sz="3600" b="1" dirty="0">
                <a:latin typeface="Times New Roman" charset="0"/>
                <a:ea typeface="Times New Roman" charset="0"/>
                <a:cs typeface="Times New Roman" charset="0"/>
              </a:rPr>
              <a:t>: N-Body Mechanics in </a:t>
            </a:r>
            <a:r>
              <a:rPr lang="en-US" sz="3600" b="1" dirty="0" err="1">
                <a:latin typeface="Times New Roman" charset="0"/>
                <a:ea typeface="Times New Roman" charset="0"/>
                <a:cs typeface="Times New Roman" charset="0"/>
              </a:rPr>
              <a:t>OpenMP</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Justin </a:t>
            </a:r>
            <a:r>
              <a:rPr lang="en-US" sz="3600" i="1" dirty="0" err="1">
                <a:latin typeface="Times New Roman" charset="0"/>
                <a:ea typeface="Times New Roman" charset="0"/>
                <a:cs typeface="Times New Roman" charset="0"/>
              </a:rPr>
              <a:t>Oelgoetz</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51332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There is a problem however</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690687"/>
                <a:ext cx="10515600" cy="5035933"/>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m:oMathPara>
                </a14:m>
                <a:endParaRPr lang="en-US" sz="2000" dirty="0"/>
              </a:p>
              <a:p>
                <a:r>
                  <a:rPr lang="en-US" sz="2000" dirty="0"/>
                  <a:t>This formula requires we know 2 positions!  In general we only know the initial conditions (or 1 position)!</a:t>
                </a:r>
              </a:p>
              <a:p>
                <a:r>
                  <a:rPr lang="en-US" sz="2000" dirty="0"/>
                  <a:t>We can overcome this if we know an initial velocity, the first derivative, </a:t>
                </a:r>
                <a14:m>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m:t>
                        </m:r>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oMath>
                </a14:m>
                <a:r>
                  <a:rPr lang="en-US" sz="2000" dirty="0"/>
                  <a:t>if we use this and we assume the third derivative (the jerk) is 0 we can use our Taylor series to get a second position, for example:</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begChr m:val="["/>
                          <m:endChr m:val="]"/>
                          <m:ctrlPr>
                            <a:rPr lang="en-US" sz="2000" i="1" smtClean="0">
                              <a:latin typeface="Cambria Math" charset="0"/>
                            </a:rPr>
                          </m:ctrlPr>
                        </m:dPr>
                        <m:e>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e>
                      </m:d>
                      <m:sSup>
                        <m:sSupPr>
                          <m:ctrlPr>
                            <a:rPr lang="en-US" sz="2000" i="1" smtClean="0">
                              <a:latin typeface="Cambria Math"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sup>
                          <m:r>
                            <a:rPr lang="en-US" sz="2000" b="0" i="1" smtClean="0">
                              <a:latin typeface="Cambria Math" panose="02040503050406030204" pitchFamily="18" charset="0"/>
                            </a:rPr>
                            <m:t>2</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t="-10302" r="-362" b="-11307"/>
                </a:stretch>
              </a:blipFill>
            </p:spPr>
            <p:txBody>
              <a:bodyPr/>
              <a:lstStyle/>
              <a:p>
                <a:r>
                  <a:rPr lang="en-US">
                    <a:noFill/>
                  </a:rPr>
                  <a:t> </a:t>
                </a:r>
              </a:p>
            </p:txBody>
          </p:sp>
        </mc:Fallback>
      </mc:AlternateContent>
    </p:spTree>
    <p:extLst>
      <p:ext uri="{BB962C8B-B14F-4D97-AF65-F5344CB8AC3E}">
        <p14:creationId xmlns:p14="http://schemas.microsoft.com/office/powerpoint/2010/main" val="35899398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The Algorithm</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911404"/>
            <a:ext cx="10515600" cy="5077975"/>
          </a:xfrm>
        </p:spPr>
        <p:txBody>
          <a:bodyPr anchor="ctr">
            <a:normAutofit lnSpcReduction="10000"/>
          </a:bodyPr>
          <a:lstStyle/>
          <a:p>
            <a:r>
              <a:rPr lang="en-US" sz="2000" dirty="0"/>
              <a:t>Load initial conditions</a:t>
            </a:r>
          </a:p>
          <a:p>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1"/>
            <a:r>
              <a:rPr lang="en-US" sz="2000" dirty="0"/>
              <a:t>Loop j over the body index from 1 to </a:t>
            </a:r>
            <a:r>
              <a:rPr lang="en-US" sz="2000" dirty="0" err="1"/>
              <a:t>Nbodies</a:t>
            </a:r>
            <a:endParaRPr lang="en-US" sz="2000" dirty="0"/>
          </a:p>
          <a:p>
            <a:pPr lvl="2"/>
            <a:r>
              <a:rPr lang="en-US" dirty="0"/>
              <a:t>Calculate force between object </a:t>
            </a:r>
            <a:r>
              <a:rPr lang="en-US" dirty="0" err="1"/>
              <a:t>i</a:t>
            </a:r>
            <a:r>
              <a:rPr lang="en-US" dirty="0"/>
              <a:t> and j</a:t>
            </a:r>
          </a:p>
          <a:p>
            <a:pPr lvl="2"/>
            <a:r>
              <a:rPr lang="en-US" dirty="0"/>
              <a:t>Add force into the sum of the force on object </a:t>
            </a:r>
            <a:r>
              <a:rPr lang="en-US" dirty="0" err="1"/>
              <a:t>i</a:t>
            </a:r>
            <a:endParaRPr lang="en-US" dirty="0"/>
          </a:p>
          <a:p>
            <a:r>
              <a:rPr lang="en-US" sz="2000" dirty="0"/>
              <a:t>(Calculate Next Position - Taylor) Loop over the body index from 1 to </a:t>
            </a:r>
            <a:r>
              <a:rPr lang="en-US" sz="2000" dirty="0" err="1"/>
              <a:t>Nbodies</a:t>
            </a:r>
            <a:endParaRPr lang="en-US" sz="2000" dirty="0"/>
          </a:p>
          <a:p>
            <a:pPr lvl="1"/>
            <a:r>
              <a:rPr lang="en-US" sz="2000" dirty="0"/>
              <a:t>Calculate a second set of x, y, &amp; z coordinates </a:t>
            </a:r>
            <a:r>
              <a:rPr lang="en-US" sz="2000" dirty="0">
                <a:latin typeface="Symbol" pitchFamily="2" charset="2"/>
              </a:rPr>
              <a:t>D</a:t>
            </a:r>
            <a:r>
              <a:rPr lang="en-US" sz="2000" dirty="0"/>
              <a:t>t in the future (the next time step) using the previous Taylor series expansion</a:t>
            </a:r>
          </a:p>
          <a:p>
            <a:r>
              <a:rPr lang="en-US" sz="2000" dirty="0"/>
              <a:t>Loop from time step 2 until the final time index (</a:t>
            </a:r>
            <a:r>
              <a:rPr lang="en-US" sz="2000" dirty="0" err="1"/>
              <a:t>Ntimes</a:t>
            </a:r>
            <a:r>
              <a:rPr lang="en-US" sz="2000" dirty="0"/>
              <a:t>)</a:t>
            </a:r>
          </a:p>
          <a:p>
            <a:pPr lvl="1"/>
            <a:r>
              <a:rPr lang="en-US" sz="2000" dirty="0"/>
              <a:t>(Calculate Accelerations) Loop </a:t>
            </a:r>
            <a:r>
              <a:rPr lang="en-US" sz="2000" dirty="0" err="1"/>
              <a:t>i</a:t>
            </a:r>
            <a:r>
              <a:rPr lang="en-US" sz="2000" dirty="0"/>
              <a:t> over the body index form 1 to </a:t>
            </a:r>
            <a:r>
              <a:rPr lang="en-US" sz="2000" dirty="0" err="1"/>
              <a:t>Nbodies</a:t>
            </a:r>
            <a:endParaRPr lang="en-US" sz="2000" dirty="0"/>
          </a:p>
          <a:p>
            <a:pPr lvl="2"/>
            <a:r>
              <a:rPr lang="en-US" dirty="0"/>
              <a:t>Loop j over the body index from 1 to </a:t>
            </a:r>
            <a:r>
              <a:rPr lang="en-US" dirty="0" err="1"/>
              <a:t>Nbodies</a:t>
            </a:r>
            <a:endParaRPr lang="en-US" dirty="0"/>
          </a:p>
          <a:p>
            <a:pPr lvl="3"/>
            <a:r>
              <a:rPr lang="en-US" sz="2000" dirty="0"/>
              <a:t>Calculate force between object </a:t>
            </a:r>
            <a:r>
              <a:rPr lang="en-US" sz="2000" dirty="0" err="1"/>
              <a:t>i</a:t>
            </a:r>
            <a:r>
              <a:rPr lang="en-US" sz="2000" dirty="0"/>
              <a:t> and j</a:t>
            </a:r>
          </a:p>
          <a:p>
            <a:pPr lvl="3"/>
            <a:r>
              <a:rPr lang="en-US" sz="2000" dirty="0"/>
              <a:t>Add force into the sum of the force on object </a:t>
            </a:r>
            <a:r>
              <a:rPr lang="en-US" sz="2000" dirty="0" err="1"/>
              <a:t>i</a:t>
            </a:r>
            <a:endParaRPr lang="en-US" sz="2000" dirty="0"/>
          </a:p>
          <a:p>
            <a:pPr lvl="1"/>
            <a:r>
              <a:rPr lang="en-US" sz="2000" dirty="0"/>
              <a:t>(Calculate Next Position - </a:t>
            </a:r>
            <a:r>
              <a:rPr lang="en-US" sz="2000" dirty="0" err="1"/>
              <a:t>Verlet</a:t>
            </a:r>
            <a:r>
              <a:rPr lang="en-US" sz="2000" dirty="0"/>
              <a:t>) Loop over the body index from 1 to </a:t>
            </a:r>
            <a:r>
              <a:rPr lang="en-US" sz="2000" dirty="0" err="1"/>
              <a:t>Nbodies</a:t>
            </a:r>
            <a:endParaRPr lang="en-US" sz="2000" dirty="0"/>
          </a:p>
          <a:p>
            <a:pPr lvl="3"/>
            <a:r>
              <a:rPr lang="en-US" sz="2000" dirty="0"/>
              <a:t>Calculate the next set of x, y, &amp; z  coordinates using </a:t>
            </a:r>
            <a:r>
              <a:rPr lang="en-US" sz="2000" dirty="0" err="1"/>
              <a:t>Verlet’s</a:t>
            </a:r>
            <a:r>
              <a:rPr lang="en-US" sz="2000" dirty="0"/>
              <a:t> method</a:t>
            </a:r>
          </a:p>
          <a:p>
            <a:endParaRPr lang="en-US" sz="2000" dirty="0"/>
          </a:p>
        </p:txBody>
      </p:sp>
    </p:spTree>
    <p:extLst>
      <p:ext uri="{BB962C8B-B14F-4D97-AF65-F5344CB8AC3E}">
        <p14:creationId xmlns:p14="http://schemas.microsoft.com/office/powerpoint/2010/main" val="420814236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Tree>
    <p:extLst>
      <p:ext uri="{BB962C8B-B14F-4D97-AF65-F5344CB8AC3E}">
        <p14:creationId xmlns:p14="http://schemas.microsoft.com/office/powerpoint/2010/main" val="113767733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p:txBody>
          <a:bodyPr>
            <a:normAutofit/>
          </a:bodyPr>
          <a:lstStyle/>
          <a:p>
            <a:r>
              <a:rPr lang="en-US" dirty="0"/>
              <a:t>If you were to pick one thing to parallelize, with OpenMP, what would it be?</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type="body" idx="1"/>
          </p:nvPr>
        </p:nvSpPr>
        <p:spPr/>
        <p:txBody>
          <a:bodyPr anchor="ctr">
            <a:normAutofit/>
          </a:bodyPr>
          <a:lstStyle/>
          <a:p>
            <a:r>
              <a:rPr lang="en-US" sz="2000" dirty="0"/>
              <a:t>Answer: Calculating the Accelerations (two nested loops – it scales as N</a:t>
            </a:r>
            <a:r>
              <a:rPr lang="en-US" sz="2000" baseline="30000" dirty="0"/>
              <a:t>2</a:t>
            </a:r>
            <a:r>
              <a:rPr lang="en-US" sz="2000" dirty="0"/>
              <a:t>)!</a:t>
            </a:r>
          </a:p>
        </p:txBody>
      </p:sp>
    </p:spTree>
    <p:extLst>
      <p:ext uri="{BB962C8B-B14F-4D97-AF65-F5344CB8AC3E}">
        <p14:creationId xmlns:p14="http://schemas.microsoft.com/office/powerpoint/2010/main" val="7299794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spcBef>
                <a:spcPts val="0"/>
              </a:spcBef>
              <a:buNone/>
            </a:pPr>
            <a:r>
              <a:rPr lang="en-US" sz="1400" dirty="0"/>
              <a:t>       </a:t>
            </a:r>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31202656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Acceleration Code: Where does the #pragma go?</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85283"/>
            <a:ext cx="10515600" cy="5077975"/>
          </a:xfrm>
        </p:spPr>
        <p:txBody>
          <a:bodyPr numCol="2" anchor="ctr">
            <a:noAutofit/>
          </a:bodyPr>
          <a:lstStyle/>
          <a:p>
            <a:pPr marL="0" indent="0">
              <a:spcBef>
                <a:spcPts val="0"/>
              </a:spcBef>
              <a:buNone/>
            </a:pPr>
            <a:r>
              <a:rPr lang="en-US" sz="1400" dirty="0"/>
              <a:t>void acceleration(double x[], double y[], double z[], int </a:t>
            </a:r>
            <a:r>
              <a:rPr lang="en-US" sz="1400" dirty="0" err="1"/>
              <a:t>itime</a:t>
            </a:r>
            <a:r>
              <a:rPr lang="en-US" sz="1400" dirty="0"/>
              <a:t>, int </a:t>
            </a:r>
            <a:r>
              <a:rPr lang="en-US" sz="1400" dirty="0" err="1"/>
              <a:t>Nbodies</a:t>
            </a:r>
            <a:r>
              <a:rPr lang="en-US" sz="1400" dirty="0"/>
              <a:t>, double mass, double ax[], double ay[], double </a:t>
            </a:r>
            <a:r>
              <a:rPr lang="en-US" sz="1400" dirty="0" err="1"/>
              <a:t>az</a:t>
            </a:r>
            <a:r>
              <a:rPr lang="en-US" sz="1400" dirty="0"/>
              <a:t>[]) {</a:t>
            </a:r>
          </a:p>
          <a:p>
            <a:pPr marL="0" indent="0">
              <a:spcBef>
                <a:spcPts val="0"/>
              </a:spcBef>
              <a:buNone/>
            </a:pPr>
            <a:endParaRPr lang="en-US" sz="1400" dirty="0"/>
          </a:p>
          <a:p>
            <a:pPr marL="0" indent="0">
              <a:spcBef>
                <a:spcPts val="0"/>
              </a:spcBef>
              <a:buNone/>
            </a:pPr>
            <a:r>
              <a:rPr lang="en-US" sz="1400" dirty="0"/>
              <a:t>        double F;</a:t>
            </a:r>
          </a:p>
          <a:p>
            <a:pPr marL="0" indent="0">
              <a:spcBef>
                <a:spcPts val="0"/>
              </a:spcBef>
              <a:buNone/>
            </a:pPr>
            <a:r>
              <a:rPr lang="en-US" sz="1400" dirty="0"/>
              <a:t>        double dx, </a:t>
            </a:r>
            <a:r>
              <a:rPr lang="en-US" sz="1400" dirty="0" err="1"/>
              <a:t>dy</a:t>
            </a:r>
            <a:r>
              <a:rPr lang="en-US" sz="1400" dirty="0"/>
              <a:t>, </a:t>
            </a:r>
            <a:r>
              <a:rPr lang="en-US" sz="1400" dirty="0" err="1"/>
              <a:t>dz</a:t>
            </a:r>
            <a:r>
              <a:rPr lang="en-US" sz="1400" dirty="0"/>
              <a:t>, r;</a:t>
            </a:r>
          </a:p>
          <a:p>
            <a:pPr marL="0" indent="0">
              <a:spcBef>
                <a:spcPts val="0"/>
              </a:spcBef>
              <a:buNone/>
            </a:pPr>
            <a:r>
              <a:rPr lang="en-US" sz="1400" dirty="0"/>
              <a:t>        int ibody2; </a:t>
            </a:r>
          </a:p>
          <a:p>
            <a:pPr marL="0" indent="0">
              <a:spcBef>
                <a:spcPts val="0"/>
              </a:spcBef>
              <a:buNone/>
            </a:pPr>
            <a:r>
              <a:rPr lang="en-US" sz="1400" dirty="0"/>
              <a:t>        double G=6.67430e-11;    </a:t>
            </a:r>
          </a:p>
          <a:p>
            <a:pPr marL="0" indent="0">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private(ibody2,dx,dy,dz,r,F)</a:t>
            </a:r>
            <a:endParaRPr lang="en-US" sz="1400" dirty="0"/>
          </a:p>
          <a:p>
            <a:pPr marL="0" indent="0">
              <a:spcBef>
                <a:spcPts val="0"/>
              </a:spcBef>
              <a:buNone/>
            </a:pPr>
            <a:r>
              <a:rPr lang="en-US" sz="1400" dirty="0"/>
              <a:t>        for(int ibody1=0;ibody1&lt;Nbodies;ibody1++) {</a:t>
            </a:r>
          </a:p>
          <a:p>
            <a:pPr marL="0" indent="0">
              <a:spcBef>
                <a:spcPts val="0"/>
              </a:spcBef>
              <a:buNone/>
            </a:pPr>
            <a:r>
              <a:rPr lang="en-US" sz="1400" dirty="0"/>
              <a:t>                dx=x[index(itime,ibody1,Nbodies)];</a:t>
            </a:r>
          </a:p>
          <a:p>
            <a:pPr marL="0" indent="0">
              <a:spcBef>
                <a:spcPts val="0"/>
              </a:spcBef>
              <a:buNone/>
            </a:pPr>
            <a:r>
              <a:rPr lang="en-US" sz="1400" dirty="0"/>
              <a:t>                </a:t>
            </a:r>
            <a:r>
              <a:rPr lang="en-US" sz="1400" dirty="0" err="1"/>
              <a:t>dy</a:t>
            </a:r>
            <a:r>
              <a:rPr lang="en-US" sz="1400" dirty="0"/>
              <a:t>=y[index(itime,ibody1,Nbodies)];</a:t>
            </a:r>
          </a:p>
          <a:p>
            <a:pPr marL="0" indent="0">
              <a:spcBef>
                <a:spcPts val="0"/>
              </a:spcBef>
              <a:buNone/>
            </a:pPr>
            <a:r>
              <a:rPr lang="en-US" sz="1400" dirty="0"/>
              <a:t>                </a:t>
            </a:r>
            <a:r>
              <a:rPr lang="en-US" sz="1400" dirty="0" err="1"/>
              <a:t>dz</a:t>
            </a:r>
            <a:r>
              <a:rPr lang="en-US" sz="1400" dirty="0"/>
              <a:t>=z[index(itime,ibody1,Nbodies)];</a:t>
            </a:r>
          </a:p>
          <a:p>
            <a:pPr marL="0" indent="0">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 </a:t>
            </a:r>
          </a:p>
          <a:p>
            <a:pPr marL="228600" lvl="1" indent="0">
              <a:spcBef>
                <a:spcPts val="0"/>
              </a:spcBef>
              <a:buNone/>
            </a:pPr>
            <a:r>
              <a:rPr lang="en-US" sz="1400" dirty="0"/>
              <a:t>            // 1.0e7 is to soften the potential, prevent "explosions"</a:t>
            </a:r>
          </a:p>
          <a:p>
            <a:pPr marL="0" indent="0">
              <a:spcBef>
                <a:spcPts val="0"/>
              </a:spcBef>
              <a:buNone/>
            </a:pPr>
            <a:r>
              <a:rPr lang="en-US" sz="1400" dirty="0"/>
              <a:t>                F=(G*10*mass*</a:t>
            </a:r>
            <a:r>
              <a:rPr lang="en-US" sz="1400" dirty="0" err="1"/>
              <a:t>Nbodies</a:t>
            </a:r>
            <a:r>
              <a:rPr lang="en-US" sz="1400" dirty="0"/>
              <a:t>/(r*r*r));</a:t>
            </a:r>
          </a:p>
          <a:p>
            <a:pPr marL="0" indent="0">
              <a:spcBef>
                <a:spcPts val="0"/>
              </a:spcBef>
              <a:buNone/>
            </a:pPr>
            <a:r>
              <a:rPr lang="en-US" sz="1400" dirty="0"/>
              <a:t>                ax[ibody1]=-F*dx;</a:t>
            </a:r>
          </a:p>
          <a:p>
            <a:pPr marL="0" indent="0">
              <a:spcBef>
                <a:spcPts val="0"/>
              </a:spcBef>
              <a:buNone/>
            </a:pPr>
            <a:r>
              <a:rPr lang="en-US" sz="1400" dirty="0"/>
              <a:t>                ay[ibody1]=-F*</a:t>
            </a:r>
            <a:r>
              <a:rPr lang="en-US" sz="1400" dirty="0" err="1"/>
              <a:t>dy</a:t>
            </a:r>
            <a:r>
              <a:rPr lang="en-US" sz="1400" dirty="0"/>
              <a:t>;</a:t>
            </a:r>
          </a:p>
          <a:p>
            <a:pPr marL="0" indent="0">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for (ibody2=0;ibody2&lt;ibody1-1;ibody2++)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 </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a:p>
            <a:pPr marL="0" indent="0" fontAlgn="ctr">
              <a:spcBef>
                <a:spcPts val="0"/>
              </a:spcBef>
              <a:buNone/>
            </a:pPr>
            <a:r>
              <a:rPr lang="en-US" sz="1400" dirty="0"/>
              <a:t>                // We don't do ibody1=ibody2 </a:t>
            </a:r>
          </a:p>
          <a:p>
            <a:pPr marL="0" indent="0" fontAlgn="ctr">
              <a:spcBef>
                <a:spcPts val="0"/>
              </a:spcBef>
              <a:buNone/>
            </a:pPr>
            <a:r>
              <a:rPr lang="en-US" sz="1400" dirty="0"/>
              <a:t>                for (ibody2=ibody1+1;ibody2&lt;Nbodies;ibody2++) {</a:t>
            </a:r>
          </a:p>
          <a:p>
            <a:pPr marL="0" indent="0" fontAlgn="ctr">
              <a:spcBef>
                <a:spcPts val="0"/>
              </a:spcBef>
              <a:buNone/>
            </a:pPr>
            <a:r>
              <a:rPr lang="en-US" sz="1400" dirty="0"/>
              <a:t>                        dx=x[index(itime,ibody1,Nbodies)]-</a:t>
            </a:r>
          </a:p>
          <a:p>
            <a:pPr marL="0" indent="0" fontAlgn="ctr">
              <a:spcBef>
                <a:spcPts val="0"/>
              </a:spcBef>
              <a:buNone/>
            </a:pPr>
            <a:r>
              <a:rPr lang="en-US" sz="1400" dirty="0"/>
              <a:t>                               x[index(itime,ibody2,Nbodies)];</a:t>
            </a:r>
          </a:p>
          <a:p>
            <a:pPr marL="0" indent="0" fontAlgn="ctr">
              <a:spcBef>
                <a:spcPts val="0"/>
              </a:spcBef>
              <a:buNone/>
            </a:pPr>
            <a:r>
              <a:rPr lang="en-US" sz="1400" dirty="0"/>
              <a:t>                        </a:t>
            </a:r>
            <a:r>
              <a:rPr lang="en-US" sz="1400" dirty="0" err="1"/>
              <a:t>dy</a:t>
            </a:r>
            <a:r>
              <a:rPr lang="en-US" sz="1400" dirty="0"/>
              <a:t>=y[index(itime,ibody1,Nbodies)]-</a:t>
            </a:r>
          </a:p>
          <a:p>
            <a:pPr marL="0" indent="0" fontAlgn="ctr">
              <a:spcBef>
                <a:spcPts val="0"/>
              </a:spcBef>
              <a:buNone/>
            </a:pPr>
            <a:r>
              <a:rPr lang="en-US" sz="1400" dirty="0"/>
              <a:t>                               y[index(itime,ibody2,Nbodies)];</a:t>
            </a:r>
          </a:p>
          <a:p>
            <a:pPr marL="0" indent="0" fontAlgn="ctr">
              <a:spcBef>
                <a:spcPts val="0"/>
              </a:spcBef>
              <a:buNone/>
            </a:pPr>
            <a:r>
              <a:rPr lang="en-US" sz="1400" dirty="0"/>
              <a:t>                        </a:t>
            </a:r>
            <a:r>
              <a:rPr lang="en-US" sz="1400" dirty="0" err="1"/>
              <a:t>dz</a:t>
            </a:r>
            <a:r>
              <a:rPr lang="en-US" sz="1400" dirty="0"/>
              <a:t>=z[index(itime,ibody1,Nbodies)]-</a:t>
            </a:r>
          </a:p>
          <a:p>
            <a:pPr marL="0" indent="0" fontAlgn="ctr">
              <a:spcBef>
                <a:spcPts val="0"/>
              </a:spcBef>
              <a:buNone/>
            </a:pPr>
            <a:r>
              <a:rPr lang="en-US" sz="1400" dirty="0"/>
              <a:t>                              z[index(itime,ibody2,Nbodies)];</a:t>
            </a:r>
          </a:p>
          <a:p>
            <a:pPr marL="0" indent="0" fontAlgn="ctr">
              <a:spcBef>
                <a:spcPts val="0"/>
              </a:spcBef>
              <a:buNone/>
            </a:pPr>
            <a:r>
              <a:rPr lang="en-US" sz="1400" dirty="0"/>
              <a:t>                        r=sqrt(dx*</a:t>
            </a:r>
            <a:r>
              <a:rPr lang="en-US" sz="1400" dirty="0" err="1"/>
              <a:t>dx+dy</a:t>
            </a:r>
            <a:r>
              <a:rPr lang="en-US" sz="1400" dirty="0"/>
              <a:t>*</a:t>
            </a:r>
            <a:r>
              <a:rPr lang="en-US" sz="1400" dirty="0" err="1"/>
              <a:t>dy+dz</a:t>
            </a:r>
            <a:r>
              <a:rPr lang="en-US" sz="1400" dirty="0"/>
              <a:t>*</a:t>
            </a:r>
            <a:r>
              <a:rPr lang="en-US" sz="1400" dirty="0" err="1"/>
              <a:t>dz</a:t>
            </a:r>
            <a:r>
              <a:rPr lang="en-US" sz="1400" dirty="0"/>
              <a:t>)+1.0e7;</a:t>
            </a:r>
          </a:p>
          <a:p>
            <a:pPr marL="0" indent="0" fontAlgn="ctr">
              <a:spcBef>
                <a:spcPts val="0"/>
              </a:spcBef>
              <a:buNone/>
            </a:pPr>
            <a:r>
              <a:rPr lang="en-US" sz="1400" dirty="0"/>
              <a:t>                        // 1.0e7 is to soften the potential, prevent "explosions"</a:t>
            </a:r>
          </a:p>
          <a:p>
            <a:pPr marL="0" indent="0" fontAlgn="ctr">
              <a:spcBef>
                <a:spcPts val="0"/>
              </a:spcBef>
              <a:buNone/>
            </a:pPr>
            <a:r>
              <a:rPr lang="en-US" sz="1400" dirty="0"/>
              <a:t>                        F=(G*mass/(r*r*r));</a:t>
            </a:r>
          </a:p>
          <a:p>
            <a:pPr marL="0" indent="0" fontAlgn="ctr">
              <a:spcBef>
                <a:spcPts val="0"/>
              </a:spcBef>
              <a:buNone/>
            </a:pPr>
            <a:r>
              <a:rPr lang="en-US" sz="1400" dirty="0"/>
              <a:t>                        ax[ibody1]-=F*dx;</a:t>
            </a:r>
          </a:p>
          <a:p>
            <a:pPr marL="0" indent="0" fontAlgn="ctr">
              <a:spcBef>
                <a:spcPts val="0"/>
              </a:spcBef>
              <a:buNone/>
            </a:pPr>
            <a:r>
              <a:rPr lang="en-US" sz="1400" dirty="0"/>
              <a:t>                        ay[ibody1]-=F*</a:t>
            </a:r>
            <a:r>
              <a:rPr lang="en-US" sz="1400" dirty="0" err="1"/>
              <a:t>dy</a:t>
            </a:r>
            <a:r>
              <a:rPr lang="en-US" sz="1400" dirty="0"/>
              <a:t>;</a:t>
            </a:r>
          </a:p>
          <a:p>
            <a:pPr marL="0" indent="0" fontAlgn="ctr">
              <a:spcBef>
                <a:spcPts val="0"/>
              </a:spcBef>
              <a:buNone/>
            </a:pPr>
            <a:r>
              <a:rPr lang="en-US" sz="1400" dirty="0"/>
              <a:t>                        </a:t>
            </a:r>
            <a:r>
              <a:rPr lang="en-US" sz="1400" dirty="0" err="1"/>
              <a:t>az</a:t>
            </a:r>
            <a:r>
              <a:rPr lang="en-US" sz="1400" dirty="0"/>
              <a:t>[ibody1]-=F*</a:t>
            </a:r>
            <a:r>
              <a:rPr lang="en-US" sz="1400" dirty="0" err="1"/>
              <a:t>dz</a:t>
            </a:r>
            <a:r>
              <a:rPr lang="en-US" sz="1400" dirty="0"/>
              <a:t>;}}}</a:t>
            </a:r>
          </a:p>
        </p:txBody>
      </p:sp>
    </p:spTree>
    <p:extLst>
      <p:ext uri="{BB962C8B-B14F-4D97-AF65-F5344CB8AC3E}">
        <p14:creationId xmlns:p14="http://schemas.microsoft.com/office/powerpoint/2010/main" val="130085947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pPr marL="285750" indent="-285750">
              <a:spcAft>
                <a:spcPts val="1200"/>
              </a:spcAft>
            </a:pPr>
            <a:r>
              <a:rPr lang="en-US" sz="2000" dirty="0"/>
              <a:t>We can plot the run time of the code (with the SINGLE pragma versus the number of processors used on </a:t>
            </a:r>
            <a:r>
              <a:rPr lang="en-US" sz="2000" dirty="0" err="1"/>
              <a:t>BlueWaters</a:t>
            </a:r>
            <a:endParaRPr lang="en-US" sz="2000" dirty="0"/>
          </a:p>
          <a:p>
            <a:pPr marL="285750" indent="-285750">
              <a:spcAft>
                <a:spcPts val="1200"/>
              </a:spcAft>
            </a:pPr>
            <a:r>
              <a:rPr lang="en-US" sz="2000" dirty="0"/>
              <a:t>As you can see the run time decreases nicely with the number of processors</a:t>
            </a:r>
          </a:p>
        </p:txBody>
      </p:sp>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lot of runtime versus number of processors for the parallel code presented and a line representing the runtime of the serial code on BlueWaters">
            <a:extLst>
              <a:ext uri="{FF2B5EF4-FFF2-40B4-BE49-F238E27FC236}">
                <a16:creationId xmlns="" xmlns:a16="http://schemas.microsoft.com/office/drawing/2014/main" id="{187234AE-B7B2-0149-9F5C-79F99D53878B}"/>
              </a:ext>
            </a:extLst>
          </p:cNvPr>
          <p:cNvPicPr>
            <a:picLocks noChangeAspect="1"/>
          </p:cNvPicPr>
          <p:nvPr/>
        </p:nvPicPr>
        <p:blipFill>
          <a:blip r:embed="rId2"/>
          <a:stretch>
            <a:fillRect/>
          </a:stretch>
        </p:blipFill>
        <p:spPr>
          <a:xfrm>
            <a:off x="6090612" y="1140979"/>
            <a:ext cx="6101388" cy="4576041"/>
          </a:xfrm>
          <a:prstGeom prst="rect">
            <a:avLst/>
          </a:prstGeom>
        </p:spPr>
      </p:pic>
    </p:spTree>
    <p:extLst>
      <p:ext uri="{BB962C8B-B14F-4D97-AF65-F5344CB8AC3E}">
        <p14:creationId xmlns:p14="http://schemas.microsoft.com/office/powerpoint/2010/main" val="35142507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p:txBody>
          <a:bodyPr>
            <a:normAutofit/>
          </a:bodyPr>
          <a:lstStyle/>
          <a:p>
            <a:r>
              <a:rPr lang="en-US" dirty="0"/>
              <a:t>Can We do Better?</a:t>
            </a:r>
          </a:p>
        </p:txBody>
      </p:sp>
    </p:spTree>
    <p:extLst>
      <p:ext uri="{BB962C8B-B14F-4D97-AF65-F5344CB8AC3E}">
        <p14:creationId xmlns:p14="http://schemas.microsoft.com/office/powerpoint/2010/main" val="32254548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t>   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153339053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Position Calculations: Where do the #pragmas go?</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55813"/>
            <a:ext cx="10515600" cy="3676733"/>
          </a:xfrm>
        </p:spPr>
        <p:txBody>
          <a:bodyPr numCol="2" anchor="ctr">
            <a:noAutofit/>
          </a:bodyPr>
          <a:lstStyle/>
          <a:p>
            <a:pPr marL="0" indent="0">
              <a:spcBef>
                <a:spcPts val="0"/>
              </a:spcBef>
              <a:buNone/>
            </a:pPr>
            <a:r>
              <a:rPr lang="en-US" sz="1400" dirty="0"/>
              <a:t>acceleration(</a:t>
            </a:r>
            <a:r>
              <a:rPr lang="en-US" sz="1400" dirty="0" err="1"/>
              <a:t>x,y,z,itime,Nbodies,mass,ax,ay,az</a:t>
            </a:r>
            <a:r>
              <a:rPr lang="en-US" sz="1400" dirty="0"/>
              <a:t>);</a:t>
            </a:r>
          </a:p>
          <a:p>
            <a:pPr marL="0" indent="0">
              <a:spcBef>
                <a:spcPts val="0"/>
              </a:spcBef>
              <a:buNone/>
            </a:pPr>
            <a:endParaRPr lang="en-US" sz="1400" dirty="0"/>
          </a:p>
          <a:p>
            <a:pPr marL="0" indent="0">
              <a:spcBef>
                <a:spcPts val="0"/>
              </a:spcBef>
              <a:buNone/>
            </a:pPr>
            <a:r>
              <a:rPr lang="en-US" sz="1400" dirty="0" err="1"/>
              <a:t>vx</a:t>
            </a:r>
            <a:r>
              <a:rPr lang="en-US" sz="1400" dirty="0"/>
              <a:t>=0;</a:t>
            </a:r>
          </a:p>
          <a:p>
            <a:pPr marL="0" indent="0">
              <a:spcBef>
                <a:spcPts val="0"/>
              </a:spcBef>
              <a:buNone/>
            </a:pPr>
            <a:r>
              <a:rPr lang="en-US" sz="1400" dirty="0" err="1"/>
              <a:t>vy</a:t>
            </a:r>
            <a:r>
              <a:rPr lang="en-US" sz="1400" dirty="0"/>
              <a:t>=0;</a:t>
            </a:r>
          </a:p>
          <a:p>
            <a:pPr marL="0" indent="0">
              <a:spcBef>
                <a:spcPts val="0"/>
              </a:spcBef>
              <a:buNone/>
            </a:pPr>
            <a:r>
              <a:rPr lang="en-US" sz="1400" dirty="0"/>
              <a:t>itimep1=itime+1;</a:t>
            </a:r>
          </a:p>
          <a:p>
            <a:pPr marL="0" indent="0">
              <a:spcBef>
                <a:spcPts val="0"/>
              </a:spcBef>
              <a:buNone/>
            </a:pP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r>
              <a:rPr lang="en-US" sz="1400" dirty="0">
                <a:solidFill>
                  <a:srgbClr val="FF0000"/>
                </a:solidFill>
              </a:rPr>
              <a:t> private(</a:t>
            </a:r>
            <a:r>
              <a:rPr lang="en-US" sz="1400" dirty="0" err="1">
                <a:solidFill>
                  <a:srgbClr val="FF0000"/>
                </a:solidFill>
              </a:rPr>
              <a:t>vx,vy</a:t>
            </a:r>
            <a:r>
              <a:rPr lang="en-US" sz="1400" dirty="0">
                <a:solidFill>
                  <a:srgbClr val="FF0000"/>
                </a:solidFill>
              </a:rPr>
              <a:t>) </a:t>
            </a:r>
          </a:p>
          <a:p>
            <a:pPr marL="0" indent="0">
              <a:spcBef>
                <a:spcPts val="0"/>
              </a:spcBef>
              <a:buNone/>
            </a:pPr>
            <a:r>
              <a:rPr lang="en-US" sz="1400" dirty="0"/>
              <a:t>for (int ibody1=0; ibody1&lt;</a:t>
            </a:r>
            <a:r>
              <a:rPr lang="en-US" sz="1400" dirty="0" err="1"/>
              <a:t>Nbodies</a:t>
            </a:r>
            <a:r>
              <a:rPr lang="en-US" sz="1400" dirty="0"/>
              <a:t>; ibody1++) {</a:t>
            </a:r>
          </a:p>
          <a:p>
            <a:pPr marL="0" indent="0">
              <a:spcBef>
                <a:spcPts val="0"/>
              </a:spcBef>
              <a:buNone/>
            </a:pPr>
            <a:r>
              <a:rPr lang="en-US" sz="1400" dirty="0"/>
              <a:t>        // </a:t>
            </a:r>
            <a:r>
              <a:rPr lang="en-US" sz="1400" dirty="0" err="1"/>
              <a:t>vx</a:t>
            </a:r>
            <a:r>
              <a:rPr lang="en-US" sz="1400" dirty="0"/>
              <a:t> and </a:t>
            </a:r>
            <a:r>
              <a:rPr lang="en-US" sz="1400" dirty="0" err="1"/>
              <a:t>vy</a:t>
            </a:r>
            <a:r>
              <a:rPr lang="en-US" sz="1400" dirty="0"/>
              <a:t> for </a:t>
            </a:r>
            <a:r>
              <a:rPr lang="en-US" sz="1400" dirty="0" err="1"/>
              <a:t>cirucular</a:t>
            </a:r>
            <a:r>
              <a:rPr lang="en-US" sz="1400" dirty="0"/>
              <a:t> rotation</a:t>
            </a:r>
          </a:p>
          <a:p>
            <a:pPr marL="0" indent="0">
              <a:spcBef>
                <a:spcPts val="0"/>
              </a:spcBef>
              <a:buNone/>
            </a:pPr>
            <a:r>
              <a:rPr lang="en-US" sz="1400" dirty="0"/>
              <a:t>        </a:t>
            </a:r>
            <a:r>
              <a:rPr lang="en-US" sz="1400" dirty="0" err="1"/>
              <a:t>vx</a:t>
            </a:r>
            <a:r>
              <a:rPr lang="en-US" sz="1400" dirty="0"/>
              <a:t>=-omega*y[index(itime,ibody1,Nbodies)]; </a:t>
            </a:r>
          </a:p>
          <a:p>
            <a:pPr marL="0" indent="0">
              <a:spcBef>
                <a:spcPts val="0"/>
              </a:spcBef>
              <a:buNone/>
            </a:pPr>
            <a:r>
              <a:rPr lang="en-US" sz="1400" dirty="0"/>
              <a:t>        </a:t>
            </a:r>
            <a:r>
              <a:rPr lang="en-US" sz="1400" dirty="0" err="1"/>
              <a:t>vy</a:t>
            </a:r>
            <a:r>
              <a:rPr lang="en-US" sz="1400" dirty="0"/>
              <a:t>=omega*x[index(itime,ibody1,Nbodies)];   </a:t>
            </a:r>
          </a:p>
          <a:p>
            <a:pPr marL="0" indent="0">
              <a:spcBef>
                <a:spcPts val="0"/>
              </a:spcBef>
              <a:buNone/>
            </a:pPr>
            <a:r>
              <a:rPr lang="en-US" sz="1400" dirty="0"/>
              <a:t>        x[index(itimep1,ibody1,Nbodies)]=x[index(itime,ibody1,Nbodies)]+</a:t>
            </a:r>
          </a:p>
          <a:p>
            <a:pPr marL="0" indent="0">
              <a:spcBef>
                <a:spcPts val="0"/>
              </a:spcBef>
              <a:buNone/>
            </a:pPr>
            <a:r>
              <a:rPr lang="en-US" sz="1400" dirty="0"/>
              <a:t>                 </a:t>
            </a:r>
            <a:r>
              <a:rPr lang="en-US" sz="1400" dirty="0" err="1"/>
              <a:t>vx</a:t>
            </a:r>
            <a:r>
              <a:rPr lang="en-US" sz="1400" dirty="0"/>
              <a:t>*dt+0.5*ax[ibody1]*dt*dt;</a:t>
            </a:r>
          </a:p>
          <a:p>
            <a:pPr marL="0" indent="0">
              <a:spcBef>
                <a:spcPts val="0"/>
              </a:spcBef>
              <a:buNone/>
            </a:pPr>
            <a:r>
              <a:rPr lang="en-US" sz="1400" dirty="0"/>
              <a:t>        y[index(itimep1,ibody1,Nbodies)]=y[index(itime,ibody1,Nbodies)]+</a:t>
            </a:r>
          </a:p>
          <a:p>
            <a:pPr marL="0" indent="0">
              <a:spcBef>
                <a:spcPts val="0"/>
              </a:spcBef>
              <a:buNone/>
            </a:pPr>
            <a:r>
              <a:rPr lang="en-US" sz="1400" dirty="0"/>
              <a:t>                 </a:t>
            </a:r>
            <a:r>
              <a:rPr lang="en-US" sz="1400" dirty="0" err="1"/>
              <a:t>vy</a:t>
            </a:r>
            <a:r>
              <a:rPr lang="en-US" sz="1400" dirty="0"/>
              <a:t>*dt+0.5*ay[ibody1]*dt*dt;</a:t>
            </a:r>
          </a:p>
          <a:p>
            <a:pPr marL="0" indent="0">
              <a:spcBef>
                <a:spcPts val="0"/>
              </a:spcBef>
              <a:buNone/>
            </a:pPr>
            <a:r>
              <a:rPr lang="en-US" sz="1400" dirty="0"/>
              <a:t>        z[index(itimep1,ibody1,Nbodies)]=z[index(itime,ibody1,Nbodies)]+</a:t>
            </a:r>
          </a:p>
          <a:p>
            <a:pPr marL="0" indent="0">
              <a:spcBef>
                <a:spcPts val="0"/>
              </a:spcBef>
              <a:buNone/>
            </a:pPr>
            <a:r>
              <a:rPr lang="en-US" sz="1400" dirty="0"/>
              <a:t>                 0.5*</a:t>
            </a:r>
            <a:r>
              <a:rPr lang="en-US" sz="1400" dirty="0" err="1"/>
              <a:t>az</a:t>
            </a:r>
            <a:r>
              <a:rPr lang="en-US" sz="1400" dirty="0"/>
              <a:t>[ibody1]*dt*dt;} // </a:t>
            </a:r>
            <a:r>
              <a:rPr lang="en-US" sz="1400" dirty="0" err="1"/>
              <a:t>vz</a:t>
            </a:r>
            <a:r>
              <a:rPr lang="en-US" sz="1400" dirty="0"/>
              <a:t>=0</a:t>
            </a:r>
            <a:br>
              <a:rPr lang="en-US" sz="1400" dirty="0"/>
            </a:br>
            <a:endParaRPr lang="en-US" sz="1400" dirty="0"/>
          </a:p>
          <a:p>
            <a:pPr marL="0" indent="0">
              <a:spcBef>
                <a:spcPts val="0"/>
              </a:spcBef>
              <a:buNone/>
            </a:pPr>
            <a:r>
              <a:rPr lang="en-US" sz="1400" dirty="0"/>
              <a:t>   // Now the meat!  </a:t>
            </a:r>
            <a:r>
              <a:rPr lang="en-US" sz="1400" dirty="0" err="1"/>
              <a:t>Verlet</a:t>
            </a:r>
            <a:r>
              <a:rPr lang="en-US" sz="1400" dirty="0"/>
              <a:t> integration</a:t>
            </a:r>
          </a:p>
          <a:p>
            <a:pPr marL="0" indent="0">
              <a:spcBef>
                <a:spcPts val="0"/>
              </a:spcBef>
              <a:buNone/>
            </a:pPr>
            <a:r>
              <a:rPr lang="en-US" sz="1400" dirty="0"/>
              <a:t>   // x(</a:t>
            </a:r>
            <a:r>
              <a:rPr lang="en-US" sz="1400" dirty="0" err="1"/>
              <a:t>i</a:t>
            </a:r>
            <a:r>
              <a:rPr lang="en-US" sz="1400" dirty="0"/>
              <a:t>)=2*x(i-1)-x(i-2)+a(i-1)*dt*dt</a:t>
            </a:r>
            <a:br>
              <a:rPr lang="en-US" sz="1400" dirty="0"/>
            </a:br>
            <a:endParaRPr lang="en-US" sz="1400" dirty="0"/>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for </a:t>
            </a:r>
            <a:r>
              <a:rPr lang="en-US" sz="1400" dirty="0" err="1">
                <a:solidFill>
                  <a:srgbClr val="FF0000"/>
                </a:solidFill>
              </a:rPr>
              <a:t>simd</a:t>
            </a:r>
            <a:endParaRPr lang="en-US" sz="1400" dirty="0"/>
          </a:p>
          <a:p>
            <a:pPr marL="0" indent="0">
              <a:spcBef>
                <a:spcPts val="0"/>
              </a:spcBef>
              <a:buNone/>
            </a:pPr>
            <a:r>
              <a:rPr lang="en-US" sz="1400" dirty="0"/>
              <a:t>for(</a:t>
            </a:r>
            <a:r>
              <a:rPr lang="en-US" sz="1400" dirty="0" err="1"/>
              <a:t>itime</a:t>
            </a:r>
            <a:r>
              <a:rPr lang="en-US" sz="1400" dirty="0"/>
              <a:t>=1;itime&lt;Ntime-1;itime++){</a:t>
            </a:r>
          </a:p>
          <a:p>
            <a:pPr marL="0" indent="0">
              <a:spcBef>
                <a:spcPts val="0"/>
              </a:spcBef>
              <a:buNone/>
            </a:pPr>
            <a:r>
              <a:rPr lang="en-US" sz="1400" dirty="0"/>
              <a:t>        acceleration(</a:t>
            </a:r>
            <a:r>
              <a:rPr lang="en-US" sz="1400" dirty="0" err="1"/>
              <a:t>x,y,z,itime,Nbodies,mass,ax,ay,az</a:t>
            </a:r>
            <a:r>
              <a:rPr lang="en-US" sz="1400" dirty="0"/>
              <a:t>);</a:t>
            </a:r>
          </a:p>
          <a:p>
            <a:pPr marL="0" indent="0">
              <a:spcBef>
                <a:spcPts val="0"/>
              </a:spcBef>
              <a:buNone/>
            </a:pPr>
            <a:r>
              <a:rPr lang="en-US" sz="1400" dirty="0"/>
              <a:t>        itimep1=itime+1;</a:t>
            </a:r>
          </a:p>
          <a:p>
            <a:pPr marL="0" indent="0">
              <a:spcBef>
                <a:spcPts val="0"/>
              </a:spcBef>
              <a:buNone/>
            </a:pPr>
            <a:r>
              <a:rPr lang="en-US" sz="1400" dirty="0"/>
              <a:t>        itimem1=itime-1;</a:t>
            </a:r>
          </a:p>
          <a:p>
            <a:pPr marL="0" indent="0">
              <a:spcBef>
                <a:spcPts val="0"/>
              </a:spcBef>
              <a:buNone/>
            </a:pPr>
            <a:r>
              <a:rPr lang="en-US" sz="1400" dirty="0"/>
              <a:t>        for(int ibody1=0;ibody1&lt;Nbodies;ibody1++){</a:t>
            </a:r>
          </a:p>
          <a:p>
            <a:pPr marL="0" indent="0">
              <a:spcBef>
                <a:spcPts val="0"/>
              </a:spcBef>
              <a:buNone/>
            </a:pPr>
            <a:r>
              <a:rPr lang="en-US" sz="1400" dirty="0"/>
              <a:t>                x[index(itimep1,ibody1,Nbodies)]=</a:t>
            </a:r>
          </a:p>
          <a:p>
            <a:pPr marL="0" indent="0">
              <a:spcBef>
                <a:spcPts val="0"/>
              </a:spcBef>
              <a:buNone/>
            </a:pPr>
            <a:r>
              <a:rPr lang="en-US" sz="1400" dirty="0"/>
              <a:t>                        2*x[index(itime,ibody1,Nbodies)]-</a:t>
            </a:r>
          </a:p>
          <a:p>
            <a:pPr marL="0" indent="0">
              <a:spcBef>
                <a:spcPts val="0"/>
              </a:spcBef>
              <a:buNone/>
            </a:pPr>
            <a:r>
              <a:rPr lang="en-US" sz="1400" dirty="0"/>
              <a:t>                        x[index(itimem1,ibody1,Nbodies)]+ax[ibody1]*dt*dt;</a:t>
            </a:r>
          </a:p>
          <a:p>
            <a:pPr marL="0" indent="0">
              <a:spcBef>
                <a:spcPts val="0"/>
              </a:spcBef>
              <a:buNone/>
            </a:pPr>
            <a:r>
              <a:rPr lang="en-US" sz="1400" dirty="0"/>
              <a:t>                y[index(itimep1,ibody1,Nbodies)]=</a:t>
            </a:r>
          </a:p>
          <a:p>
            <a:pPr marL="0" indent="0">
              <a:spcBef>
                <a:spcPts val="0"/>
              </a:spcBef>
              <a:buNone/>
            </a:pPr>
            <a:r>
              <a:rPr lang="en-US" sz="1400" dirty="0"/>
              <a:t>                        2*y[index(itime,ibody1,Nbodies)]-</a:t>
            </a:r>
          </a:p>
          <a:p>
            <a:pPr marL="0" indent="0">
              <a:spcBef>
                <a:spcPts val="0"/>
              </a:spcBef>
              <a:buNone/>
            </a:pPr>
            <a:r>
              <a:rPr lang="en-US" sz="1400" dirty="0"/>
              <a:t>                        y[index(itimem1,ibody1,Nbodies)]+ay[ibody1]*dt*dt;</a:t>
            </a:r>
          </a:p>
          <a:p>
            <a:pPr marL="0" indent="0">
              <a:spcBef>
                <a:spcPts val="0"/>
              </a:spcBef>
              <a:buNone/>
            </a:pPr>
            <a:r>
              <a:rPr lang="en-US" sz="1400" dirty="0"/>
              <a:t>                z[index(itimep1,ibody1,Nbodies)]=</a:t>
            </a:r>
          </a:p>
          <a:p>
            <a:pPr marL="0" indent="0">
              <a:spcBef>
                <a:spcPts val="0"/>
              </a:spcBef>
              <a:buNone/>
            </a:pPr>
            <a:r>
              <a:rPr lang="en-US" sz="1400" dirty="0"/>
              <a:t>                        2*z[index(itime,ibody1,Nbodies)]-</a:t>
            </a:r>
          </a:p>
          <a:p>
            <a:pPr marL="0" indent="0">
              <a:spcBef>
                <a:spcPts val="0"/>
              </a:spcBef>
              <a:buNone/>
            </a:pPr>
            <a:r>
              <a:rPr lang="en-US" sz="1400" dirty="0"/>
              <a:t>                        z[index(itimem1,ibody1,Nbodies)]+</a:t>
            </a:r>
            <a:r>
              <a:rPr lang="en-US" sz="1400" dirty="0" err="1"/>
              <a:t>az</a:t>
            </a:r>
            <a:r>
              <a:rPr lang="en-US" sz="1400" dirty="0"/>
              <a:t>[ibody1]*dt*dt;}}</a:t>
            </a:r>
          </a:p>
        </p:txBody>
      </p:sp>
    </p:spTree>
    <p:extLst>
      <p:ext uri="{BB962C8B-B14F-4D97-AF65-F5344CB8AC3E}">
        <p14:creationId xmlns:p14="http://schemas.microsoft.com/office/powerpoint/2010/main" val="20765922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7516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lot of runtime versus number of processors for the two parallel codes presented and a line representing the runtime of the serial code on BlueWaters.  Note the parallelization of the possition calculations has had almost no effect.">
            <a:extLst>
              <a:ext uri="{FF2B5EF4-FFF2-40B4-BE49-F238E27FC236}">
                <a16:creationId xmlns="" xmlns:a16="http://schemas.microsoft.com/office/drawing/2014/main" id="{81EEBE09-FE90-E94C-B43E-33F14DA9A920}"/>
              </a:ext>
            </a:extLst>
          </p:cNvPr>
          <p:cNvPicPr>
            <a:picLocks noChangeAspect="1"/>
          </p:cNvPicPr>
          <p:nvPr/>
        </p:nvPicPr>
        <p:blipFill>
          <a:blip r:embed="rId2"/>
          <a:stretch>
            <a:fillRect/>
          </a:stretch>
        </p:blipFill>
        <p:spPr>
          <a:xfrm>
            <a:off x="6181344" y="1175004"/>
            <a:ext cx="6010656" cy="4507992"/>
          </a:xfrm>
          <a:prstGeom prst="rect">
            <a:avLst/>
          </a:prstGeom>
        </p:spPr>
      </p:pic>
    </p:spTree>
    <p:extLst>
      <p:ext uri="{BB962C8B-B14F-4D97-AF65-F5344CB8AC3E}">
        <p14:creationId xmlns:p14="http://schemas.microsoft.com/office/powerpoint/2010/main" val="26038863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p:txBody>
          <a:bodyPr>
            <a:normAutofit/>
          </a:bodyPr>
          <a:lstStyle/>
          <a:p>
            <a:r>
              <a:rPr lang="en-US" dirty="0"/>
              <a:t>Is there anything left to Parallelize?</a:t>
            </a:r>
          </a:p>
        </p:txBody>
      </p:sp>
    </p:spTree>
    <p:extLst>
      <p:ext uri="{BB962C8B-B14F-4D97-AF65-F5344CB8AC3E}">
        <p14:creationId xmlns:p14="http://schemas.microsoft.com/office/powerpoint/2010/main" val="52909915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Where does the #pragma go?</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3738309"/>
            <a:ext cx="10515600" cy="2686875"/>
          </a:xfrm>
        </p:spPr>
        <p:txBody>
          <a:bodyPr numCol="2" anchor="ctr">
            <a:noAutofit/>
          </a:bodyPr>
          <a:lstStyle/>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=rand(); </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 </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=rand();</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=rand();</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a:t>
            </a:r>
          </a:p>
          <a:p>
            <a:pPr marL="0" indent="0">
              <a:spcBef>
                <a:spcPts val="0"/>
              </a:spcBef>
              <a:buNone/>
            </a:pPr>
            <a:r>
              <a:rPr lang="en-US" sz="1400" dirty="0"/>
              <a:t>                      //evenly throughout the box.</a:t>
            </a:r>
          </a:p>
          <a:p>
            <a:pPr marL="0" indent="0">
              <a:spcBef>
                <a:spcPts val="0"/>
              </a:spcBef>
              <a:buNone/>
            </a:pPr>
            <a:r>
              <a:rPr lang="en-US" sz="1400" dirty="0"/>
              <a:t>                      // We really want the mass to be more concentrated </a:t>
            </a:r>
          </a:p>
          <a:p>
            <a:pPr marL="0" indent="0">
              <a:spcBef>
                <a:spcPts val="0"/>
              </a:spcBef>
              <a:buNone/>
            </a:pPr>
            <a:r>
              <a:rPr lang="en-US" sz="1400" dirty="0"/>
              <a:t>                      // at the center, so we are going to accept</a:t>
            </a:r>
          </a:p>
          <a:p>
            <a:pPr marL="0" indent="0">
              <a:spcBef>
                <a:spcPts val="0"/>
              </a:spcBef>
              <a:buNone/>
            </a:pPr>
            <a:r>
              <a:rPr lang="en-US" sz="1400" dirty="0"/>
              <a:t>                      // or reject with a probability of</a:t>
            </a:r>
          </a:p>
          <a:p>
            <a:pPr marL="0" indent="0">
              <a:spcBef>
                <a:spcPts val="0"/>
              </a:spcBef>
              <a:buNone/>
            </a:pPr>
            <a:r>
              <a:rPr lang="en-US" sz="1400" dirty="0"/>
              <a:t>                      //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prob2=rand();</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p:txBody>
      </p:sp>
      <p:sp>
        <p:nvSpPr>
          <p:cNvPr id="6" name="Content Placeholder 4">
            <a:extLst>
              <a:ext uri="{FF2B5EF4-FFF2-40B4-BE49-F238E27FC236}">
                <a16:creationId xmlns="" xmlns:a16="http://schemas.microsoft.com/office/drawing/2014/main" id="{6612AD53-CA3F-664B-8316-4A89ABAABCB9}"/>
              </a:ext>
            </a:extLst>
          </p:cNvPr>
          <p:cNvSpPr txBox="1">
            <a:spLocks/>
          </p:cNvSpPr>
          <p:nvPr/>
        </p:nvSpPr>
        <p:spPr>
          <a:xfrm>
            <a:off x="838200" y="205581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The example code uses a Monte Carlo approach to build initial conditions where the mass density decays as </a:t>
            </a:r>
            <a:r>
              <a:rPr lang="en-US" sz="2000" dirty="0">
                <a:latin typeface="Symbol" pitchFamily="2" charset="2"/>
              </a:rPr>
              <a:t>r</a:t>
            </a:r>
            <a:r>
              <a:rPr lang="en-US" sz="2000" dirty="0"/>
              <a:t>(r)=e</a:t>
            </a:r>
            <a:r>
              <a:rPr lang="en-US" sz="2000" baseline="30000" dirty="0"/>
              <a:t>-</a:t>
            </a:r>
            <a:r>
              <a:rPr lang="en-US" sz="2000" baseline="30000" dirty="0" err="1"/>
              <a:t>ar</a:t>
            </a:r>
            <a:r>
              <a:rPr lang="en-US" sz="2000" dirty="0"/>
              <a:t>, where r is the density and a is a characteristic scale length</a:t>
            </a:r>
            <a:endParaRPr lang="en-US" sz="1400" dirty="0"/>
          </a:p>
        </p:txBody>
      </p:sp>
    </p:spTree>
    <p:extLst>
      <p:ext uri="{BB962C8B-B14F-4D97-AF65-F5344CB8AC3E}">
        <p14:creationId xmlns:p14="http://schemas.microsoft.com/office/powerpoint/2010/main" val="187095400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It is a trick Question – rand is not thread safe!</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5"/>
            <a:ext cx="10515600" cy="4477469"/>
          </a:xfrm>
        </p:spPr>
        <p:txBody>
          <a:bodyPr anchor="ctr">
            <a:normAutofit/>
          </a:bodyPr>
          <a:lstStyle/>
          <a:p>
            <a:r>
              <a:rPr lang="en-US" sz="2400" dirty="0"/>
              <a:t>We do need to add a “#pragma </a:t>
            </a:r>
            <a:r>
              <a:rPr lang="en-US" sz="2400" dirty="0" err="1"/>
              <a:t>omp</a:t>
            </a:r>
            <a:r>
              <a:rPr lang="en-US" sz="2400" dirty="0"/>
              <a:t> parallel for” but just adding a parallel for will not result in working code!</a:t>
            </a:r>
          </a:p>
          <a:p>
            <a:r>
              <a:rPr lang="en-US" sz="2400" dirty="0"/>
              <a:t>The behavior of rand() is not defined for multiple threads</a:t>
            </a:r>
          </a:p>
          <a:p>
            <a:r>
              <a:rPr lang="en-US" sz="2400" dirty="0"/>
              <a:t>Need to instead use </a:t>
            </a:r>
            <a:r>
              <a:rPr lang="en-US" sz="2400" dirty="0" err="1"/>
              <a:t>rand_r</a:t>
            </a:r>
            <a:r>
              <a:rPr lang="en-US" sz="2400" dirty="0"/>
              <a:t>() and a different seed for each thread (we don’t want the threads putting objects at the same coordinates as each other)</a:t>
            </a:r>
          </a:p>
          <a:p>
            <a:r>
              <a:rPr lang="en-US" sz="2400" dirty="0"/>
              <a:t>Warning: rand()/</a:t>
            </a:r>
            <a:r>
              <a:rPr lang="en-US" sz="2400" dirty="0" err="1"/>
              <a:t>rand_r</a:t>
            </a:r>
            <a:r>
              <a:rPr lang="en-US" sz="2400" dirty="0"/>
              <a:t>() were used for simplicity here, and because we don’t need good pseudo-random numbers.</a:t>
            </a:r>
          </a:p>
          <a:p>
            <a:r>
              <a:rPr lang="en-US" sz="2400" dirty="0"/>
              <a:t>In general rand()/</a:t>
            </a:r>
            <a:r>
              <a:rPr lang="en-US" sz="2400" dirty="0" err="1"/>
              <a:t>rand_r</a:t>
            </a:r>
            <a:r>
              <a:rPr lang="en-US" sz="2400" dirty="0"/>
              <a:t>() are not good enough for scientific codes – but that is beyond the scope of this </a:t>
            </a:r>
            <a:r>
              <a:rPr lang="en-US" sz="2400" dirty="0" smtClean="0"/>
              <a:t>lesson</a:t>
            </a:r>
            <a:endParaRPr lang="en-US" sz="2400" dirty="0"/>
          </a:p>
        </p:txBody>
      </p:sp>
    </p:spTree>
    <p:extLst>
      <p:ext uri="{BB962C8B-B14F-4D97-AF65-F5344CB8AC3E}">
        <p14:creationId xmlns:p14="http://schemas.microsoft.com/office/powerpoint/2010/main" val="5562522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Initialization Code: The Parallelized version</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3418185"/>
            <a:ext cx="10515600" cy="3172226"/>
          </a:xfrm>
        </p:spPr>
        <p:txBody>
          <a:bodyPr numCol="2" anchor="ctr">
            <a:noAutofit/>
          </a:bodyPr>
          <a:lstStyle/>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parallel </a:t>
            </a:r>
            <a:br>
              <a:rPr lang="en-US" sz="1400" dirty="0">
                <a:solidFill>
                  <a:srgbClr val="FF0000"/>
                </a:solidFill>
              </a:rPr>
            </a:br>
            <a:r>
              <a:rPr lang="en-US" sz="1400" dirty="0">
                <a:solidFill>
                  <a:srgbClr val="FF0000"/>
                </a:solidFill>
              </a:rPr>
              <a:t>   private(tempx,tempy,tempz,tempr,prob1,prob2)   </a:t>
            </a:r>
          </a:p>
          <a:p>
            <a:pPr marL="0" indent="0">
              <a:spcBef>
                <a:spcPts val="0"/>
              </a:spcBef>
              <a:buNone/>
            </a:pPr>
            <a:r>
              <a:rPr lang="en-US" sz="1400" dirty="0">
                <a:solidFill>
                  <a:srgbClr val="FF0000"/>
                </a:solidFill>
              </a:rPr>
              <a:t>   {</a:t>
            </a:r>
          </a:p>
          <a:p>
            <a:pPr marL="0" indent="0">
              <a:spcBef>
                <a:spcPts val="0"/>
              </a:spcBef>
              <a:buNone/>
            </a:pPr>
            <a:r>
              <a:rPr lang="en-US" sz="1400" dirty="0">
                <a:solidFill>
                  <a:srgbClr val="FF0000"/>
                </a:solidFill>
              </a:rPr>
              <a:t>   unsigned int seed=t1.tv_usec+omp_get_thread_num();</a:t>
            </a:r>
          </a:p>
          <a:p>
            <a:pPr marL="0" indent="0">
              <a:spcBef>
                <a:spcPts val="0"/>
              </a:spcBef>
              <a:buNone/>
            </a:pPr>
            <a:r>
              <a:rPr lang="en-US" sz="1400" dirty="0">
                <a:solidFill>
                  <a:srgbClr val="FF0000"/>
                </a:solidFill>
              </a:rPr>
              <a:t>#pragma </a:t>
            </a:r>
            <a:r>
              <a:rPr lang="en-US" sz="1400" dirty="0" err="1">
                <a:solidFill>
                  <a:srgbClr val="FF0000"/>
                </a:solidFill>
              </a:rPr>
              <a:t>omp</a:t>
            </a:r>
            <a:r>
              <a:rPr lang="en-US" sz="1400" dirty="0">
                <a:solidFill>
                  <a:srgbClr val="FF0000"/>
                </a:solidFill>
              </a:rPr>
              <a:t> for   </a:t>
            </a:r>
          </a:p>
          <a:p>
            <a:pPr marL="0" indent="0">
              <a:spcBef>
                <a:spcPts val="0"/>
              </a:spcBef>
              <a:buNone/>
            </a:pPr>
            <a:r>
              <a:rPr lang="en-US" sz="1400" dirty="0"/>
              <a:t>   for (int ibody1=0; ibody1&lt;</a:t>
            </a:r>
            <a:r>
              <a:rPr lang="en-US" sz="1400" dirty="0" err="1"/>
              <a:t>Nbodies</a:t>
            </a:r>
            <a:r>
              <a:rPr lang="en-US" sz="1400" dirty="0"/>
              <a:t>; ibody1++) {</a:t>
            </a:r>
          </a:p>
          <a:p>
            <a:pPr marL="0" indent="0">
              <a:spcBef>
                <a:spcPts val="0"/>
              </a:spcBef>
              <a:buNone/>
            </a:pPr>
            <a:r>
              <a:rPr lang="en-US" sz="1400" dirty="0"/>
              <a:t>           prob1=0.0;</a:t>
            </a:r>
          </a:p>
          <a:p>
            <a:pPr marL="0" indent="0">
              <a:spcBef>
                <a:spcPts val="0"/>
              </a:spcBef>
              <a:buNone/>
            </a:pPr>
            <a:r>
              <a:rPr lang="en-US" sz="1400" dirty="0"/>
              <a:t>           prob2=1.0;</a:t>
            </a:r>
          </a:p>
          <a:p>
            <a:pPr marL="0" indent="0">
              <a:spcBef>
                <a:spcPts val="0"/>
              </a:spcBef>
              <a:buNone/>
            </a:pPr>
            <a:r>
              <a:rPr lang="en-US" sz="1400" dirty="0"/>
              <a:t>           while (prob2&gt;=prob1) {</a:t>
            </a:r>
          </a:p>
          <a:p>
            <a:pPr marL="0" indent="0">
              <a:spcBef>
                <a:spcPts val="0"/>
              </a:spcBef>
              <a:buNone/>
            </a:pPr>
            <a:r>
              <a:rPr lang="en-US" sz="1400" dirty="0"/>
              <a:t>                   </a:t>
            </a:r>
            <a:r>
              <a:rPr lang="en-US" sz="1400" dirty="0" err="1"/>
              <a:t>tempx</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 Recall rand returns an integer between 0 and RAND_MAX</a:t>
            </a:r>
          </a:p>
          <a:p>
            <a:pPr marL="0" indent="0">
              <a:spcBef>
                <a:spcPts val="0"/>
              </a:spcBef>
              <a:buNone/>
            </a:pPr>
            <a:r>
              <a:rPr lang="en-US" sz="1400" dirty="0"/>
              <a:t>                   </a:t>
            </a:r>
            <a:r>
              <a:rPr lang="en-US" sz="1400" dirty="0" err="1"/>
              <a:t>tempx</a:t>
            </a:r>
            <a:r>
              <a:rPr lang="en-US" sz="1400" dirty="0"/>
              <a:t>=((</a:t>
            </a:r>
            <a:r>
              <a:rPr lang="en-US" sz="1400" dirty="0" err="1"/>
              <a:t>tempx</a:t>
            </a:r>
            <a:r>
              <a:rPr lang="en-US" sz="1400" dirty="0"/>
              <a:t>/RAND_MAX)-0.5)*2*</a:t>
            </a:r>
            <a:r>
              <a:rPr lang="en-US" sz="1400" dirty="0" err="1"/>
              <a:t>LBox</a:t>
            </a:r>
            <a:r>
              <a:rPr lang="en-US" sz="1400" dirty="0"/>
              <a:t>;</a:t>
            </a:r>
          </a:p>
          <a:p>
            <a:pPr marL="0" indent="0">
              <a:spcBef>
                <a:spcPts val="0"/>
              </a:spcBef>
              <a:buNone/>
            </a:pPr>
            <a:r>
              <a:rPr lang="en-US" sz="1400" dirty="0"/>
              <a:t>                    // Now </a:t>
            </a:r>
            <a:r>
              <a:rPr lang="en-US" sz="1400" dirty="0" err="1"/>
              <a:t>tempx</a:t>
            </a:r>
            <a:r>
              <a:rPr lang="en-US" sz="1400" dirty="0"/>
              <a:t> holds a number between -</a:t>
            </a:r>
            <a:r>
              <a:rPr lang="en-US" sz="1400" dirty="0" err="1"/>
              <a:t>LBox</a:t>
            </a:r>
            <a:r>
              <a:rPr lang="en-US" sz="1400" dirty="0"/>
              <a:t> and + </a:t>
            </a:r>
            <a:r>
              <a:rPr lang="en-US" sz="1400" dirty="0" err="1"/>
              <a:t>LBox</a:t>
            </a:r>
            <a:endParaRPr lang="en-US" sz="1400" dirty="0"/>
          </a:p>
          <a:p>
            <a:pPr marL="0" indent="0">
              <a:spcBef>
                <a:spcPts val="0"/>
              </a:spcBef>
              <a:buNone/>
            </a:pPr>
            <a:r>
              <a:rPr lang="en-US" sz="1400" dirty="0"/>
              <a:t>                   </a:t>
            </a:r>
            <a:r>
              <a:rPr lang="en-US" sz="1400" dirty="0" err="1"/>
              <a:t>tempy</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tempy</a:t>
            </a:r>
            <a:r>
              <a:rPr lang="en-US" sz="1400" dirty="0"/>
              <a:t>=((</a:t>
            </a:r>
            <a:r>
              <a:rPr lang="en-US" sz="1400" dirty="0" err="1"/>
              <a:t>tempy</a:t>
            </a:r>
            <a:r>
              <a:rPr lang="en-US" sz="1400" dirty="0"/>
              <a:t>/RAND_MAX)-0.5)*2*</a:t>
            </a:r>
            <a:r>
              <a:rPr lang="en-US" sz="1400" dirty="0" err="1"/>
              <a:t>LBox</a:t>
            </a:r>
            <a:r>
              <a:rPr lang="en-US" sz="1400" dirty="0"/>
              <a:t>;</a:t>
            </a:r>
          </a:p>
          <a:p>
            <a:pPr marL="0" indent="0">
              <a:spcBef>
                <a:spcPts val="0"/>
              </a:spcBef>
              <a:buNone/>
            </a:pPr>
            <a:r>
              <a:rPr lang="en-US" sz="1400" dirty="0"/>
              <a:t>                   </a:t>
            </a:r>
            <a:r>
              <a:rPr lang="en-US" sz="1400" dirty="0" err="1"/>
              <a:t>tempz</a:t>
            </a:r>
            <a:r>
              <a:rPr lang="en-US" sz="1400" dirty="0"/>
              <a:t>=</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a:t>
            </a:r>
            <a:r>
              <a:rPr lang="en-US" sz="1400" dirty="0" err="1"/>
              <a:t>tempz</a:t>
            </a:r>
            <a:r>
              <a:rPr lang="en-US" sz="1400" dirty="0"/>
              <a:t>=((</a:t>
            </a:r>
            <a:r>
              <a:rPr lang="en-US" sz="1400" dirty="0" err="1"/>
              <a:t>tempz</a:t>
            </a:r>
            <a:r>
              <a:rPr lang="en-US" sz="1400" dirty="0"/>
              <a:t>/RAND_MAX)-0.5)*2*</a:t>
            </a:r>
            <a:r>
              <a:rPr lang="en-US" sz="1400" dirty="0" err="1"/>
              <a:t>LBox</a:t>
            </a:r>
            <a:r>
              <a:rPr lang="en-US" sz="1400" dirty="0"/>
              <a:t>;</a:t>
            </a:r>
          </a:p>
          <a:p>
            <a:pPr marL="0" indent="0">
              <a:spcBef>
                <a:spcPts val="0"/>
              </a:spcBef>
              <a:buNone/>
            </a:pPr>
            <a:r>
              <a:rPr lang="en-US" sz="1400" dirty="0"/>
              <a:t>                   // The above code will make our masses scattered evenly </a:t>
            </a:r>
          </a:p>
          <a:p>
            <a:pPr marL="0" indent="0">
              <a:spcBef>
                <a:spcPts val="0"/>
              </a:spcBef>
              <a:buNone/>
            </a:pPr>
            <a:r>
              <a:rPr lang="en-US" sz="1400" dirty="0"/>
              <a:t>                   // throughout the box.</a:t>
            </a:r>
          </a:p>
          <a:p>
            <a:pPr marL="0" indent="0">
              <a:spcBef>
                <a:spcPts val="0"/>
              </a:spcBef>
              <a:buNone/>
            </a:pPr>
            <a:r>
              <a:rPr lang="en-US" sz="1400" dirty="0"/>
              <a:t>                   // We really want the mass to be more concentrated at the </a:t>
            </a:r>
          </a:p>
          <a:p>
            <a:pPr marL="0" indent="0">
              <a:spcBef>
                <a:spcPts val="0"/>
              </a:spcBef>
              <a:buNone/>
            </a:pPr>
            <a:r>
              <a:rPr lang="en-US" sz="1400" dirty="0"/>
              <a:t>                   // center, so we are going to accept</a:t>
            </a:r>
          </a:p>
          <a:p>
            <a:pPr marL="0" indent="0">
              <a:spcBef>
                <a:spcPts val="0"/>
              </a:spcBef>
              <a:buNone/>
            </a:pPr>
            <a:r>
              <a:rPr lang="en-US" sz="1400" dirty="0"/>
              <a:t>                   // or reject with a probability of exp(-</a:t>
            </a:r>
            <a:r>
              <a:rPr lang="en-US" sz="1400" dirty="0" err="1"/>
              <a:t>scalelength</a:t>
            </a:r>
            <a:r>
              <a:rPr lang="en-US" sz="1400" dirty="0"/>
              <a:t>*r^2/</a:t>
            </a:r>
            <a:r>
              <a:rPr lang="en-US" sz="1400" dirty="0" err="1"/>
              <a:t>LBox</a:t>
            </a:r>
            <a:r>
              <a:rPr lang="en-US" sz="1400" dirty="0"/>
              <a:t>)</a:t>
            </a:r>
          </a:p>
          <a:p>
            <a:pPr marL="0" indent="0">
              <a:spcBef>
                <a:spcPts val="0"/>
              </a:spcBef>
              <a:buNone/>
            </a:pPr>
            <a:r>
              <a:rPr lang="en-US" sz="1400" dirty="0"/>
              <a:t>                   // This code +  the while loop accomplishes this</a:t>
            </a:r>
          </a:p>
          <a:p>
            <a:pPr marL="0" indent="0">
              <a:spcBef>
                <a:spcPts val="0"/>
              </a:spcBef>
              <a:buNone/>
            </a:pPr>
            <a:r>
              <a:rPr lang="en-US" sz="1400" dirty="0"/>
              <a:t>                   </a:t>
            </a:r>
            <a:r>
              <a:rPr lang="en-US" sz="1400" dirty="0" err="1"/>
              <a:t>tempr</a:t>
            </a:r>
            <a:r>
              <a:rPr lang="en-US" sz="1400" dirty="0"/>
              <a:t>=sqrt(</a:t>
            </a:r>
            <a:r>
              <a:rPr lang="en-US" sz="1400" dirty="0" err="1"/>
              <a:t>tempx</a:t>
            </a:r>
            <a:r>
              <a:rPr lang="en-US" sz="1400" dirty="0"/>
              <a:t>*</a:t>
            </a:r>
            <a:r>
              <a:rPr lang="en-US" sz="1400" dirty="0" err="1"/>
              <a:t>tempx+tempy</a:t>
            </a:r>
            <a:r>
              <a:rPr lang="en-US" sz="1400" dirty="0"/>
              <a:t>*</a:t>
            </a:r>
            <a:r>
              <a:rPr lang="en-US" sz="1400" dirty="0" err="1"/>
              <a:t>tempy+tempz</a:t>
            </a:r>
            <a:r>
              <a:rPr lang="en-US" sz="1400" dirty="0"/>
              <a:t>*</a:t>
            </a:r>
            <a:r>
              <a:rPr lang="en-US" sz="1400" dirty="0" err="1"/>
              <a:t>tempz</a:t>
            </a:r>
            <a:r>
              <a:rPr lang="en-US" sz="1400" dirty="0"/>
              <a:t>);</a:t>
            </a:r>
          </a:p>
          <a:p>
            <a:pPr marL="0" indent="0">
              <a:spcBef>
                <a:spcPts val="0"/>
              </a:spcBef>
              <a:buNone/>
            </a:pPr>
            <a:r>
              <a:rPr lang="en-US" sz="1400" dirty="0"/>
              <a:t>                   prob1=exp(-</a:t>
            </a:r>
            <a:r>
              <a:rPr lang="en-US" sz="1400" dirty="0" err="1"/>
              <a:t>scalelength</a:t>
            </a:r>
            <a:r>
              <a:rPr lang="en-US" sz="1400" dirty="0"/>
              <a:t>*</a:t>
            </a:r>
            <a:r>
              <a:rPr lang="en-US" sz="1400" dirty="0" err="1"/>
              <a:t>tempr</a:t>
            </a:r>
            <a:r>
              <a:rPr lang="en-US" sz="1400" dirty="0"/>
              <a:t>/</a:t>
            </a:r>
            <a:r>
              <a:rPr lang="en-US" sz="1400" dirty="0" err="1"/>
              <a:t>LBox</a:t>
            </a:r>
            <a:r>
              <a:rPr lang="en-US" sz="1400" dirty="0"/>
              <a:t>);</a:t>
            </a:r>
          </a:p>
          <a:p>
            <a:pPr marL="0" indent="0">
              <a:spcBef>
                <a:spcPts val="0"/>
              </a:spcBef>
              <a:buNone/>
            </a:pPr>
            <a:r>
              <a:rPr lang="en-US" sz="1400" dirty="0"/>
              <a:t>                   prob2=</a:t>
            </a:r>
            <a:r>
              <a:rPr lang="en-US" sz="1400" dirty="0" err="1">
                <a:solidFill>
                  <a:srgbClr val="FF0000"/>
                </a:solidFill>
              </a:rPr>
              <a:t>rand_r</a:t>
            </a:r>
            <a:r>
              <a:rPr lang="en-US" sz="1400" dirty="0">
                <a:solidFill>
                  <a:srgbClr val="FF0000"/>
                </a:solidFill>
              </a:rPr>
              <a:t>(&amp;seed)</a:t>
            </a:r>
            <a:r>
              <a:rPr lang="en-US" sz="1400" dirty="0"/>
              <a:t>;</a:t>
            </a:r>
          </a:p>
          <a:p>
            <a:pPr marL="0" indent="0">
              <a:spcBef>
                <a:spcPts val="0"/>
              </a:spcBef>
              <a:buNone/>
            </a:pPr>
            <a:r>
              <a:rPr lang="en-US" sz="1400" dirty="0"/>
              <a:t>                   prob2=(prob2/RAND_MAX); }</a:t>
            </a:r>
          </a:p>
          <a:p>
            <a:pPr marL="0" indent="0">
              <a:spcBef>
                <a:spcPts val="0"/>
              </a:spcBef>
              <a:buNone/>
            </a:pPr>
            <a:r>
              <a:rPr lang="en-US" sz="1400" dirty="0"/>
              <a:t>            x[index(itime,ibody1,Nbodies)]=</a:t>
            </a:r>
            <a:r>
              <a:rPr lang="en-US" sz="1400" dirty="0" err="1"/>
              <a:t>tempx</a:t>
            </a:r>
            <a:r>
              <a:rPr lang="en-US" sz="1400" dirty="0"/>
              <a:t>;</a:t>
            </a:r>
          </a:p>
          <a:p>
            <a:pPr marL="0" indent="0">
              <a:spcBef>
                <a:spcPts val="0"/>
              </a:spcBef>
              <a:buNone/>
            </a:pPr>
            <a:r>
              <a:rPr lang="en-US" sz="1400" dirty="0"/>
              <a:t>            y[index(itime,ibody1,Nbodies)]=</a:t>
            </a:r>
            <a:r>
              <a:rPr lang="en-US" sz="1400" dirty="0" err="1"/>
              <a:t>tempy</a:t>
            </a:r>
            <a:r>
              <a:rPr lang="en-US" sz="1400" dirty="0"/>
              <a:t>;</a:t>
            </a:r>
          </a:p>
          <a:p>
            <a:pPr marL="0" indent="0">
              <a:spcBef>
                <a:spcPts val="0"/>
              </a:spcBef>
              <a:buNone/>
            </a:pPr>
            <a:r>
              <a:rPr lang="en-US" sz="1400" dirty="0"/>
              <a:t>            z[index(itime,ibody1,Nbodies)]=</a:t>
            </a:r>
            <a:r>
              <a:rPr lang="en-US" sz="1400" dirty="0" err="1"/>
              <a:t>tempz</a:t>
            </a:r>
            <a:r>
              <a:rPr lang="en-US" sz="1400" dirty="0"/>
              <a:t>;}</a:t>
            </a:r>
          </a:p>
          <a:p>
            <a:pPr marL="0" indent="0">
              <a:spcBef>
                <a:spcPts val="0"/>
              </a:spcBef>
              <a:buNone/>
            </a:pPr>
            <a:r>
              <a:rPr lang="en-US" sz="1400" dirty="0"/>
              <a:t>   </a:t>
            </a:r>
            <a:r>
              <a:rPr lang="en-US" sz="1400" dirty="0">
                <a:solidFill>
                  <a:srgbClr val="FF0000"/>
                </a:solidFill>
              </a:rPr>
              <a:t>} // this closes the #pragma </a:t>
            </a:r>
            <a:r>
              <a:rPr lang="en-US" sz="1400" dirty="0" err="1">
                <a:solidFill>
                  <a:srgbClr val="FF0000"/>
                </a:solidFill>
              </a:rPr>
              <a:t>omp</a:t>
            </a:r>
            <a:r>
              <a:rPr lang="en-US" sz="1400" dirty="0">
                <a:solidFill>
                  <a:srgbClr val="FF0000"/>
                </a:solidFill>
              </a:rPr>
              <a:t> parallel</a:t>
            </a:r>
          </a:p>
        </p:txBody>
      </p:sp>
      <p:sp>
        <p:nvSpPr>
          <p:cNvPr id="6" name="Content Placeholder 4">
            <a:extLst>
              <a:ext uri="{FF2B5EF4-FFF2-40B4-BE49-F238E27FC236}">
                <a16:creationId xmlns="" xmlns:a16="http://schemas.microsoft.com/office/drawing/2014/main" id="{AB58C124-9F8C-524D-A8E5-BAB6D33986A9}"/>
              </a:ext>
            </a:extLst>
          </p:cNvPr>
          <p:cNvSpPr txBox="1">
            <a:spLocks/>
          </p:cNvSpPr>
          <p:nvPr/>
        </p:nvSpPr>
        <p:spPr>
          <a:xfrm>
            <a:off x="838200" y="1746504"/>
            <a:ext cx="10515600" cy="1682496"/>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Note the “#pragma </a:t>
            </a:r>
            <a:r>
              <a:rPr lang="en-US" sz="2000" dirty="0" err="1"/>
              <a:t>omp</a:t>
            </a:r>
            <a:r>
              <a:rPr lang="en-US" sz="2000" dirty="0"/>
              <a:t> parallel” beginning is separated from the “#pragma </a:t>
            </a:r>
            <a:r>
              <a:rPr lang="en-US" sz="2000" dirty="0" err="1"/>
              <a:t>omp</a:t>
            </a:r>
            <a:r>
              <a:rPr lang="en-US" sz="2000" dirty="0"/>
              <a:t> for”</a:t>
            </a:r>
          </a:p>
          <a:p>
            <a:pPr>
              <a:spcBef>
                <a:spcPts val="0"/>
              </a:spcBef>
            </a:pPr>
            <a:r>
              <a:rPr lang="en-US" sz="2000" dirty="0"/>
              <a:t>This is because each thread must generate its own seed, which this code bases in part on its thread number</a:t>
            </a:r>
          </a:p>
          <a:p>
            <a:pPr>
              <a:spcBef>
                <a:spcPts val="0"/>
              </a:spcBef>
            </a:pPr>
            <a:r>
              <a:rPr lang="en-US" sz="2000" dirty="0"/>
              <a:t>All the calls to rand() have been replaced by calls to </a:t>
            </a:r>
            <a:r>
              <a:rPr lang="en-US" sz="2000" dirty="0" err="1"/>
              <a:t>rand_r</a:t>
            </a:r>
            <a:r>
              <a:rPr lang="en-US" sz="2000" dirty="0"/>
              <a:t>(&amp;seed), the seed must be passed with each call to </a:t>
            </a:r>
            <a:r>
              <a:rPr lang="en-US" sz="2000" dirty="0" err="1"/>
              <a:t>rand_r</a:t>
            </a:r>
            <a:r>
              <a:rPr lang="en-US" sz="2000" dirty="0"/>
              <a:t>()</a:t>
            </a:r>
            <a:endParaRPr lang="en-US" sz="1400" dirty="0"/>
          </a:p>
        </p:txBody>
      </p:sp>
    </p:spTree>
    <p:extLst>
      <p:ext uri="{BB962C8B-B14F-4D97-AF65-F5344CB8AC3E}">
        <p14:creationId xmlns:p14="http://schemas.microsoft.com/office/powerpoint/2010/main" val="163194997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Runtime as a function of the number of processors</a:t>
            </a:r>
          </a:p>
        </p:txBody>
      </p:sp>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1" y="2438400"/>
            <a:ext cx="5121642" cy="3962400"/>
          </a:xfrm>
        </p:spPr>
        <p:txBody>
          <a:bodyPr vert="horz" lIns="91440" tIns="45720" rIns="91440" bIns="45720" rtlCol="0">
            <a:normAutofit/>
          </a:bodyPr>
          <a:lstStyle/>
          <a:p>
            <a:pPr marL="285750" indent="-285750">
              <a:spcAft>
                <a:spcPts val="1200"/>
              </a:spcAft>
            </a:pPr>
            <a:r>
              <a:rPr lang="en-US" sz="2000" dirty="0"/>
              <a:t>As before we can plot the run time of the code (both of the SINGLE pragma in the acceleration routine and with the two additional pragmas in the location calculation loops) versus the number of processors used on </a:t>
            </a:r>
            <a:r>
              <a:rPr lang="en-US" sz="2000" dirty="0" err="1"/>
              <a:t>BlueWaters</a:t>
            </a:r>
            <a:endParaRPr lang="en-US" sz="2000" dirty="0"/>
          </a:p>
          <a:p>
            <a:pPr marL="285750" indent="-285750">
              <a:spcAft>
                <a:spcPts val="1200"/>
              </a:spcAft>
            </a:pPr>
            <a:r>
              <a:rPr lang="en-US" sz="2000" dirty="0"/>
              <a:t>As we can see the run time decreases nicely with the number of processors</a:t>
            </a:r>
          </a:p>
          <a:p>
            <a:pPr marL="285750" indent="-285750">
              <a:spcAft>
                <a:spcPts val="1200"/>
              </a:spcAft>
            </a:pPr>
            <a:r>
              <a:rPr lang="en-US" sz="2000" dirty="0"/>
              <a:t>But parallelizing the location calculation loops results in essentially no speedup!  10000 bodies is simply too small to see the effect.</a:t>
            </a:r>
          </a:p>
        </p:txBody>
      </p:sp>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lot of runtime versus number of processors for the two parallel codes presented and a line representing the runtime of the serial code on BlueWaters.  Parallelizing the populations of initial conditions has a large effect -- subroutine calls to rand are slow compared to math!">
            <a:extLst>
              <a:ext uri="{FF2B5EF4-FFF2-40B4-BE49-F238E27FC236}">
                <a16:creationId xmlns="" xmlns:a16="http://schemas.microsoft.com/office/drawing/2014/main" id="{4E105287-FAA9-F04D-8B0A-7CE080078449}"/>
              </a:ext>
            </a:extLst>
          </p:cNvPr>
          <p:cNvPicPr>
            <a:picLocks noChangeAspect="1"/>
          </p:cNvPicPr>
          <p:nvPr/>
        </p:nvPicPr>
        <p:blipFill>
          <a:blip r:embed="rId2"/>
          <a:stretch>
            <a:fillRect/>
          </a:stretch>
        </p:blipFill>
        <p:spPr>
          <a:xfrm>
            <a:off x="6144768" y="1161288"/>
            <a:ext cx="6047232" cy="4535424"/>
          </a:xfrm>
          <a:prstGeom prst="rect">
            <a:avLst/>
          </a:prstGeom>
        </p:spPr>
      </p:pic>
    </p:spTree>
    <p:extLst>
      <p:ext uri="{BB962C8B-B14F-4D97-AF65-F5344CB8AC3E}">
        <p14:creationId xmlns:p14="http://schemas.microsoft.com/office/powerpoint/2010/main" val="116910062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Can we do more?</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Yes, but we’d need to move away from the way we are storing positions and calculating accelerations.</a:t>
            </a:r>
          </a:p>
          <a:p>
            <a:r>
              <a:rPr lang="en-US" sz="2000" dirty="0"/>
              <a:t>One of the options is the Barnes-Hut algorithm which stores the positions in an octree which allows one to easily treat collections of distant objects as a single object with their combined mass at their center of mass.</a:t>
            </a:r>
          </a:p>
          <a:p>
            <a:r>
              <a:rPr lang="en-US" sz="2000" dirty="0"/>
              <a:t>Another is solving for the gravitational potential (using for instance a spectral method) at each time step and calculating the forces based on that potential.</a:t>
            </a:r>
          </a:p>
          <a:p>
            <a:r>
              <a:rPr lang="en-US" sz="2000" dirty="0"/>
              <a:t>Both approaches are beyond the scope of this </a:t>
            </a:r>
            <a:r>
              <a:rPr lang="en-US" sz="2000" dirty="0" smtClean="0"/>
              <a:t>lesson</a:t>
            </a:r>
            <a:endParaRPr lang="en-US" sz="2000" dirty="0"/>
          </a:p>
          <a:p>
            <a:r>
              <a:rPr lang="en-US" sz="2000" dirty="0"/>
              <a:t>If you’d like to know more, check out the </a:t>
            </a:r>
            <a:r>
              <a:rPr lang="en-US" sz="2000" dirty="0" err="1" smtClean="0"/>
              <a:t>GalaxSee</a:t>
            </a:r>
            <a:r>
              <a:rPr lang="en-US" sz="2000" dirty="0" smtClean="0"/>
              <a:t> </a:t>
            </a:r>
            <a:r>
              <a:rPr lang="en-US" sz="2000" dirty="0"/>
              <a:t>HPC modules at</a:t>
            </a:r>
          </a:p>
          <a:p>
            <a:pPr lvl="1"/>
            <a:r>
              <a:rPr lang="en-US" sz="2000" dirty="0">
                <a:hlinkClick r:id="rId2"/>
              </a:rPr>
              <a:t>http://shodor.org/petascale/materials/UPModules/NBody/</a:t>
            </a:r>
            <a:endParaRPr lang="en-US" sz="2000" dirty="0"/>
          </a:p>
          <a:p>
            <a:pPr lvl="1"/>
            <a:r>
              <a:rPr lang="en-US" sz="2000" dirty="0">
                <a:hlinkClick r:id="rId3"/>
              </a:rPr>
              <a:t>http://shodor.org/petascale/materials/UPModules/NBodyScaling/</a:t>
            </a:r>
            <a:endParaRPr lang="en-US" sz="2000" dirty="0"/>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scaling is the number of bodies is increased (from say 10000 to 100000 or even 1000000). Does Parallelizing the position calculations begin to make a difference?</a:t>
            </a:r>
          </a:p>
          <a:p>
            <a:r>
              <a:rPr lang="en-US" sz="2400" dirty="0"/>
              <a:t>Investigate the effect of scheduling (static, dynamic, </a:t>
            </a:r>
            <a:r>
              <a:rPr lang="en-US" sz="2400" dirty="0" err="1"/>
              <a:t>etc</a:t>
            </a:r>
            <a:r>
              <a:rPr lang="en-US" sz="2400" dirty="0"/>
              <a:t>) of the various loops on runtime.</a:t>
            </a:r>
          </a:p>
          <a:p>
            <a:r>
              <a:rPr lang="en-US" sz="2400" dirty="0"/>
              <a:t>For a particular schedule type, investigate the effect of chunk size on run time. </a:t>
            </a:r>
          </a:p>
          <a:p>
            <a:endParaRPr lang="en-US" sz="2000" dirty="0"/>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79348-028E-EB42-9B8D-348A5CE5A3CF}"/>
              </a:ext>
            </a:extLst>
          </p:cNvPr>
          <p:cNvSpPr>
            <a:spLocks noGrp="1"/>
          </p:cNvSpPr>
          <p:nvPr>
            <p:ph type="ctrTitle"/>
          </p:nvPr>
        </p:nvSpPr>
        <p:spPr/>
        <p:txBody>
          <a:bodyPr/>
          <a:lstStyle/>
          <a:p>
            <a:r>
              <a:rPr lang="en-US" dirty="0"/>
              <a:t>A simple N-Body Problem</a:t>
            </a:r>
            <a:br>
              <a:rPr lang="en-US" dirty="0"/>
            </a:br>
            <a:r>
              <a:rPr lang="en-US" dirty="0"/>
              <a:t>Parallelized with OpenMP</a:t>
            </a:r>
          </a:p>
        </p:txBody>
      </p:sp>
    </p:spTree>
    <p:extLst>
      <p:ext uri="{BB962C8B-B14F-4D97-AF65-F5344CB8AC3E}">
        <p14:creationId xmlns:p14="http://schemas.microsoft.com/office/powerpoint/2010/main" val="3330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What is the N-body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1" y="2438400"/>
                <a:ext cx="5121642" cy="3785419"/>
              </a:xfrm>
            </p:spPr>
            <p:txBody>
              <a:bodyPr vert="horz" lIns="91440" tIns="45720" rIns="91440" bIns="45720" rtlCol="0">
                <a:normAutofit/>
              </a:bodyPr>
              <a:lstStyle/>
              <a:p>
                <a:r>
                  <a:rPr lang="en-US" sz="2000"/>
                  <a:t>In the N-body problem, some number of bodies (N) interact with each other.</a:t>
                </a:r>
              </a:p>
              <a:p>
                <a:r>
                  <a:rPr lang="en-US" sz="2000"/>
                  <a:t>Each Body feels the force of the interaction from every other body</a:t>
                </a:r>
              </a:p>
              <a:p>
                <a:r>
                  <a:rPr lang="en-US" sz="2000"/>
                  <a:t>Thus the total force on a body is given by </a:t>
                </a:r>
                <a14:m>
                  <m:oMath xmlns:m="http://schemas.openxmlformats.org/officeDocument/2006/math">
                    <m:sSub>
                      <m:sSubPr>
                        <m:ctrlPr>
                          <a:rPr lang="en-US" sz="2000" b="0" i="1">
                            <a:latin typeface="Cambria Math"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𝑗</m:t>
                        </m:r>
                      </m:sub>
                    </m:sSub>
                    <m:r>
                      <a:rPr lang="en-US" sz="2000" b="0" i="0">
                        <a:latin typeface="Cambria Math" panose="02040503050406030204" pitchFamily="18" charset="0"/>
                      </a:rPr>
                      <m:t>=</m:t>
                    </m:r>
                    <m:nary>
                      <m:naryPr>
                        <m:chr m:val="∑"/>
                        <m:ctrlPr>
                          <a:rPr lang="en-US" sz="2000" i="1">
                            <a:latin typeface="Cambria Math" charset="0"/>
                          </a:rPr>
                        </m:ctrlPr>
                      </m:naryPr>
                      <m:sub>
                        <m:r>
                          <m:rPr>
                            <m:brk m:alnAt="23"/>
                          </m:rP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up/>
                      <m:e>
                        <m:sSub>
                          <m:sSubPr>
                            <m:ctrlPr>
                              <a:rPr lang="en-US" sz="2000" i="1">
                                <a:latin typeface="Cambria Math" charset="0"/>
                              </a:rPr>
                            </m:ctrlPr>
                          </m:sSubPr>
                          <m:e>
                            <m:r>
                              <a:rPr lang="en-US" sz="2000" b="0" i="1">
                                <a:latin typeface="Cambria Math" panose="02040503050406030204" pitchFamily="18" charset="0"/>
                              </a:rPr>
                              <m:t>𝐹</m:t>
                            </m:r>
                          </m:e>
                          <m:sub>
                            <m: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Sub>
                      </m:e>
                    </m:nary>
                  </m:oMath>
                </a14:m>
                <a:endParaRPr lang="en-US" sz="2000"/>
              </a:p>
              <a:p>
                <a:r>
                  <a:rPr lang="en-US" sz="2000"/>
                  <a:t>If there are N bodies, (N</a:t>
                </a:r>
                <a:r>
                  <a:rPr lang="en-US" sz="2000" baseline="30000"/>
                  <a:t>2</a:t>
                </a:r>
                <a:r>
                  <a:rPr lang="en-US" sz="2000"/>
                  <a:t>-N)/2 forces must normally be calculated (red)</a:t>
                </a:r>
              </a:p>
              <a:p>
                <a:r>
                  <a:rPr lang="en-US" sz="2000"/>
                  <a:t>These are summed resulting in a single net force (green)</a:t>
                </a:r>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1" y="2438400"/>
                <a:ext cx="5121642" cy="3785419"/>
              </a:xfrm>
              <a:blipFill>
                <a:blip r:embed="rId2"/>
                <a:stretch>
                  <a:fillRect l="-743" t="-2013"/>
                </a:stretch>
              </a:blipFill>
            </p:spPr>
            <p:txBody>
              <a:bodyPr/>
              <a:lstStyle/>
              <a:p>
                <a:r>
                  <a:rPr lang="en-US">
                    <a:noFill/>
                  </a:rPr>
                  <a:t> </a:t>
                </a:r>
              </a:p>
            </p:txBody>
          </p:sp>
        </mc:Fallback>
      </mc:AlternateContent>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 xmlns:a16="http://schemas.microsoft.com/office/drawing/2014/main" id="{F988D4DE-8922-3344-8AA2-9EAF5973CF0C}"/>
              </a:ext>
            </a:extLst>
          </p:cNvPr>
          <p:cNvPicPr>
            <a:picLocks noGrp="1" noChangeAspect="1"/>
          </p:cNvPicPr>
          <p:nvPr>
            <p:ph sz="half" idx="2"/>
          </p:nvPr>
        </p:nvPicPr>
        <p:blipFill rotWithShape="1">
          <a:blip r:embed="rId3"/>
          <a:srcRect r="16890" b="-1"/>
          <a:stretch/>
        </p:blipFill>
        <p:spPr>
          <a:xfrm>
            <a:off x="6721233" y="640082"/>
            <a:ext cx="4831104" cy="5577837"/>
          </a:xfrm>
          <a:prstGeom prst="rect">
            <a:avLst/>
          </a:prstGeom>
          <a:effectLst/>
        </p:spPr>
      </p:pic>
    </p:spTree>
    <p:extLst>
      <p:ext uri="{BB962C8B-B14F-4D97-AF65-F5344CB8AC3E}">
        <p14:creationId xmlns:p14="http://schemas.microsoft.com/office/powerpoint/2010/main" val="734723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Mechanics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We start from Newton’s laws, namely F=ma (where F is the force, m the mass, and a the acceleration</a:t>
                </a:r>
              </a:p>
              <a:p>
                <a:r>
                  <a:rPr lang="en-US" sz="2000" dirty="0"/>
                  <a:t>As acceleration is the second derivative of position with respect to time we arrive at the differential equation linking displacement to force: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r>
                        <a:rPr lang="en-US" sz="2000" b="0" i="1" smtClean="0">
                          <a:latin typeface="Cambria Math" panose="02040503050406030204" pitchFamily="18" charset="0"/>
                        </a:rPr>
                        <m:t>=</m:t>
                      </m:r>
                      <m:f>
                        <m:fPr>
                          <m:ctrlPr>
                            <a:rPr lang="en-US" sz="2000" b="0" i="1" smtClean="0">
                              <a:latin typeface="Cambria Math" charset="0"/>
                            </a:rPr>
                          </m:ctrlPr>
                        </m:fPr>
                        <m:num>
                          <m:acc>
                            <m:accPr>
                              <m:chr m:val="⃗"/>
                              <m:ctrlPr>
                                <a:rPr lang="en-US" sz="2000" b="0" i="1" smtClean="0">
                                  <a:latin typeface="Cambria Math" charset="0"/>
                                </a:rPr>
                              </m:ctrlPr>
                            </m:accPr>
                            <m:e>
                              <m:sSub>
                                <m:sSubPr>
                                  <m:ctrlPr>
                                    <a:rPr lang="en-US" sz="2000" b="0" i="1" smtClean="0">
                                      <a:latin typeface="Cambria Math"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acc>
                        </m:num>
                        <m:den>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den>
                      </m:f>
                    </m:oMath>
                  </m:oMathPara>
                </a14:m>
                <a:endParaRPr lang="en-US" sz="2000" dirty="0"/>
              </a:p>
              <a:p>
                <a:r>
                  <a:rPr lang="en-US" sz="2000" dirty="0"/>
                  <a:t>Now we need to develop an expression for force	</a:t>
                </a:r>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Newtonian Gravity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Different forces have different mathematical expressions</a:t>
                </a:r>
              </a:p>
              <a:p>
                <a:pPr lvl="1"/>
                <a:r>
                  <a:rPr lang="en-US" sz="2000" dirty="0"/>
                  <a:t>For example, force fields with repulsive and attractive terms  that often look like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i="1" smtClean="0">
                                <a:latin typeface="Cambria Math" charset="0"/>
                                <a:ea typeface="Cambria Math" panose="02040503050406030204" pitchFamily="18" charset="0"/>
                              </a:rPr>
                            </m:ctrlPr>
                          </m:sSupPr>
                          <m:e>
                            <m:d>
                              <m:dPr>
                                <m:begChr m:val="|"/>
                                <m:endChr m:val="|"/>
                                <m:ctrlPr>
                                  <a:rPr lang="en-US" sz="2000" i="1">
                                    <a:latin typeface="Cambria Math" charset="0"/>
                                    <a:ea typeface="Cambria Math" panose="02040503050406030204" pitchFamily="18" charset="0"/>
                                  </a:rPr>
                                </m:ctrlPr>
                              </m:dPr>
                              <m:e>
                                <m:acc>
                                  <m:accPr>
                                    <m:chr m:val="⃗"/>
                                    <m:ctrlPr>
                                      <a:rPr lang="en-US" sz="2000" i="1">
                                        <a:latin typeface="Cambria Math"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b="0" i="1" smtClean="0">
                                <a:latin typeface="Cambria Math" panose="02040503050406030204" pitchFamily="18" charset="0"/>
                                <a:ea typeface="Cambria Math" panose="02040503050406030204" pitchFamily="18" charset="0"/>
                              </a:rPr>
                              <m:t>𝑛</m:t>
                            </m:r>
                          </m:sup>
                        </m:sSup>
                      </m:den>
                    </m:f>
                  </m:oMath>
                </a14:m>
                <a:r>
                  <a:rPr lang="en-US" sz="2000" dirty="0"/>
                  <a:t> or </a:t>
                </a:r>
                <a14:m>
                  <m:oMath xmlns:m="http://schemas.openxmlformats.org/officeDocument/2006/math">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𝑒</m:t>
                        </m:r>
                      </m:e>
                      <m:sup>
                        <m:r>
                          <a:rPr lang="en-US" sz="200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d>
                              <m:dPr>
                                <m:begChr m:val="|"/>
                                <m:endChr m:val="|"/>
                                <m:ctrlPr>
                                  <a:rPr lang="en-US" sz="2000" i="1">
                                    <a:latin typeface="Cambria Math" charset="0"/>
                                    <a:ea typeface="Cambria Math" panose="02040503050406030204" pitchFamily="18" charset="0"/>
                                  </a:rPr>
                                </m:ctrlPr>
                              </m:dPr>
                              <m:e>
                                <m:acc>
                                  <m:accPr>
                                    <m:chr m:val="⃗"/>
                                    <m:ctrlPr>
                                      <a:rPr lang="en-US" sz="2000" i="1">
                                        <a:latin typeface="Cambria Math"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𝑟</m:t>
                                    </m:r>
                                  </m:e>
                                </m:acc>
                              </m:e>
                            </m:d>
                          </m:e>
                          <m:sup>
                            <m:r>
                              <a:rPr lang="en-US" sz="2000" i="1">
                                <a:latin typeface="Cambria Math" panose="02040503050406030204" pitchFamily="18" charset="0"/>
                                <a:ea typeface="Cambria Math" panose="02040503050406030204" pitchFamily="18" charset="0"/>
                              </a:rPr>
                              <m:t>𝑛</m:t>
                            </m:r>
                          </m:sup>
                        </m:sSup>
                      </m:sup>
                    </m:sSup>
                  </m:oMath>
                </a14:m>
                <a:r>
                  <a:rPr lang="en-US" sz="2000" dirty="0"/>
                  <a:t> are commonly used in molecular mechanics problems</a:t>
                </a:r>
              </a:p>
              <a:p>
                <a:r>
                  <a:rPr lang="en-US" sz="2000" dirty="0"/>
                  <a:t>For this problem we will be using Newtonian Gravity: </a:t>
                </a:r>
                <a14:m>
                  <m:oMath xmlns:m="http://schemas.openxmlformats.org/officeDocument/2006/math">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b="0" i="1" smtClean="0">
                        <a:latin typeface="Cambria Math" panose="02040503050406030204" pitchFamily="18" charset="0"/>
                      </a:rPr>
                      <m:t>=</m:t>
                    </m:r>
                    <m:f>
                      <m:fPr>
                        <m:ctrlPr>
                          <a:rPr lang="en-US" sz="2000" b="0" i="1" smtClean="0">
                            <a:latin typeface="Cambria Math" charset="0"/>
                          </a:rPr>
                        </m:ctrlPr>
                      </m:fPr>
                      <m:num>
                        <m:r>
                          <a:rPr lang="en-US" sz="2000" b="0" i="1" smtClean="0">
                            <a:latin typeface="Cambria Math" panose="02040503050406030204" pitchFamily="18" charset="0"/>
                          </a:rPr>
                          <m:t>𝐺</m:t>
                        </m:r>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sSub>
                          <m:sSubPr>
                            <m:ctrlPr>
                              <a:rPr lang="en-US" sz="2000" b="0" i="1" smtClean="0">
                                <a:latin typeface="Cambria Math"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𝑗</m:t>
                            </m:r>
                          </m:sub>
                        </m:sSub>
                      </m:num>
                      <m:den>
                        <m:sSup>
                          <m:sSupPr>
                            <m:ctrlPr>
                              <a:rPr lang="en-US" sz="2000" b="0" i="1" smtClean="0">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b="0" i="1" smtClean="0">
                                <a:latin typeface="Cambria Math" panose="02040503050406030204" pitchFamily="18" charset="0"/>
                              </a:rPr>
                              <m:t>3</m:t>
                            </m:r>
                          </m:sup>
                        </m:sSup>
                      </m:den>
                    </m:f>
                    <m:acc>
                      <m:accPr>
                        <m:chr m:val="⃗"/>
                        <m:ctrlPr>
                          <a:rPr lang="en-US" sz="2000" b="0" i="1" smtClean="0">
                            <a:latin typeface="Cambria Math" charset="0"/>
                          </a:rPr>
                        </m:ctrlPr>
                      </m:accPr>
                      <m:e>
                        <m:sSub>
                          <m:sSubPr>
                            <m:ctrlPr>
                              <a:rPr lang="en-US" sz="2000" b="0" i="1" smtClean="0">
                                <a:latin typeface="Cambria Math"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acc>
                  </m:oMath>
                </a14:m>
                <a:r>
                  <a:rPr lang="en-US" sz="2000" dirty="0"/>
                  <a:t> where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force exerted on object </a:t>
                </a:r>
                <a:r>
                  <a:rPr lang="en-US" sz="2000" dirty="0" err="1"/>
                  <a:t>i</a:t>
                </a:r>
                <a:r>
                  <a:rPr lang="en-US" sz="2000" dirty="0"/>
                  <a:t> by object j, G is a universal constant,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oMath>
                </a14:m>
                <a:r>
                  <a:rPr lang="en-US" sz="2000" dirty="0"/>
                  <a:t> the mass of object </a:t>
                </a:r>
                <a:r>
                  <a:rPr lang="en-US" sz="2000" dirty="0" err="1"/>
                  <a:t>i</a:t>
                </a:r>
                <a:r>
                  <a:rPr lang="en-US" sz="2000" dirty="0"/>
                  <a:t>, and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oMath>
                </a14:m>
                <a:r>
                  <a:rPr lang="en-US" sz="2000" dirty="0"/>
                  <a:t> is the displacement vector from object I to object j.</a:t>
                </a:r>
              </a:p>
              <a:p>
                <a:r>
                  <a:rPr lang="en-US" sz="2000" dirty="0"/>
                  <a:t>In order to find the total force (needed for the differential equation) we need to sum over all the bodies thus the total force on object </a:t>
                </a:r>
                <a:r>
                  <a:rPr lang="en-US" sz="2000" dirty="0" err="1"/>
                  <a:t>i</a:t>
                </a:r>
                <a:r>
                  <a:rPr lang="en-US" sz="2000" dirty="0"/>
                  <a:t> 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m:t>
                      </m:r>
                      <m:nary>
                        <m:naryPr>
                          <m:chr m:val="∑"/>
                          <m:ctrlPr>
                            <a:rPr lang="en-US" sz="2000" i="1" smtClean="0">
                              <a:latin typeface="Cambria Math"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𝑖</m:t>
                                  </m:r>
                                </m:sub>
                              </m:sSub>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b="-33333"/>
                </a:stretch>
              </a:blipFill>
            </p:spPr>
            <p:txBody>
              <a:bodyPr/>
              <a:lstStyle/>
              <a:p>
                <a:r>
                  <a:rPr lang="en-US">
                    <a:noFill/>
                  </a:rPr>
                  <a:t> </a:t>
                </a:r>
              </a:p>
            </p:txBody>
          </p:sp>
        </mc:Fallback>
      </mc:AlternateContent>
    </p:spTree>
    <p:extLst>
      <p:ext uri="{BB962C8B-B14F-4D97-AF65-F5344CB8AC3E}">
        <p14:creationId xmlns:p14="http://schemas.microsoft.com/office/powerpoint/2010/main" val="1276378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(1/2)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displacement of the </a:t>
                </a:r>
                <a:r>
                  <a:rPr lang="en-US" sz="2000" dirty="0" err="1"/>
                  <a:t>i</a:t>
                </a:r>
                <a:r>
                  <a:rPr lang="en-US" sz="2000" baseline="30000" dirty="0" err="1"/>
                  <a:t>th</a:t>
                </a:r>
                <a:r>
                  <a:rPr lang="en-US" sz="2000" baseline="30000" dirty="0"/>
                  <a:t> </a:t>
                </a:r>
                <a:r>
                  <a:rPr lang="en-US" sz="2000" dirty="0"/>
                  <a:t>particle can be expanded forward in time as a Taylor series (to 3</a:t>
                </a:r>
                <a:r>
                  <a:rPr lang="en-US" sz="2000" baseline="30000" dirty="0"/>
                  <a:t>rd</a:t>
                </a:r>
                <a:r>
                  <a:rPr lang="en-US" sz="2000" dirty="0"/>
                  <a:t> order) as</a:t>
                </a:r>
                <a:br>
                  <a:rPr lang="en-US" sz="2000" dirty="0"/>
                </a:br>
                <a14:m>
                  <m:oMath xmlns:m="http://schemas.openxmlformats.org/officeDocument/2006/math">
                    <m:acc>
                      <m:accPr>
                        <m:chr m:val="⃗"/>
                        <m:ctrlPr>
                          <a:rPr lang="en-US" sz="2000" b="0" i="1" smtClean="0">
                            <a:latin typeface="Cambria Math" charset="0"/>
                          </a:rPr>
                        </m:ctrlPr>
                      </m:accPr>
                      <m:e>
                        <m:sSub>
                          <m:sSubPr>
                            <m:ctrlPr>
                              <a:rPr lang="en-US" sz="2000" b="0" i="1" smtClean="0">
                                <a:latin typeface="Cambria Math" charset="0"/>
                              </a:rPr>
                            </m:ctrlPr>
                          </m:sSubPr>
                          <m:e>
                            <m:r>
                              <a:rPr lang="en-US" sz="2000" i="1">
                                <a:latin typeface="Cambria Math" panose="02040503050406030204" pitchFamily="18" charset="0"/>
                              </a:rPr>
                              <m:t>𝑟</m:t>
                            </m:r>
                          </m:e>
                          <m:sub>
                            <m:r>
                              <a:rPr lang="en-US" sz="2000" b="0" i="1" smtClean="0">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b="0" i="1" smtClean="0">
                            <a:latin typeface="Cambria Math" charset="0"/>
                          </a:rPr>
                        </m:ctrlPr>
                      </m:dPr>
                      <m:e>
                        <m:sSub>
                          <m:sSubPr>
                            <m:ctrlPr>
                              <a:rPr lang="en-US" sz="2000" i="1">
                                <a:latin typeface="Cambria Math" charset="0"/>
                              </a:rPr>
                            </m:ctrlPr>
                          </m:sSubPr>
                          <m:e>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b="0" i="1" smtClean="0">
                        <a:latin typeface="Cambria Math" panose="02040503050406030204" pitchFamily="18" charset="0"/>
                      </a:rPr>
                      <m:t>+</m:t>
                    </m:r>
                    <m:d>
                      <m:dPr>
                        <m:begChr m:val="["/>
                        <m:endChr m:val="]"/>
                        <m:ctrlPr>
                          <a:rPr lang="en-US" sz="2000" b="0" i="1" smtClean="0">
                            <a:latin typeface="Cambria Math" charset="0"/>
                          </a:rPr>
                        </m:ctrlPr>
                      </m:dPr>
                      <m:e>
                        <m:sSub>
                          <m:sSubPr>
                            <m:ctrlPr>
                              <a:rPr lang="en-US" sz="2000" i="1">
                                <a:latin typeface="Cambria Math" charset="0"/>
                              </a:rPr>
                            </m:ctrlPr>
                          </m:sSubPr>
                          <m:e>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rPr>
                      <m:t>+</m:t>
                    </m:r>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6</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3</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b="0" i="1" smtClean="0">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3</m:t>
                        </m:r>
                      </m:sup>
                    </m:sSup>
                  </m:oMath>
                </a14:m>
                <a:r>
                  <a:rPr lang="en-US" sz="2000" dirty="0"/>
                  <a:t/>
                </a:r>
                <a:br>
                  <a:rPr lang="en-US" sz="2000" dirty="0"/>
                </a:br>
                <a:r>
                  <a:rPr lang="en-US" sz="2000" dirty="0"/>
                  <a:t>Where f is the force, a the acceleration, r the displacement (all vectors), and t is the time and m the mass of the particle</a:t>
                </a:r>
              </a:p>
              <a:p>
                <a:r>
                  <a:rPr lang="en-US" sz="2000" dirty="0"/>
                  <a:t>We can also expand the displacement backward in time:</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b="0" i="1" smtClean="0">
                          <a:latin typeface="Cambria Math" panose="02040503050406030204" pitchFamily="18" charset="0"/>
                        </a:rPr>
                        <m:t>−</m:t>
                      </m:r>
                      <m:d>
                        <m:dPr>
                          <m:begChr m:val="["/>
                          <m:endChr m:val="]"/>
                          <m:ctrlPr>
                            <a:rPr lang="en-US" sz="2000" i="1">
                              <a:latin typeface="Cambria Math" charset="0"/>
                            </a:rPr>
                          </m:ctrlPr>
                        </m:dPr>
                        <m:e>
                          <m:sSub>
                            <m:sSubPr>
                              <m:ctrlPr>
                                <a:rPr lang="en-US" sz="2000" i="1">
                                  <a:latin typeface="Cambria Math" charset="0"/>
                                </a:rPr>
                              </m:ctrlPr>
                            </m:sSubPr>
                            <m:e>
                              <m:d>
                                <m:dPr>
                                  <m:ctrlPr>
                                    <a:rPr lang="en-US" sz="2000" i="1">
                                      <a:latin typeface="Cambria Math" charset="0"/>
                                    </a:rPr>
                                  </m:ctrlPr>
                                </m:dPr>
                                <m:e>
                                  <m:f>
                                    <m:fPr>
                                      <m:ctrlPr>
                                        <a:rPr lang="en-US" sz="2000" i="1">
                                          <a:latin typeface="Cambria Math" charset="0"/>
                                        </a:rPr>
                                      </m:ctrlPr>
                                    </m:fPr>
                                    <m:num>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r>
                                        <a:rPr lang="en-US" sz="2000" i="1">
                                          <a:latin typeface="Cambria Math" panose="02040503050406030204" pitchFamily="18" charset="0"/>
                                        </a:rPr>
                                        <m:t>𝑡</m:t>
                                      </m:r>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m:rPr>
                              <m:nor/>
                            </m:rPr>
                            <a:rPr lang="en-US" sz="2000" dirty="0"/>
                            <m:t> </m:t>
                          </m:r>
                        </m:e>
                      </m:d>
                      <m:r>
                        <a:rPr lang="en-US" sz="2000" i="1">
                          <a:latin typeface="Cambria Math" panose="02040503050406030204" pitchFamily="18" charset="0"/>
                        </a:rPr>
                        <m:t>+</m:t>
                      </m:r>
                      <m:d>
                        <m:dPr>
                          <m:begChr m:val="["/>
                          <m:endChr m:val="]"/>
                          <m:ctrlPr>
                            <a:rPr lang="en-US" sz="2000" i="1">
                              <a:latin typeface="Cambria Math" charset="0"/>
                            </a:rPr>
                          </m:ctrlPr>
                        </m:dPr>
                        <m:e>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rPr>
                          </m:ctrlPr>
                        </m:sSubPr>
                        <m:e>
                          <m:f>
                            <m:fPr>
                              <m:ctrlPr>
                                <a:rPr lang="en-US" sz="2000" i="1">
                                  <a:latin typeface="Cambria Math"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d>
                            <m:dPr>
                              <m:ctrlPr>
                                <a:rPr lang="en-US" sz="2000" i="1">
                                  <a:latin typeface="Cambria Math" charset="0"/>
                                </a:rPr>
                              </m:ctrlPr>
                            </m:dPr>
                            <m:e>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3</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𝑡</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3</m:t>
                          </m:r>
                        </m:sup>
                      </m:sSup>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33494645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Deriving </a:t>
            </a:r>
            <a:r>
              <a:rPr lang="en-US" dirty="0" err="1">
                <a:solidFill>
                  <a:schemeClr val="bg1">
                    <a:lumMod val="95000"/>
                    <a:lumOff val="5000"/>
                  </a:schemeClr>
                </a:solidFill>
              </a:rPr>
              <a:t>Verlet’s</a:t>
            </a:r>
            <a:r>
              <a:rPr lang="en-US" dirty="0">
                <a:solidFill>
                  <a:schemeClr val="bg1">
                    <a:lumMod val="95000"/>
                    <a:lumOff val="5000"/>
                  </a:schemeClr>
                </a:solidFill>
              </a:rPr>
              <a:t> Method (2/2)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If we add the previous two equations together and solve for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oMath>
                </a14:m>
                <a:r>
                  <a:rPr lang="en-US" sz="2000" dirty="0"/>
                  <a:t>, we notice that the terms with odd powers of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oMath>
                </a14:m>
                <a:r>
                  <a:rPr lang="en-US" sz="2000" dirty="0"/>
                  <a:t> cancel and we arrive at:</a:t>
                </a:r>
                <a:br>
                  <a:rPr lang="en-US" sz="2000" dirty="0"/>
                </a:b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e>
                    </m:acc>
                    <m:r>
                      <a:rPr lang="en-US" sz="2000" b="0" i="1" smtClean="0">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b="0" i="1" smtClean="0">
                        <a:latin typeface="Cambria Math" panose="02040503050406030204" pitchFamily="18" charset="0"/>
                      </a:rPr>
                      <m:t>+2</m:t>
                    </m:r>
                    <m:d>
                      <m:dPr>
                        <m:begChr m:val="["/>
                        <m:endChr m:val="]"/>
                        <m:ctrlPr>
                          <a:rPr lang="en-US" sz="2000" b="0" i="1" smtClean="0">
                            <a:latin typeface="Cambria Math" charset="0"/>
                          </a:rPr>
                        </m:ctrlPr>
                      </m:dPr>
                      <m:e>
                        <m:sSub>
                          <m:sSubPr>
                            <m:ctrlPr>
                              <a:rPr lang="en-US" sz="2000" i="1">
                                <a:latin typeface="Cambria Math" charset="0"/>
                              </a:rPr>
                            </m:ctrlPr>
                          </m:sSubPr>
                          <m:e>
                            <m:f>
                              <m:fPr>
                                <m:ctrlPr>
                                  <a:rPr lang="en-US" sz="2000" i="1" smtClean="0">
                                    <a:latin typeface="Cambria Math"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i="1">
                                    <a:latin typeface="Cambria Math" charset="0"/>
                                  </a:rPr>
                                </m:ctrlPr>
                              </m:dPr>
                              <m:e>
                                <m:f>
                                  <m:fPr>
                                    <m:ctrlPr>
                                      <a:rPr lang="en-US" sz="2000" i="1">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i="1">
                                                <a:latin typeface="Cambria Math" panose="02040503050406030204" pitchFamily="18" charset="0"/>
                                              </a:rPr>
                                              <m:t>𝑡</m:t>
                                            </m:r>
                                          </m:e>
                                        </m:d>
                                      </m:e>
                                    </m:acc>
                                  </m:num>
                                  <m:den>
                                    <m:r>
                                      <a:rPr lang="en-US" sz="2000" i="1">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e>
                            </m:d>
                          </m:e>
                          <m:sub>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sub>
                        </m:sSub>
                        <m:r>
                          <a:rPr lang="en-US" sz="2000" i="1">
                            <a:latin typeface="Cambria Math" panose="02040503050406030204" pitchFamily="18" charset="0"/>
                            <a:ea typeface="Cambria Math" panose="02040503050406030204" pitchFamily="18" charset="0"/>
                          </a:rPr>
                          <m:t>∙∆</m:t>
                        </m:r>
                        <m:sSup>
                          <m:sSupPr>
                            <m:ctrlPr>
                              <a:rPr lang="en-US" sz="200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t/>
                </a:r>
                <a:br>
                  <a:rPr lang="en-US" sz="2000" dirty="0"/>
                </a:br>
                <a:endParaRPr lang="en-US" sz="2000" dirty="0"/>
              </a:p>
              <a:p>
                <a:r>
                  <a:rPr lang="en-US" sz="2000" dirty="0"/>
                  <a:t>Thus the next position depends on the previous two positions and the second derivative at the previous position.</a:t>
                </a:r>
              </a:p>
              <a:p>
                <a:r>
                  <a:rPr lang="en-US" sz="2000" dirty="0"/>
                  <a:t>Recall though that the second derivative is just the acceleration, thus we can simplify this to:</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acc>
                      <m:r>
                        <a:rPr lang="en-US" sz="2000" i="1">
                          <a:latin typeface="Cambria Math" panose="02040503050406030204" pitchFamily="18" charset="0"/>
                        </a:rPr>
                        <m:t>−</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e>
                      </m:acc>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nary>
                    </m:oMath>
                  </m:oMathPara>
                </a14:m>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r="-724" b="-26791"/>
                </a:stretch>
              </a:blipFill>
            </p:spPr>
            <p:txBody>
              <a:bodyPr/>
              <a:lstStyle/>
              <a:p>
                <a:r>
                  <a:rPr lang="en-US">
                    <a:noFill/>
                  </a:rPr>
                  <a:t> </a:t>
                </a:r>
              </a:p>
            </p:txBody>
          </p:sp>
        </mc:Fallback>
      </mc:AlternateContent>
    </p:spTree>
    <p:extLst>
      <p:ext uri="{BB962C8B-B14F-4D97-AF65-F5344CB8AC3E}">
        <p14:creationId xmlns:p14="http://schemas.microsoft.com/office/powerpoint/2010/main" val="10710227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Writing the vectors using components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690687"/>
                <a:ext cx="10515600" cy="5035933"/>
              </a:xfrm>
            </p:spPr>
            <p:txBody>
              <a:bodyPr anchor="ctr">
                <a:normAutofit/>
              </a:bodyPr>
              <a:lstStyle/>
              <a:p>
                <a:r>
                  <a:rPr lang="en-US" sz="2000" dirty="0"/>
                  <a:t>Recall that:</a:t>
                </a:r>
              </a:p>
              <a:p>
                <a:pPr lvl="1"/>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sub>
                        </m:sSub>
                        <m:d>
                          <m:dPr>
                            <m:ctrlPr>
                              <a:rPr lang="en-US" sz="2000" i="1">
                                <a:latin typeface="Cambria Math" charset="0"/>
                              </a:rPr>
                            </m:ctrlPr>
                          </m:dPr>
                          <m:e>
                            <m:r>
                              <a:rPr lang="en-US" sz="2000" b="0" i="1" smtClean="0">
                                <a:latin typeface="Cambria Math" panose="02040503050406030204" pitchFamily="18" charset="0"/>
                              </a:rPr>
                              <m:t>𝑡</m:t>
                            </m:r>
                          </m:e>
                        </m:d>
                      </m:e>
                    </m:acc>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b="0" i="1" smtClean="0">
                            <a:latin typeface="Cambria Math" charset="0"/>
                          </a:rPr>
                        </m:ctrlPr>
                      </m:accPr>
                      <m:e>
                        <m:r>
                          <a:rPr lang="en-US" sz="2000" b="0" i="1" smtClean="0">
                            <a:latin typeface="Cambria Math" panose="02040503050406030204" pitchFamily="18" charset="0"/>
                          </a:rPr>
                          <m:t>𝑖</m:t>
                        </m:r>
                      </m:e>
                    </m:acc>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acc>
                      <m:accPr>
                        <m:chr m:val="̂"/>
                        <m:ctrlPr>
                          <a:rPr lang="en-US" sz="2000" i="1">
                            <a:latin typeface="Cambria Math" charset="0"/>
                          </a:rPr>
                        </m:ctrlPr>
                      </m:accPr>
                      <m:e>
                        <m:r>
                          <a:rPr lang="en-US" sz="2000" b="0" i="1" smtClean="0">
                            <a:latin typeface="Cambria Math" panose="02040503050406030204" pitchFamily="18" charset="0"/>
                          </a:rPr>
                          <m:t>𝑗</m:t>
                        </m:r>
                      </m:e>
                    </m:acc>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b="0" i="1" smtClean="0">
                            <a:latin typeface="Cambria Math" panose="02040503050406030204" pitchFamily="18" charset="0"/>
                          </a:rPr>
                          <m:t>𝑘</m:t>
                        </m:r>
                      </m:e>
                    </m:acc>
                  </m:oMath>
                </a14:m>
                <a:r>
                  <a:rPr lang="en-US" sz="2000" dirty="0"/>
                  <a:t> (here </a:t>
                </a:r>
                <a14:m>
                  <m:oMath xmlns:m="http://schemas.openxmlformats.org/officeDocument/2006/math">
                    <m:acc>
                      <m:accPr>
                        <m:chr m:val="̂"/>
                        <m:ctrlPr>
                          <a:rPr lang="en-US" sz="2000" i="1">
                            <a:latin typeface="Cambria Math" charset="0"/>
                          </a:rPr>
                        </m:ctrlPr>
                      </m:accPr>
                      <m:e>
                        <m:r>
                          <a:rPr lang="en-US" sz="2000" i="1">
                            <a:latin typeface="Cambria Math" panose="02040503050406030204" pitchFamily="18" charset="0"/>
                          </a:rPr>
                          <m:t>𝑖</m:t>
                        </m:r>
                      </m:e>
                    </m:acc>
                  </m:oMath>
                </a14:m>
                <a:r>
                  <a:rPr lang="en-US" sz="2000" dirty="0"/>
                  <a:t>, </a:t>
                </a:r>
                <a14:m>
                  <m:oMath xmlns:m="http://schemas.openxmlformats.org/officeDocument/2006/math">
                    <m:acc>
                      <m:accPr>
                        <m:chr m:val="̂"/>
                        <m:ctrlPr>
                          <a:rPr lang="en-US" sz="2000" i="1">
                            <a:latin typeface="Cambria Math" charset="0"/>
                          </a:rPr>
                        </m:ctrlPr>
                      </m:accPr>
                      <m:e>
                        <m:r>
                          <a:rPr lang="en-US" sz="2000" b="0" i="1" smtClean="0">
                            <a:latin typeface="Cambria Math" panose="02040503050406030204" pitchFamily="18" charset="0"/>
                          </a:rPr>
                          <m:t>𝑗</m:t>
                        </m:r>
                      </m:e>
                    </m:acc>
                  </m:oMath>
                </a14:m>
                <a:r>
                  <a:rPr lang="en-US" sz="2000" dirty="0"/>
                  <a:t>, and </a:t>
                </a:r>
                <a14:m>
                  <m:oMath xmlns:m="http://schemas.openxmlformats.org/officeDocument/2006/math">
                    <m:acc>
                      <m:accPr>
                        <m:chr m:val="̂"/>
                        <m:ctrlPr>
                          <a:rPr lang="en-US" sz="2000" i="1">
                            <a:latin typeface="Cambria Math" charset="0"/>
                          </a:rPr>
                        </m:ctrlPr>
                      </m:accPr>
                      <m:e>
                        <m:r>
                          <a:rPr lang="en-US" sz="2000" b="0" i="1" smtClean="0">
                            <a:latin typeface="Cambria Math" panose="02040503050406030204" pitchFamily="18" charset="0"/>
                          </a:rPr>
                          <m:t>𝑘</m:t>
                        </m:r>
                      </m:e>
                    </m:acc>
                  </m:oMath>
                </a14:m>
                <a:r>
                  <a:rPr lang="en-US" sz="2000" dirty="0"/>
                  <a:t> are the unit vectors in Cartesian space) and</a:t>
                </a:r>
              </a:p>
              <a:p>
                <a:pPr lvl="1"/>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d>
                          <m:dPr>
                            <m:ctrlPr>
                              <a:rPr lang="en-US" sz="2000" i="1">
                                <a:latin typeface="Cambria Math" charset="0"/>
                              </a:rPr>
                            </m:ctrlPr>
                          </m:dPr>
                          <m:e>
                            <m:r>
                              <a:rPr lang="en-US" sz="2000" i="1">
                                <a:latin typeface="Cambria Math" panose="02040503050406030204" pitchFamily="18" charset="0"/>
                              </a:rPr>
                              <m:t>𝑡</m:t>
                            </m:r>
                          </m:e>
                        </m:d>
                      </m:e>
                    </m:acc>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𝑖</m:t>
                        </m:r>
                      </m:e>
                    </m:acc>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𝑗</m:t>
                        </m:r>
                      </m:e>
                    </m:acc>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acc>
                      <m:accPr>
                        <m:chr m:val="̂"/>
                        <m:ctrlPr>
                          <a:rPr lang="en-US" sz="2000" i="1">
                            <a:latin typeface="Cambria Math" charset="0"/>
                          </a:rPr>
                        </m:ctrlPr>
                      </m:accPr>
                      <m:e>
                        <m:r>
                          <a:rPr lang="en-US" sz="2000" i="1">
                            <a:latin typeface="Cambria Math" panose="02040503050406030204" pitchFamily="18" charset="0"/>
                          </a:rPr>
                          <m:t>𝑘</m:t>
                        </m:r>
                      </m:e>
                    </m:acc>
                  </m:oMath>
                </a14:m>
                <a:endParaRPr lang="en-US" sz="2000" dirty="0"/>
              </a:p>
              <a:p>
                <a:r>
                  <a:rPr lang="en-US" sz="2000" dirty="0"/>
                  <a:t>Thus we can break the equation we derived for </a:t>
                </a:r>
                <a:r>
                  <a:rPr lang="en-US" sz="2000" dirty="0" err="1"/>
                  <a:t>Verlet’s</a:t>
                </a:r>
                <a:r>
                  <a:rPr lang="en-US" sz="2000" dirty="0"/>
                  <a:t> method into three equations coupled through the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r>
                      <a:rPr lang="en-US" sz="2000" i="1">
                        <a:latin typeface="Cambria Math" panose="02040503050406030204" pitchFamily="18" charset="0"/>
                      </a:rPr>
                      <m:t> </m:t>
                    </m:r>
                  </m:oMath>
                </a14:m>
                <a:r>
                  <a:rPr lang="en-US" sz="2000" dirty="0"/>
                  <a:t> terms: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0" i="1" smtClean="0">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smtClean="0">
                                  <a:latin typeface="Cambria Math"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 =2</m:t>
                      </m:r>
                      <m:r>
                        <a:rPr lang="en-US" sz="2000" i="1">
                          <a:latin typeface="Cambria Math" panose="02040503050406030204" pitchFamily="18" charset="0"/>
                          <a:ea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+2</m:t>
                      </m:r>
                      <m:nary>
                        <m:naryPr>
                          <m:chr m:val="∑"/>
                          <m:ctrlPr>
                            <a:rPr lang="en-US" sz="2000" i="1">
                              <a:latin typeface="Cambria Math"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up/>
                        <m:e>
                          <m:f>
                            <m:fPr>
                              <m:ctrlPr>
                                <a:rPr lang="en-US" sz="2000" i="1">
                                  <a:latin typeface="Cambria Math" charset="0"/>
                                </a:rPr>
                              </m:ctrlPr>
                            </m:fPr>
                            <m:num>
                              <m:r>
                                <a:rPr lang="en-US" sz="2000" i="1">
                                  <a:latin typeface="Cambria Math" panose="02040503050406030204" pitchFamily="18" charset="0"/>
                                </a:rPr>
                                <m:t>𝐺</m:t>
                              </m:r>
                              <m:sSub>
                                <m:sSubPr>
                                  <m:ctrlPr>
                                    <a:rPr lang="en-US" sz="2000" i="1">
                                      <a:latin typeface="Cambria Math" charset="0"/>
                                    </a:rPr>
                                  </m:ctrlPr>
                                </m:sSubPr>
                                <m:e>
                                  <m:r>
                                    <a:rPr lang="en-US" sz="2000" i="1">
                                      <a:latin typeface="Cambria Math" panose="02040503050406030204" pitchFamily="18" charset="0"/>
                                    </a:rPr>
                                    <m:t>𝑚</m:t>
                                  </m:r>
                                </m:e>
                                <m:sub>
                                  <m:r>
                                    <a:rPr lang="en-US" sz="2000" i="1">
                                      <a:latin typeface="Cambria Math" panose="02040503050406030204" pitchFamily="18" charset="0"/>
                                    </a:rPr>
                                    <m:t>𝑗</m:t>
                                  </m:r>
                                </m:sub>
                              </m:sSub>
                            </m:num>
                            <m:den>
                              <m:sSup>
                                <m:sSupPr>
                                  <m:ctrlPr>
                                    <a:rPr lang="en-US" sz="2000" i="1">
                                      <a:latin typeface="Cambria Math" charset="0"/>
                                    </a:rPr>
                                  </m:ctrlPr>
                                </m:sSupPr>
                                <m:e>
                                  <m:d>
                                    <m:dPr>
                                      <m:begChr m:val="|"/>
                                      <m:endChr m:val="|"/>
                                      <m:ctrlPr>
                                        <a:rPr lang="en-US" sz="2000" i="1">
                                          <a:latin typeface="Cambria Math" charset="0"/>
                                        </a:rPr>
                                      </m:ctrlPr>
                                    </m:dP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acc>
                                    </m:e>
                                  </m:d>
                                </m:e>
                                <m:sup>
                                  <m:r>
                                    <a:rPr lang="en-US" sz="2000" i="1">
                                      <a:latin typeface="Cambria Math" panose="02040503050406030204" pitchFamily="18" charset="0"/>
                                    </a:rPr>
                                    <m:t>3</m:t>
                                  </m:r>
                                </m:sup>
                              </m:sSup>
                            </m:den>
                          </m:f>
                          <m:r>
                            <a:rPr lang="en-US" sz="2000" i="1">
                              <a:latin typeface="Cambria Math" panose="02040503050406030204" pitchFamily="18" charset="0"/>
                            </a:rPr>
                            <m:t>(</m:t>
                          </m:r>
                          <m:sSub>
                            <m:sSubPr>
                              <m:ctrlPr>
                                <a:rPr lang="en-US" sz="2000" i="1" smtClean="0">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𝑖</m:t>
                              </m:r>
                            </m:sub>
                          </m:sSub>
                          <m:d>
                            <m:dPr>
                              <m:ctrlPr>
                                <a:rPr lang="en-US" sz="2000" i="1">
                                  <a:latin typeface="Cambria Math" charset="0"/>
                                </a:rPr>
                              </m:ctrlPr>
                            </m:dPr>
                            <m:e>
                              <m:sSub>
                                <m:sSubPr>
                                  <m:ctrlPr>
                                    <a:rPr lang="en-US" sz="2000" i="1">
                                      <a:latin typeface="Cambria Math"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e>
                      </m:nary>
                    </m:oMath>
                  </m:oMathPara>
                </a14:m>
                <a:endParaRPr lang="en-US" sz="2000" dirty="0"/>
              </a:p>
              <a:p>
                <a:pPr marL="0" indent="0">
                  <a:buNone/>
                </a:pPr>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035933"/>
              </a:xfrm>
              <a:blipFill>
                <a:blip r:embed="rId2"/>
                <a:stretch>
                  <a:fillRect l="-483" b="-18090"/>
                </a:stretch>
              </a:blipFill>
            </p:spPr>
            <p:txBody>
              <a:bodyPr/>
              <a:lstStyle/>
              <a:p>
                <a:r>
                  <a:rPr lang="en-US">
                    <a:noFill/>
                  </a:rPr>
                  <a:t> </a:t>
                </a:r>
              </a:p>
            </p:txBody>
          </p:sp>
        </mc:Fallback>
      </mc:AlternateContent>
    </p:spTree>
    <p:extLst>
      <p:ext uri="{BB962C8B-B14F-4D97-AF65-F5344CB8AC3E}">
        <p14:creationId xmlns:p14="http://schemas.microsoft.com/office/powerpoint/2010/main" val="28353092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2110</Words>
  <Application>Microsoft Macintosh PowerPoint</Application>
  <PresentationFormat>Widescreen</PresentationFormat>
  <Paragraphs>309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Cambria Math</vt:lpstr>
      <vt:lpstr>Symbol</vt:lpstr>
      <vt:lpstr>Times New Roman</vt:lpstr>
      <vt:lpstr>Arial</vt:lpstr>
      <vt:lpstr>Office Theme</vt:lpstr>
      <vt:lpstr>Blue Waters Petascale Semester Curriculum v1.0 Unit 4: OpenMP Lesson 11: N-Body Mechanics in OpenMP Developed by Justin Oelgoetz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A simple N-Body Problem Parallelized with OpenMP</vt:lpstr>
      <vt:lpstr>What is the N-body problem</vt:lpstr>
      <vt:lpstr>Newtonian Mechanics</vt:lpstr>
      <vt:lpstr>Newtonian Gravity</vt:lpstr>
      <vt:lpstr>Deriving Verlet’s Method (1/2)</vt:lpstr>
      <vt:lpstr>Deriving Verlet’s Method (2/2)</vt:lpstr>
      <vt:lpstr>Writing the vectors using components</vt:lpstr>
      <vt:lpstr>There is a problem however</vt:lpstr>
      <vt:lpstr>The Algorithm</vt:lpstr>
      <vt:lpstr>If you were to pick one thing to parallelize, with OpenMP, what would it be?</vt:lpstr>
      <vt:lpstr>If you were to pick one thing to parallelize, with OpenMP, what would it be?</vt:lpstr>
      <vt:lpstr>Acceleration Code: Where does the #pragma go?</vt:lpstr>
      <vt:lpstr>Acceleration Code: Where does the #pragma go?</vt:lpstr>
      <vt:lpstr>Runtime as a function of the number of processors</vt:lpstr>
      <vt:lpstr>Can We do Better?</vt:lpstr>
      <vt:lpstr>Position Calculations: Where do the #pragmas go?</vt:lpstr>
      <vt:lpstr>Position Calculations: Where do the #pragmas go?</vt:lpstr>
      <vt:lpstr>Runtime as a function of the number of processors</vt:lpstr>
      <vt:lpstr>Is there anything left to Parallelize?</vt:lpstr>
      <vt:lpstr>Initialization Code: Where does the #pragma go?</vt:lpstr>
      <vt:lpstr>It is a trick Question – rand is not thread safe!</vt:lpstr>
      <vt:lpstr>Initialization Code: The Parallelized version</vt:lpstr>
      <vt:lpstr>Runtime as a function of the number of processors</vt:lpstr>
      <vt:lpstr>Can we do more?</vt:lpstr>
      <vt:lpstr>Additional Suggested Exercises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Aaron Weeden</cp:lastModifiedBy>
  <cp:revision>29</cp:revision>
  <dcterms:created xsi:type="dcterms:W3CDTF">2020-06-18T19:32:29Z</dcterms:created>
  <dcterms:modified xsi:type="dcterms:W3CDTF">2020-10-11T16:11:47Z</dcterms:modified>
</cp:coreProperties>
</file>