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3"/>
  </p:notesMasterIdLst>
  <p:sldIdLst>
    <p:sldId id="345" r:id="rId3"/>
    <p:sldId id="347" r:id="rId4"/>
    <p:sldId id="256" r:id="rId5"/>
    <p:sldId id="258" r:id="rId6"/>
    <p:sldId id="272" r:id="rId7"/>
    <p:sldId id="332" r:id="rId8"/>
    <p:sldId id="330" r:id="rId9"/>
    <p:sldId id="333" r:id="rId10"/>
    <p:sldId id="334" r:id="rId11"/>
    <p:sldId id="335" r:id="rId12"/>
    <p:sldId id="336" r:id="rId13"/>
    <p:sldId id="337" r:id="rId14"/>
    <p:sldId id="340" r:id="rId15"/>
    <p:sldId id="341" r:id="rId16"/>
    <p:sldId id="342" r:id="rId17"/>
    <p:sldId id="343" r:id="rId18"/>
    <p:sldId id="338" r:id="rId19"/>
    <p:sldId id="339" r:id="rId20"/>
    <p:sldId id="344" r:id="rId21"/>
    <p:sldId id="32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3807" autoAdjust="0"/>
  </p:normalViewPr>
  <p:slideViewPr>
    <p:cSldViewPr snapToGrid="0">
      <p:cViewPr varScale="1">
        <p:scale>
          <a:sx n="87" d="100"/>
          <a:sy n="87" d="100"/>
        </p:scale>
        <p:origin x="1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10/11/20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1322850139"/>
      </p:ext>
    </p:extLst>
  </p:cSld>
  <p:clrMap bg1="lt1" tx1="dk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dor.org/~bplist/bwi/openmp.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8.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Introduction to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44088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Programming Model</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209385" y="2286162"/>
            <a:ext cx="11982616" cy="2169643"/>
          </a:xfrm>
        </p:spPr>
        <p:txBody>
          <a:bodyPr>
            <a:normAutofit/>
          </a:bodyPr>
          <a:lstStyle/>
          <a:p>
            <a:pPr marL="0" indent="0">
              <a:buNone/>
            </a:pPr>
            <a:r>
              <a:rPr lang="en-US" b="1" dirty="0">
                <a:solidFill>
                  <a:schemeClr val="tx2"/>
                </a:solidFill>
              </a:rPr>
              <a:t>Fork-Join Parallelism:</a:t>
            </a:r>
          </a:p>
          <a:p>
            <a:pPr marL="419100" indent="-419100"/>
            <a:r>
              <a:rPr lang="en-US" dirty="0"/>
              <a:t>Group of threads are spawned by the master thread to permit parallel execution as needed. </a:t>
            </a:r>
            <a:r>
              <a:rPr lang="en-US" b="1" dirty="0"/>
              <a:t>[FORK]</a:t>
            </a:r>
          </a:p>
          <a:p>
            <a:pPr marL="419100" indent="-419100"/>
            <a:r>
              <a:rPr lang="en-US" dirty="0"/>
              <a:t>The parallel execution merge at a subsequent point to resume sequential execution.</a:t>
            </a:r>
            <a:r>
              <a:rPr lang="en-US" b="1" dirty="0"/>
              <a:t>[JOIN]</a:t>
            </a:r>
          </a:p>
          <a:p>
            <a:pPr marL="419100" indent="-419100"/>
            <a:r>
              <a:rPr lang="en-US" dirty="0"/>
              <a:t>Parallelism is added incrementally until performance goals are met.</a:t>
            </a:r>
          </a:p>
        </p:txBody>
      </p:sp>
      <p:pic>
        <p:nvPicPr>
          <p:cNvPr id="4" name="Picture 3">
            <a:extLst>
              <a:ext uri="{FF2B5EF4-FFF2-40B4-BE49-F238E27FC236}">
                <a16:creationId xmlns="" xmlns:a16="http://schemas.microsoft.com/office/drawing/2014/main" id="{DA8E01D5-5E78-4C11-9244-BF9A303DB72F}"/>
              </a:ext>
            </a:extLst>
          </p:cNvPr>
          <p:cNvPicPr>
            <a:picLocks noChangeAspect="1"/>
          </p:cNvPicPr>
          <p:nvPr/>
        </p:nvPicPr>
        <p:blipFill>
          <a:blip r:embed="rId2"/>
          <a:stretch>
            <a:fillRect/>
          </a:stretch>
        </p:blipFill>
        <p:spPr>
          <a:xfrm>
            <a:off x="-418" y="4364625"/>
            <a:ext cx="12138188" cy="2651990"/>
          </a:xfrm>
          <a:prstGeom prst="rect">
            <a:avLst/>
          </a:prstGeom>
        </p:spPr>
      </p:pic>
    </p:spTree>
    <p:extLst>
      <p:ext uri="{BB962C8B-B14F-4D97-AF65-F5344CB8AC3E}">
        <p14:creationId xmlns:p14="http://schemas.microsoft.com/office/powerpoint/2010/main" val="12391234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209385" y="2452350"/>
            <a:ext cx="11383617" cy="4091574"/>
          </a:xfrm>
        </p:spPr>
        <p:txBody>
          <a:bodyPr>
            <a:normAutofit fontScale="85000" lnSpcReduction="20000"/>
          </a:bodyPr>
          <a:lstStyle/>
          <a:p>
            <a:pPr marL="419100" indent="-419100"/>
            <a:r>
              <a:rPr lang="en-US" sz="2400" b="1" dirty="0">
                <a:solidFill>
                  <a:srgbClr val="0033CC"/>
                </a:solidFill>
              </a:rPr>
              <a:t>parallel compiler directive</a:t>
            </a:r>
          </a:p>
          <a:p>
            <a:pPr marL="419100" indent="-419100"/>
            <a:endParaRPr lang="en-US" sz="2400" b="1" dirty="0">
              <a:solidFill>
                <a:srgbClr val="0033CC"/>
              </a:solidFill>
            </a:endParaRPr>
          </a:p>
          <a:p>
            <a:pPr marL="0" indent="0">
              <a:buNone/>
            </a:pPr>
            <a:r>
              <a:rPr lang="en-US" sz="2400" dirty="0"/>
              <a:t>USAGE:</a:t>
            </a:r>
          </a:p>
          <a:p>
            <a:pPr marL="0" indent="0">
              <a:buNone/>
            </a:pPr>
            <a:r>
              <a:rPr lang="en-US" sz="2400" dirty="0"/>
              <a:t> #pragma </a:t>
            </a:r>
            <a:r>
              <a:rPr lang="en-US" sz="2400" dirty="0" err="1"/>
              <a:t>omp</a:t>
            </a:r>
            <a:r>
              <a:rPr lang="en-US" sz="2400" dirty="0"/>
              <a:t> parallel [options] {</a:t>
            </a:r>
          </a:p>
          <a:p>
            <a:pPr marL="0" indent="0">
              <a:buNone/>
            </a:pPr>
            <a:r>
              <a:rPr lang="en-US" sz="2400" dirty="0"/>
              <a:t>          Code inside here runs in parallel </a:t>
            </a:r>
          </a:p>
          <a:p>
            <a:pPr marL="0" indent="0">
              <a:buNone/>
            </a:pPr>
            <a:r>
              <a:rPr lang="en-US" sz="2400" dirty="0"/>
              <a:t>          Among options available: declaring private/shared vars</a:t>
            </a:r>
          </a:p>
          <a:p>
            <a:pPr marL="0" indent="0">
              <a:buNone/>
            </a:pPr>
            <a:r>
              <a:rPr lang="en-US" sz="2400" dirty="0"/>
              <a:t>}</a:t>
            </a:r>
          </a:p>
          <a:p>
            <a:pPr marL="419100" indent="-419100"/>
            <a:r>
              <a:rPr lang="en-US" sz="2400" dirty="0"/>
              <a:t>EXAMPLE: #pragma </a:t>
            </a:r>
            <a:r>
              <a:rPr lang="en-US" sz="2400" dirty="0" err="1"/>
              <a:t>omp</a:t>
            </a:r>
            <a:r>
              <a:rPr lang="en-US" sz="2400" dirty="0"/>
              <a:t> parallel private(var1, var2) shared(var3) {</a:t>
            </a:r>
          </a:p>
          <a:p>
            <a:pPr marL="419100" indent="-419100"/>
            <a:r>
              <a:rPr lang="en-US" sz="2400" dirty="0"/>
              <a:t>The parallel pragma starts a parallel block. It creates a team of N threads (where N is determined at runtime), all of which execute the next statement or block (a block of code requires a {…} enclosure). After the statement, the threads join back into one.</a:t>
            </a:r>
          </a:p>
          <a:p>
            <a:pPr marL="419100" indent="-419100"/>
            <a:endParaRPr lang="en-US" sz="2400" b="1" dirty="0">
              <a:solidFill>
                <a:srgbClr val="0033CC"/>
              </a:solidFill>
            </a:endParaRPr>
          </a:p>
        </p:txBody>
      </p:sp>
    </p:spTree>
    <p:extLst>
      <p:ext uri="{BB962C8B-B14F-4D97-AF65-F5344CB8AC3E}">
        <p14:creationId xmlns:p14="http://schemas.microsoft.com/office/powerpoint/2010/main" val="23229647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286162"/>
            <a:ext cx="11982614" cy="4571838"/>
          </a:xfrm>
        </p:spPr>
        <p:txBody>
          <a:bodyPr>
            <a:normAutofit fontScale="85000" lnSpcReduction="20000"/>
          </a:bodyPr>
          <a:lstStyle/>
          <a:p>
            <a:pPr marL="419100" indent="-419100"/>
            <a:r>
              <a:rPr lang="en-US" sz="2400" b="1" dirty="0">
                <a:solidFill>
                  <a:srgbClr val="0033CC"/>
                </a:solidFill>
              </a:rPr>
              <a:t>for compiler directive</a:t>
            </a:r>
          </a:p>
          <a:p>
            <a:pPr marL="0" indent="0">
              <a:buNone/>
            </a:pPr>
            <a:r>
              <a:rPr lang="en-US" sz="2400" dirty="0"/>
              <a:t>USAGE:</a:t>
            </a:r>
          </a:p>
          <a:p>
            <a:pPr marL="0" indent="0">
              <a:buNone/>
            </a:pPr>
            <a:r>
              <a:rPr lang="en-US" sz="2400" dirty="0"/>
              <a:t>#pragma </a:t>
            </a:r>
            <a:r>
              <a:rPr lang="en-US" sz="2400" dirty="0" err="1"/>
              <a:t>omp</a:t>
            </a:r>
            <a:r>
              <a:rPr lang="en-US" sz="2400" dirty="0"/>
              <a:t> for [clause]{</a:t>
            </a:r>
          </a:p>
          <a:p>
            <a:pPr marL="0" indent="0">
              <a:buNone/>
            </a:pPr>
            <a:r>
              <a:rPr lang="en-US" sz="2400" dirty="0"/>
              <a:t>	for loop</a:t>
            </a:r>
          </a:p>
          <a:p>
            <a:pPr marL="0" indent="0">
              <a:buNone/>
            </a:pPr>
            <a:r>
              <a:rPr lang="en-US" sz="2400" dirty="0"/>
              <a:t>}</a:t>
            </a:r>
          </a:p>
          <a:p>
            <a:r>
              <a:rPr lang="en-US" sz="2400" dirty="0"/>
              <a:t>EXAMPLE:</a:t>
            </a:r>
          </a:p>
          <a:p>
            <a:endParaRPr lang="en-US" sz="2400" dirty="0"/>
          </a:p>
          <a:p>
            <a:pPr>
              <a:lnSpc>
                <a:spcPct val="50000"/>
              </a:lnSpc>
              <a:buFont typeface="Wingdings" panose="05000000000000000000" pitchFamily="2" charset="2"/>
              <a:buNone/>
            </a:pPr>
            <a:r>
              <a:rPr lang="en-US" altLang="en-US" sz="2400" b="1" dirty="0">
                <a:solidFill>
                  <a:srgbClr val="0000CC"/>
                </a:solidFill>
                <a:latin typeface="Courier New" panose="02070309020205020404" pitchFamily="49" charset="0"/>
              </a:rPr>
              <a:t># pragma </a:t>
            </a:r>
            <a:r>
              <a:rPr lang="en-US" altLang="en-US" sz="2400" b="1" dirty="0" err="1">
                <a:solidFill>
                  <a:srgbClr val="0000CC"/>
                </a:solidFill>
                <a:latin typeface="Courier New" panose="02070309020205020404" pitchFamily="49" charset="0"/>
              </a:rPr>
              <a:t>omp</a:t>
            </a:r>
            <a:r>
              <a:rPr lang="en-US" altLang="en-US" sz="2400" b="1" dirty="0">
                <a:solidFill>
                  <a:srgbClr val="0000CC"/>
                </a:solidFill>
                <a:latin typeface="Courier New" panose="02070309020205020404" pitchFamily="49" charset="0"/>
              </a:rPr>
              <a:t> parallel for</a:t>
            </a:r>
          </a:p>
          <a:p>
            <a:pPr>
              <a:lnSpc>
                <a:spcPct val="80000"/>
              </a:lnSpc>
              <a:buFont typeface="Wingdings" panose="05000000000000000000" pitchFamily="2" charset="2"/>
              <a:buNone/>
            </a:pPr>
            <a:r>
              <a:rPr lang="en-US" altLang="en-US" sz="2400" b="1" dirty="0">
                <a:latin typeface="Courier New" panose="02070309020205020404" pitchFamily="49" charset="0"/>
              </a:rPr>
              <a:t>  for (index = 0; index &lt; length; index++) {</a:t>
            </a:r>
          </a:p>
          <a:p>
            <a:pPr>
              <a:lnSpc>
                <a:spcPct val="70000"/>
              </a:lnSpc>
              <a:buFont typeface="Wingdings" panose="05000000000000000000" pitchFamily="2" charset="2"/>
              <a:buNone/>
            </a:pPr>
            <a:r>
              <a:rPr lang="en-US" altLang="en-US" sz="2400" b="1" dirty="0">
                <a:latin typeface="Courier New" panose="02070309020205020404" pitchFamily="49" charset="0"/>
              </a:rPr>
              <a:t>    array[index] = index * index;</a:t>
            </a:r>
          </a:p>
          <a:p>
            <a:pPr>
              <a:lnSpc>
                <a:spcPct val="80000"/>
              </a:lnSpc>
              <a:buFont typeface="Wingdings" panose="05000000000000000000" pitchFamily="2" charset="2"/>
              <a:buNone/>
            </a:pPr>
            <a:r>
              <a:rPr lang="en-US" altLang="en-US" sz="2400" b="1" dirty="0">
                <a:latin typeface="Courier New" panose="02070309020205020404" pitchFamily="49" charset="0"/>
              </a:rPr>
              <a:t>  }</a:t>
            </a:r>
          </a:p>
          <a:p>
            <a:pPr>
              <a:buFont typeface="Wingdings" panose="05000000000000000000" pitchFamily="2" charset="2"/>
              <a:buNone/>
            </a:pPr>
            <a:r>
              <a:rPr lang="en-US" altLang="en-US" sz="2400" dirty="0"/>
              <a:t>The iterations of the loop will be computed in parallel (note that they are independent of one another).</a:t>
            </a:r>
            <a:endParaRPr lang="en-US" altLang="en-US" sz="1800" b="1" dirty="0"/>
          </a:p>
          <a:p>
            <a:endParaRPr lang="en-US" sz="2400" dirty="0"/>
          </a:p>
        </p:txBody>
      </p:sp>
    </p:spTree>
    <p:extLst>
      <p:ext uri="{BB962C8B-B14F-4D97-AF65-F5344CB8AC3E}">
        <p14:creationId xmlns:p14="http://schemas.microsoft.com/office/powerpoint/2010/main" val="26024694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Environment Variable</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OMP_NUM_THREADS </a:t>
            </a:r>
            <a:r>
              <a:rPr lang="en-US" altLang="en-US" dirty="0"/>
              <a:t>environment variable</a:t>
            </a:r>
          </a:p>
          <a:p>
            <a:pPr>
              <a:lnSpc>
                <a:spcPct val="90000"/>
              </a:lnSpc>
            </a:pPr>
            <a:endParaRPr lang="en-US" altLang="en-US" dirty="0"/>
          </a:p>
          <a:p>
            <a:pPr>
              <a:lnSpc>
                <a:spcPct val="90000"/>
              </a:lnSpc>
            </a:pPr>
            <a:r>
              <a:rPr lang="en-US" altLang="en-US" b="1" dirty="0"/>
              <a:t>USAGE</a:t>
            </a:r>
            <a:r>
              <a:rPr lang="en-US" altLang="en-US" dirty="0"/>
              <a:t>: OMP_NUM_THREADS=number</a:t>
            </a:r>
          </a:p>
          <a:p>
            <a:pPr>
              <a:lnSpc>
                <a:spcPct val="90000"/>
              </a:lnSpc>
            </a:pPr>
            <a:endParaRPr lang="en-US" altLang="en-US" dirty="0"/>
          </a:p>
          <a:p>
            <a:pPr>
              <a:lnSpc>
                <a:spcPct val="90000"/>
              </a:lnSpc>
            </a:pPr>
            <a:r>
              <a:rPr lang="en-US" altLang="en-US" b="1" dirty="0"/>
              <a:t>EXAMPLE</a:t>
            </a:r>
            <a:r>
              <a:rPr lang="en-US" altLang="en-US" dirty="0"/>
              <a:t>: export OMP_NUM_THREADS=16 </a:t>
            </a:r>
            <a:r>
              <a:rPr lang="en-US" altLang="en-US" b="1" dirty="0"/>
              <a:t>Sets the value in the shell</a:t>
            </a:r>
          </a:p>
          <a:p>
            <a:pPr>
              <a:lnSpc>
                <a:spcPct val="90000"/>
              </a:lnSpc>
            </a:pPr>
            <a:r>
              <a:rPr lang="en-US" altLang="en-US" dirty="0"/>
              <a:t>This environment variable tells the library how many threads that can be used in running the program. If dynamic adjustment of the number of threads is enabled, this number is the maximum number of threads that can be used, else, it is the exact number of threads that will be used.</a:t>
            </a:r>
          </a:p>
          <a:p>
            <a:pPr>
              <a:lnSpc>
                <a:spcPct val="90000"/>
              </a:lnSpc>
            </a:pPr>
            <a:r>
              <a:rPr lang="en-US" altLang="en-US" dirty="0"/>
              <a:t>The default value is the number of online processors on the machine.</a:t>
            </a:r>
          </a:p>
        </p:txBody>
      </p:sp>
    </p:spTree>
    <p:extLst>
      <p:ext uri="{BB962C8B-B14F-4D97-AF65-F5344CB8AC3E}">
        <p14:creationId xmlns:p14="http://schemas.microsoft.com/office/powerpoint/2010/main" val="8259128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omp_get_thread_num</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a:t>
            </a:r>
            <a:r>
              <a:rPr lang="en-US" altLang="en-US" dirty="0"/>
              <a:t>: </a:t>
            </a:r>
            <a:r>
              <a:rPr lang="en-US" altLang="en-US" dirty="0" err="1"/>
              <a:t>uid</a:t>
            </a:r>
            <a:r>
              <a:rPr lang="en-US" altLang="en-US" dirty="0"/>
              <a:t> = </a:t>
            </a:r>
            <a:r>
              <a:rPr lang="en-US" altLang="en-US" dirty="0" err="1"/>
              <a:t>omp_get_thread_num</a:t>
            </a:r>
            <a:r>
              <a:rPr lang="en-US" altLang="en-US" dirty="0"/>
              <a:t>()</a:t>
            </a:r>
          </a:p>
          <a:p>
            <a:pPr>
              <a:lnSpc>
                <a:spcPct val="90000"/>
              </a:lnSpc>
            </a:pPr>
            <a:endParaRPr lang="en-US" altLang="en-US" dirty="0"/>
          </a:p>
          <a:p>
            <a:pPr>
              <a:lnSpc>
                <a:spcPct val="90000"/>
              </a:lnSpc>
            </a:pPr>
            <a:r>
              <a:rPr lang="en-US" altLang="en-US" dirty="0"/>
              <a:t>This function asks the thread that is executing it to identify itself by returning it's unique number. [answers "Who am I?"]</a:t>
            </a:r>
          </a:p>
        </p:txBody>
      </p:sp>
    </p:spTree>
    <p:extLst>
      <p:ext uri="{BB962C8B-B14F-4D97-AF65-F5344CB8AC3E}">
        <p14:creationId xmlns:p14="http://schemas.microsoft.com/office/powerpoint/2010/main" val="4259432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omp_get_num_threads</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 </a:t>
            </a:r>
            <a:r>
              <a:rPr lang="en-US" altLang="en-US" dirty="0" err="1"/>
              <a:t>threadCount</a:t>
            </a:r>
            <a:r>
              <a:rPr lang="en-US" altLang="en-US" dirty="0"/>
              <a:t> = </a:t>
            </a:r>
            <a:r>
              <a:rPr lang="en-US" altLang="en-US" dirty="0" err="1"/>
              <a:t>omp_get_num_threads</a:t>
            </a:r>
            <a:r>
              <a:rPr lang="en-US" altLang="en-US" dirty="0"/>
              <a:t>()</a:t>
            </a:r>
          </a:p>
          <a:p>
            <a:pPr>
              <a:lnSpc>
                <a:spcPct val="90000"/>
              </a:lnSpc>
            </a:pPr>
            <a:r>
              <a:rPr lang="en-US" altLang="en-US" dirty="0"/>
              <a:t>This function returns the number of threads in the team currently executing the parallel block from which it is called. [answers "How many of us?"]. If this "get" function exists, might there be a corresponding function?</a:t>
            </a:r>
          </a:p>
          <a:p>
            <a:pPr>
              <a:lnSpc>
                <a:spcPct val="90000"/>
              </a:lnSpc>
            </a:pPr>
            <a:endParaRPr lang="en-US" altLang="en-US" b="1" dirty="0"/>
          </a:p>
        </p:txBody>
      </p:sp>
    </p:spTree>
    <p:extLst>
      <p:ext uri="{BB962C8B-B14F-4D97-AF65-F5344CB8AC3E}">
        <p14:creationId xmlns:p14="http://schemas.microsoft.com/office/powerpoint/2010/main" val="33761909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Reduction</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The reduction command</a:t>
            </a:r>
          </a:p>
          <a:p>
            <a:pPr>
              <a:lnSpc>
                <a:spcPct val="90000"/>
              </a:lnSpc>
            </a:pPr>
            <a:endParaRPr lang="en-US" altLang="en-US" b="1" dirty="0">
              <a:solidFill>
                <a:schemeClr val="tx2"/>
              </a:solidFill>
            </a:endParaRPr>
          </a:p>
          <a:p>
            <a:pPr>
              <a:lnSpc>
                <a:spcPct val="90000"/>
              </a:lnSpc>
            </a:pPr>
            <a:r>
              <a:rPr lang="en-US" altLang="en-US" b="1" dirty="0"/>
              <a:t>USAGE</a:t>
            </a:r>
            <a:r>
              <a:rPr lang="en-US" altLang="en-US" dirty="0"/>
              <a:t>: reduction ( operator : list )</a:t>
            </a:r>
          </a:p>
          <a:p>
            <a:pPr>
              <a:lnSpc>
                <a:spcPct val="90000"/>
              </a:lnSpc>
            </a:pPr>
            <a:r>
              <a:rPr lang="en-US" altLang="en-US" dirty="0"/>
              <a:t>A reduction is a repeated operation that operates over multiple values and yields one value. So, the reduction command performs an operation (using a specified operator) on all of the variables that are in its list. The reduction variable(s) is a shared variable, not a private variable. Operators can include: +, *, -, /, &amp;, ^, |, &amp;&amp;, ||.</a:t>
            </a:r>
          </a:p>
          <a:p>
            <a:pPr>
              <a:lnSpc>
                <a:spcPct val="90000"/>
              </a:lnSpc>
            </a:pPr>
            <a:endParaRPr lang="en-US" altLang="en-US" dirty="0"/>
          </a:p>
          <a:p>
            <a:pPr>
              <a:lnSpc>
                <a:spcPct val="90000"/>
              </a:lnSpc>
            </a:pPr>
            <a:r>
              <a:rPr lang="en-US" altLang="en-US" b="1" dirty="0"/>
              <a:t>EXAMPLE</a:t>
            </a:r>
            <a:r>
              <a:rPr lang="en-US" altLang="en-US" dirty="0"/>
              <a:t>: #pragma </a:t>
            </a:r>
            <a:r>
              <a:rPr lang="en-US" altLang="en-US" dirty="0" err="1"/>
              <a:t>omp</a:t>
            </a:r>
            <a:r>
              <a:rPr lang="en-US" altLang="en-US" dirty="0"/>
              <a:t> parallel for private(</a:t>
            </a:r>
            <a:r>
              <a:rPr lang="en-US" altLang="en-US" dirty="0" err="1"/>
              <a:t>privateVar</a:t>
            </a:r>
            <a:r>
              <a:rPr lang="en-US" altLang="en-US" dirty="0"/>
              <a:t>) reduction(+:</a:t>
            </a:r>
            <a:r>
              <a:rPr lang="en-US" altLang="en-US" dirty="0" err="1"/>
              <a:t>runningTotal</a:t>
            </a:r>
            <a:r>
              <a:rPr lang="en-US" altLang="en-US" dirty="0"/>
              <a:t>)</a:t>
            </a:r>
          </a:p>
        </p:txBody>
      </p:sp>
    </p:spTree>
    <p:extLst>
      <p:ext uri="{BB962C8B-B14F-4D97-AF65-F5344CB8AC3E}">
        <p14:creationId xmlns:p14="http://schemas.microsoft.com/office/powerpoint/2010/main" val="15570289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 Strategies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286162"/>
            <a:ext cx="11982614" cy="4571838"/>
          </a:xfrm>
        </p:spPr>
        <p:txBody>
          <a:bodyPr>
            <a:normAutofit/>
          </a:bodyPr>
          <a:lstStyle/>
          <a:p>
            <a:pPr>
              <a:lnSpc>
                <a:spcPct val="90000"/>
              </a:lnSpc>
              <a:buFont typeface="Wingdings" panose="05000000000000000000" pitchFamily="2" charset="2"/>
              <a:buNone/>
            </a:pPr>
            <a:r>
              <a:rPr lang="en-US" altLang="en-US" b="1" dirty="0">
                <a:solidFill>
                  <a:schemeClr val="tx2"/>
                </a:solidFill>
              </a:rPr>
              <a:t>OpenMP supports three scheduling strategies:</a:t>
            </a:r>
          </a:p>
          <a:p>
            <a:pPr>
              <a:lnSpc>
                <a:spcPct val="90000"/>
              </a:lnSpc>
              <a:buFont typeface="Wingdings" panose="05000000000000000000" pitchFamily="2" charset="2"/>
              <a:buNone/>
            </a:pPr>
            <a:endParaRPr lang="en-US" altLang="en-US" b="1" dirty="0">
              <a:solidFill>
                <a:schemeClr val="tx2"/>
              </a:solidFill>
            </a:endParaRPr>
          </a:p>
          <a:p>
            <a:pPr>
              <a:lnSpc>
                <a:spcPct val="90000"/>
              </a:lnSpc>
            </a:pPr>
            <a:r>
              <a:rPr lang="en-US" altLang="en-US" b="1" dirty="0"/>
              <a:t>Static</a:t>
            </a:r>
            <a:r>
              <a:rPr lang="en-US" altLang="en-US" dirty="0"/>
              <a:t>: The default, as described in the previous slides – good for iterations that are inherently load balanced.</a:t>
            </a:r>
          </a:p>
          <a:p>
            <a:pPr>
              <a:lnSpc>
                <a:spcPct val="90000"/>
              </a:lnSpc>
            </a:pPr>
            <a:r>
              <a:rPr lang="en-US" altLang="en-US" b="1" dirty="0"/>
              <a:t>Dynamic: </a:t>
            </a:r>
            <a:r>
              <a:rPr lang="en-US" altLang="en-US" dirty="0"/>
              <a:t>Each thread gets a chunk of a few iterations, and when it finishes that chunk it goes back for more, and so on until all of the iterations are done – good when iterations aren’t load balanced at all.</a:t>
            </a:r>
          </a:p>
          <a:p>
            <a:pPr>
              <a:lnSpc>
                <a:spcPct val="90000"/>
              </a:lnSpc>
            </a:pPr>
            <a:r>
              <a:rPr lang="en-US" altLang="en-US" b="1" dirty="0"/>
              <a:t>Guided</a:t>
            </a:r>
            <a:r>
              <a:rPr lang="en-US" altLang="en-US" dirty="0"/>
              <a:t>: Each thread gets smaller and smaller chunks over time – a compromise.</a:t>
            </a:r>
          </a:p>
        </p:txBody>
      </p:sp>
    </p:spTree>
    <p:extLst>
      <p:ext uri="{BB962C8B-B14F-4D97-AF65-F5344CB8AC3E}">
        <p14:creationId xmlns:p14="http://schemas.microsoft.com/office/powerpoint/2010/main" val="41550567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dirty="0"/>
              <a:t>The </a:t>
            </a:r>
            <a:r>
              <a:rPr lang="en-US" altLang="en-US" b="1" dirty="0">
                <a:solidFill>
                  <a:schemeClr val="tx2"/>
                </a:solidFill>
              </a:rPr>
              <a:t>PARALLEL DO </a:t>
            </a:r>
            <a:r>
              <a:rPr lang="en-US" altLang="en-US" dirty="0"/>
              <a:t>directive allows a </a:t>
            </a:r>
            <a:r>
              <a:rPr lang="en-US" altLang="en-US" b="1" dirty="0">
                <a:solidFill>
                  <a:schemeClr val="tx2"/>
                </a:solidFill>
              </a:rPr>
              <a:t>SCHEDULE</a:t>
            </a:r>
            <a:r>
              <a:rPr lang="en-US" altLang="en-US" dirty="0"/>
              <a:t> clause to be appended that tell the compiler which variables are shared and which are private:</a:t>
            </a:r>
          </a:p>
          <a:p>
            <a:pPr>
              <a:buFont typeface="Wingdings" panose="05000000000000000000" pitchFamily="2" charset="2"/>
              <a:buNone/>
            </a:pPr>
            <a:r>
              <a:rPr lang="en-US" altLang="en-US" b="1" dirty="0">
                <a:solidFill>
                  <a:schemeClr val="tx2"/>
                </a:solidFill>
              </a:rPr>
              <a:t>!$OMP PARALLEL DO … SCHEDULE(STATIC)</a:t>
            </a:r>
          </a:p>
          <a:p>
            <a:pPr>
              <a:lnSpc>
                <a:spcPct val="90000"/>
              </a:lnSpc>
            </a:pPr>
            <a:r>
              <a:rPr lang="en-US" altLang="en-US" dirty="0"/>
              <a:t>This tells that compiler that the schedule will be static.</a:t>
            </a:r>
          </a:p>
          <a:p>
            <a:r>
              <a:rPr lang="en-US" altLang="en-US" dirty="0"/>
              <a:t>Likewise, the schedule could be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a:t>
            </a:r>
          </a:p>
          <a:p>
            <a:pPr>
              <a:lnSpc>
                <a:spcPct val="90000"/>
              </a:lnSpc>
            </a:pPr>
            <a:r>
              <a:rPr lang="en-US" altLang="en-US" dirty="0"/>
              <a:t>However, the very best schedule to put in the </a:t>
            </a:r>
            <a:r>
              <a:rPr lang="en-US" altLang="en-US" b="1" dirty="0">
                <a:solidFill>
                  <a:schemeClr val="tx2"/>
                </a:solidFill>
              </a:rPr>
              <a:t>SCHEDULE</a:t>
            </a:r>
            <a:r>
              <a:rPr lang="en-US" altLang="en-US" dirty="0"/>
              <a:t> clause is </a:t>
            </a:r>
            <a:r>
              <a:rPr lang="en-US" altLang="en-US" b="1" dirty="0">
                <a:solidFill>
                  <a:schemeClr val="tx2"/>
                </a:solidFill>
              </a:rPr>
              <a:t>RUNTIME</a:t>
            </a:r>
            <a:r>
              <a:rPr lang="en-US" altLang="en-US" dirty="0"/>
              <a:t>.</a:t>
            </a:r>
          </a:p>
          <a:p>
            <a:pPr>
              <a:lnSpc>
                <a:spcPct val="90000"/>
              </a:lnSpc>
            </a:pPr>
            <a:r>
              <a:rPr lang="en-US" altLang="en-US" dirty="0"/>
              <a:t>You can then set the environment variable </a:t>
            </a:r>
            <a:r>
              <a:rPr lang="en-US" altLang="en-US" b="1" dirty="0">
                <a:solidFill>
                  <a:schemeClr val="tx2"/>
                </a:solidFill>
              </a:rPr>
              <a:t>OMP_SCHEDULE </a:t>
            </a:r>
            <a:r>
              <a:rPr lang="en-US" altLang="en-US" dirty="0"/>
              <a:t>to </a:t>
            </a:r>
            <a:r>
              <a:rPr lang="en-US" altLang="en-US" b="1" dirty="0">
                <a:solidFill>
                  <a:schemeClr val="tx2"/>
                </a:solidFill>
              </a:rPr>
              <a:t>STATIC</a:t>
            </a:r>
            <a:r>
              <a:rPr lang="en-US" altLang="en-US" b="1" dirty="0">
                <a:solidFill>
                  <a:srgbClr val="0000CC"/>
                </a:solidFill>
                <a:latin typeface="Courier New" panose="02070309020205020404" pitchFamily="49" charset="0"/>
              </a:rPr>
              <a:t> </a:t>
            </a:r>
            <a:r>
              <a:rPr lang="en-US" altLang="en-US" dirty="0"/>
              <a:t>or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 at runtime – great for benchmarking!</a:t>
            </a:r>
          </a:p>
        </p:txBody>
      </p:sp>
    </p:spTree>
    <p:extLst>
      <p:ext uri="{BB962C8B-B14F-4D97-AF65-F5344CB8AC3E}">
        <p14:creationId xmlns:p14="http://schemas.microsoft.com/office/powerpoint/2010/main" val="2977301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marL="0" indent="0">
              <a:buNone/>
            </a:pPr>
            <a:r>
              <a:rPr lang="en-US" dirty="0"/>
              <a:t>Adapted from: </a:t>
            </a:r>
          </a:p>
          <a:p>
            <a:r>
              <a:rPr lang="en-US" b="1" dirty="0"/>
              <a:t>Shared Memory and OpenMP Basics at </a:t>
            </a:r>
            <a:r>
              <a:rPr lang="en-US" dirty="0">
                <a:solidFill>
                  <a:schemeClr val="tx2"/>
                </a:solidFill>
                <a:hlinkClick r:id="rId2">
                  <a:extLst>
                    <a:ext uri="{A12FA001-AC4F-418D-AE19-62706E023703}">
                      <ahyp:hlinkClr xmlns="" xmlns:ahyp="http://schemas.microsoft.com/office/drawing/2018/hyperlinkcolor" val="tx"/>
                    </a:ext>
                  </a:extLst>
                </a:hlinkClick>
              </a:rPr>
              <a:t>http://shodor.org/~bplist/bwi/openmp.html</a:t>
            </a:r>
            <a:endParaRPr lang="en-US" b="1" dirty="0">
              <a:solidFill>
                <a:schemeClr val="tx2"/>
              </a:solidFill>
            </a:endParaRPr>
          </a:p>
          <a:p>
            <a:r>
              <a:rPr lang="en-US" dirty="0"/>
              <a:t> </a:t>
            </a:r>
            <a:r>
              <a:rPr lang="en-US" b="1" dirty="0"/>
              <a:t>Supercomputing in Plain English, </a:t>
            </a:r>
            <a:r>
              <a:rPr lang="en-US" altLang="en-US" b="1" dirty="0">
                <a:effectLst>
                  <a:outerShdw blurRad="38100" dist="38100" dir="2700000" algn="tl">
                    <a:srgbClr val="C0C0C0"/>
                  </a:outerShdw>
                </a:effectLst>
              </a:rPr>
              <a:t>Distributed Multiprocessing </a:t>
            </a:r>
            <a:r>
              <a:rPr lang="en-US" dirty="0"/>
              <a:t>Slides by Henry </a:t>
            </a:r>
            <a:r>
              <a:rPr lang="en-US" dirty="0" err="1"/>
              <a:t>Neeman</a:t>
            </a:r>
            <a:r>
              <a:rPr lang="en-US" dirty="0"/>
              <a:t>.</a:t>
            </a:r>
            <a:endParaRPr lang="en-US" altLang="en-US" dirty="0"/>
          </a:p>
        </p:txBody>
      </p:sp>
    </p:spTree>
    <p:extLst>
      <p:ext uri="{BB962C8B-B14F-4D97-AF65-F5344CB8AC3E}">
        <p14:creationId xmlns:p14="http://schemas.microsoft.com/office/powerpoint/2010/main" val="15585030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8876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B4A50DC5-78F7-43A1-BB91-7DBF8F6AEF90}"/>
              </a:ext>
            </a:extLst>
          </p:cNvPr>
          <p:cNvSpPr>
            <a:spLocks noGrp="1"/>
          </p:cNvSpPr>
          <p:nvPr>
            <p:ph type="ctrTitle"/>
          </p:nvPr>
        </p:nvSpPr>
        <p:spPr>
          <a:xfrm>
            <a:off x="922387" y="190030"/>
            <a:ext cx="8427035" cy="3329581"/>
          </a:xfrm>
        </p:spPr>
        <p:txBody>
          <a:bodyPr>
            <a:normAutofit/>
          </a:bodyPr>
          <a:lstStyle/>
          <a:p>
            <a:pPr algn="ctr">
              <a:lnSpc>
                <a:spcPct val="90000"/>
              </a:lnSpc>
            </a:pPr>
            <a:r>
              <a:rPr lang="en-US" sz="5600" b="1" dirty="0"/>
              <a:t>Intro to OpenMP</a:t>
            </a:r>
          </a:p>
        </p:txBody>
      </p:sp>
      <p:sp>
        <p:nvSpPr>
          <p:cNvPr id="14" name="Rectangle 13">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1103312" y="2763520"/>
            <a:ext cx="8946541" cy="3484879"/>
          </a:xfrm>
        </p:spPr>
        <p:txBody>
          <a:bodyPr>
            <a:normAutofit/>
          </a:bodyPr>
          <a:lstStyle/>
          <a:p>
            <a:pPr>
              <a:lnSpc>
                <a:spcPct val="90000"/>
              </a:lnSpc>
            </a:pPr>
            <a:r>
              <a:rPr lang="en-US" b="1" dirty="0">
                <a:solidFill>
                  <a:srgbClr val="002060"/>
                </a:solidFill>
              </a:rPr>
              <a:t>There are three possible parallel computers’ memory architectures:</a:t>
            </a:r>
          </a:p>
          <a:p>
            <a:pPr>
              <a:lnSpc>
                <a:spcPct val="90000"/>
              </a:lnSpc>
            </a:pPr>
            <a:endParaRPr lang="en-US" sz="1700" dirty="0"/>
          </a:p>
          <a:p>
            <a:pPr marL="0" indent="0">
              <a:lnSpc>
                <a:spcPct val="90000"/>
              </a:lnSpc>
              <a:buNone/>
            </a:pPr>
            <a:r>
              <a:rPr lang="en-US" sz="1700" b="1" dirty="0"/>
              <a:t>1. Shared memory</a:t>
            </a:r>
          </a:p>
          <a:p>
            <a:pPr lvl="1">
              <a:lnSpc>
                <a:spcPct val="90000"/>
              </a:lnSpc>
            </a:pPr>
            <a:r>
              <a:rPr lang="en-US" sz="1700" b="1" i="1" dirty="0">
                <a:solidFill>
                  <a:srgbClr val="002060"/>
                </a:solidFill>
              </a:rPr>
              <a:t>Uniform Memory Access (UMA)</a:t>
            </a:r>
          </a:p>
          <a:p>
            <a:pPr lvl="1">
              <a:lnSpc>
                <a:spcPct val="90000"/>
              </a:lnSpc>
            </a:pPr>
            <a:r>
              <a:rPr lang="en-US" sz="1700" b="1" i="1" dirty="0">
                <a:solidFill>
                  <a:srgbClr val="002060"/>
                </a:solidFill>
              </a:rPr>
              <a:t>Non-Uniform Memory Access (NUMA)</a:t>
            </a:r>
          </a:p>
          <a:p>
            <a:pPr lvl="1">
              <a:lnSpc>
                <a:spcPct val="90000"/>
              </a:lnSpc>
            </a:pPr>
            <a:endParaRPr lang="en-US" sz="1700" b="1" i="1" dirty="0"/>
          </a:p>
          <a:p>
            <a:pPr marL="0" indent="0">
              <a:lnSpc>
                <a:spcPct val="90000"/>
              </a:lnSpc>
              <a:buNone/>
            </a:pPr>
            <a:r>
              <a:rPr lang="en-US" sz="1700" b="1" dirty="0"/>
              <a:t>2. Distributed memory</a:t>
            </a:r>
          </a:p>
          <a:p>
            <a:pPr marL="0" indent="0">
              <a:lnSpc>
                <a:spcPct val="90000"/>
              </a:lnSpc>
              <a:buNone/>
            </a:pPr>
            <a:endParaRPr lang="en-US" sz="1700" b="1" dirty="0"/>
          </a:p>
          <a:p>
            <a:pPr marL="0" indent="0">
              <a:lnSpc>
                <a:spcPct val="90000"/>
              </a:lnSpc>
              <a:buNone/>
            </a:pPr>
            <a:r>
              <a:rPr lang="en-US" sz="17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1848" y="2428408"/>
            <a:ext cx="8654173" cy="4218882"/>
          </a:xfrm>
        </p:spPr>
        <p:txBody>
          <a:bodyPr>
            <a:normAutofit/>
          </a:bodyPr>
          <a:lstStyle/>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endParaRPr lang="en-US" dirty="0"/>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a:lnSpc>
                <a:spcPct val="90000"/>
              </a:lnSpc>
            </a:pPr>
            <a:endParaRPr lang="en-US" dirty="0"/>
          </a:p>
        </p:txBody>
      </p:sp>
      <p:pic>
        <p:nvPicPr>
          <p:cNvPr id="4" name="Picture 3">
            <a:extLst>
              <a:ext uri="{FF2B5EF4-FFF2-40B4-BE49-F238E27FC236}">
                <a16:creationId xmlns="" xmlns:a16="http://schemas.microsoft.com/office/drawing/2014/main" id="{3B0C537D-60DB-4A38-AC7F-6124BA49CE8F}"/>
              </a:ext>
            </a:extLst>
          </p:cNvPr>
          <p:cNvPicPr>
            <a:picLocks noChangeAspect="1"/>
          </p:cNvPicPr>
          <p:nvPr/>
        </p:nvPicPr>
        <p:blipFill>
          <a:blip r:embed="rId2"/>
          <a:stretch>
            <a:fillRect/>
          </a:stretch>
        </p:blipFill>
        <p:spPr>
          <a:xfrm>
            <a:off x="8831377" y="3358811"/>
            <a:ext cx="3212870" cy="1560711"/>
          </a:xfrm>
          <a:prstGeom prst="rect">
            <a:avLst/>
          </a:prstGeom>
        </p:spPr>
      </p:pic>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21628" y="2492019"/>
            <a:ext cx="5636049" cy="4167264"/>
          </a:xfrm>
        </p:spPr>
        <p:txBody>
          <a:bodyPr>
            <a:normAutofit/>
          </a:bodyPr>
          <a:lstStyle/>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endParaRPr lang="en-US" dirty="0"/>
          </a:p>
          <a:p>
            <a:pPr lvl="1">
              <a:lnSpc>
                <a:spcPct val="90000"/>
              </a:lnSpc>
            </a:pPr>
            <a:endParaRPr lang="en-US" dirty="0"/>
          </a:p>
          <a:p>
            <a:pPr lvl="1">
              <a:lnSpc>
                <a:spcPct val="90000"/>
              </a:lnSpc>
            </a:pPr>
            <a:endParaRPr lang="en-US" dirty="0"/>
          </a:p>
        </p:txBody>
      </p:sp>
      <p:pic>
        <p:nvPicPr>
          <p:cNvPr id="4" name="Picture 3">
            <a:extLst>
              <a:ext uri="{FF2B5EF4-FFF2-40B4-BE49-F238E27FC236}">
                <a16:creationId xmlns="" xmlns:a16="http://schemas.microsoft.com/office/drawing/2014/main" id="{BF6C1C1D-90B7-4049-9DB4-0F65343218C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36049" y="4533662"/>
            <a:ext cx="2881086" cy="201308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 xmlns:a16="http://schemas.microsoft.com/office/drawing/2014/main" id="{1EFA7916-6B90-49AC-86DF-F67EEF8099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991406" y="4734097"/>
            <a:ext cx="3643656" cy="1688524"/>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 xmlns:a16="http://schemas.microsoft.com/office/drawing/2014/main" id="{C9DE435A-0D76-45CA-AB53-2E42E6702B15}"/>
              </a:ext>
            </a:extLst>
          </p:cNvPr>
          <p:cNvSpPr/>
          <p:nvPr/>
        </p:nvSpPr>
        <p:spPr>
          <a:xfrm>
            <a:off x="7081829" y="2436111"/>
            <a:ext cx="4861030" cy="1837426"/>
          </a:xfrm>
          <a:prstGeom prst="rect">
            <a:avLst/>
          </a:prstGeom>
        </p:spPr>
        <p:txBody>
          <a:bodyPr wrap="square">
            <a:spAutoFit/>
          </a:bodyPr>
          <a:lstStyle/>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31394790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Thread v. Process</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209385" y="2452349"/>
            <a:ext cx="11982616" cy="4496301"/>
          </a:xfrm>
        </p:spPr>
        <p:txBody>
          <a:bodyPr>
            <a:normAutofit fontScale="92500" lnSpcReduction="20000"/>
          </a:bodyPr>
          <a:lstStyle/>
          <a:p>
            <a:pPr marL="419100" indent="-419100">
              <a:buNone/>
            </a:pPr>
            <a:r>
              <a:rPr lang="en-US" altLang="en-US" sz="2400" b="1" dirty="0">
                <a:solidFill>
                  <a:srgbClr val="0033CC"/>
                </a:solidFill>
              </a:rPr>
              <a:t>Process:</a:t>
            </a:r>
            <a:endParaRPr lang="tr-TR" altLang="en-US" sz="2400" b="1" dirty="0">
              <a:solidFill>
                <a:srgbClr val="0033CC"/>
              </a:solidFill>
            </a:endParaRPr>
          </a:p>
          <a:p>
            <a:pPr marL="419100" indent="-419100"/>
            <a:r>
              <a:rPr lang="en-US" dirty="0"/>
              <a:t>A process is </a:t>
            </a:r>
            <a:r>
              <a:rPr lang="en-US" b="1" dirty="0"/>
              <a:t>created</a:t>
            </a:r>
            <a:r>
              <a:rPr lang="en-US" dirty="0"/>
              <a:t> by the </a:t>
            </a:r>
            <a:r>
              <a:rPr lang="en-US" b="1" dirty="0"/>
              <a:t>OS</a:t>
            </a:r>
            <a:r>
              <a:rPr lang="en-US" dirty="0"/>
              <a:t> to execute a </a:t>
            </a:r>
            <a:r>
              <a:rPr lang="en-US" b="1" dirty="0"/>
              <a:t>program</a:t>
            </a:r>
            <a:r>
              <a:rPr lang="en-US" dirty="0"/>
              <a:t> with given </a:t>
            </a:r>
            <a:r>
              <a:rPr lang="en-US" b="1" dirty="0"/>
              <a:t>resources</a:t>
            </a:r>
            <a:r>
              <a:rPr lang="en-US" dirty="0"/>
              <a:t> (e.g., memory, registers)</a:t>
            </a:r>
          </a:p>
          <a:p>
            <a:pPr marL="419100" indent="-419100"/>
            <a:r>
              <a:rPr lang="en-US" b="1" dirty="0"/>
              <a:t>Different</a:t>
            </a:r>
            <a:r>
              <a:rPr lang="en-US" dirty="0"/>
              <a:t> </a:t>
            </a:r>
            <a:r>
              <a:rPr lang="en-US" b="1" dirty="0"/>
              <a:t>processes</a:t>
            </a:r>
            <a:r>
              <a:rPr lang="en-US" dirty="0"/>
              <a:t> do </a:t>
            </a:r>
            <a:r>
              <a:rPr lang="en-US" b="1" dirty="0"/>
              <a:t>not share </a:t>
            </a:r>
            <a:r>
              <a:rPr lang="en-US" dirty="0"/>
              <a:t>their </a:t>
            </a:r>
            <a:r>
              <a:rPr lang="en-US" b="1" dirty="0"/>
              <a:t>memory</a:t>
            </a:r>
            <a:r>
              <a:rPr lang="en-US" dirty="0"/>
              <a:t> with another. </a:t>
            </a:r>
          </a:p>
          <a:p>
            <a:pPr marL="419100" indent="-419100">
              <a:buNone/>
            </a:pPr>
            <a:r>
              <a:rPr lang="en-US" sz="2400" b="1" dirty="0">
                <a:solidFill>
                  <a:srgbClr val="0033CC"/>
                </a:solidFill>
              </a:rPr>
              <a:t>Thread:</a:t>
            </a:r>
          </a:p>
          <a:p>
            <a:pPr marL="419100" indent="-419100"/>
            <a:r>
              <a:rPr lang="en-US" dirty="0"/>
              <a:t>A thread is a </a:t>
            </a:r>
            <a:r>
              <a:rPr lang="en-US" b="1" dirty="0"/>
              <a:t>subset of a process</a:t>
            </a:r>
            <a:r>
              <a:rPr lang="en-US" dirty="0"/>
              <a:t>, and it shares the resources of its parent process,. </a:t>
            </a:r>
            <a:endParaRPr lang="en-US" altLang="en-US" dirty="0"/>
          </a:p>
          <a:p>
            <a:pPr marL="419100" indent="-419100"/>
            <a:r>
              <a:rPr lang="tr-TR" altLang="en-US" dirty="0"/>
              <a:t>Exists within a process and uses the process resources </a:t>
            </a:r>
          </a:p>
          <a:p>
            <a:pPr marL="419100" indent="-419100"/>
            <a:r>
              <a:rPr lang="en-US" dirty="0"/>
              <a:t>Has its own </a:t>
            </a:r>
            <a:r>
              <a:rPr lang="en-US" b="1" dirty="0"/>
              <a:t>stack</a:t>
            </a:r>
            <a:r>
              <a:rPr lang="en-US" dirty="0"/>
              <a:t> to keep </a:t>
            </a:r>
            <a:r>
              <a:rPr lang="en-US" b="1" dirty="0"/>
              <a:t>track of function calls </a:t>
            </a:r>
            <a:r>
              <a:rPr lang="en-US" altLang="en-US" dirty="0"/>
              <a:t>and</a:t>
            </a:r>
            <a:r>
              <a:rPr lang="tr-TR" altLang="en-US" dirty="0"/>
              <a:t> its own </a:t>
            </a:r>
            <a:r>
              <a:rPr lang="tr-TR" altLang="en-US" b="1" dirty="0"/>
              <a:t>independent</a:t>
            </a:r>
            <a:r>
              <a:rPr lang="tr-TR" altLang="en-US" dirty="0"/>
              <a:t> flow of control</a:t>
            </a:r>
            <a:r>
              <a:rPr lang="en-US" altLang="en-US" dirty="0"/>
              <a:t> </a:t>
            </a:r>
            <a:endParaRPr lang="tr-TR" altLang="en-US" dirty="0"/>
          </a:p>
          <a:p>
            <a:pPr marL="419100" indent="-419100"/>
            <a:r>
              <a:rPr lang="en-US" b="1" dirty="0"/>
              <a:t>Multiple threads </a:t>
            </a:r>
            <a:r>
              <a:rPr lang="en-US" dirty="0"/>
              <a:t>of a </a:t>
            </a:r>
            <a:r>
              <a:rPr lang="en-US" b="1" dirty="0"/>
              <a:t>process</a:t>
            </a:r>
            <a:r>
              <a:rPr lang="en-US" dirty="0"/>
              <a:t> will have access to the </a:t>
            </a:r>
            <a:r>
              <a:rPr lang="en-US" b="1" dirty="0"/>
              <a:t>same memory </a:t>
            </a:r>
            <a:r>
              <a:rPr lang="en-US" dirty="0"/>
              <a:t>(but can have local variables). </a:t>
            </a:r>
          </a:p>
          <a:p>
            <a:pPr marL="419100" indent="-419100"/>
            <a:r>
              <a:rPr lang="en-US" altLang="en-US" dirty="0"/>
              <a:t>Is </a:t>
            </a:r>
            <a:r>
              <a:rPr lang="tr-TR" altLang="en-US" dirty="0"/>
              <a:t>"</a:t>
            </a:r>
            <a:r>
              <a:rPr lang="tr-TR" altLang="en-US" b="1" dirty="0"/>
              <a:t>lightweight</a:t>
            </a:r>
            <a:r>
              <a:rPr lang="tr-TR" altLang="en-US" dirty="0"/>
              <a:t>" because most of the overhead has already been accomplished through the creation of its process. </a:t>
            </a:r>
            <a:endParaRPr lang="en-US" altLang="en-US" dirty="0"/>
          </a:p>
          <a:p>
            <a:pPr marL="419100" indent="-419100"/>
            <a:r>
              <a:rPr lang="tr-TR" altLang="en-US" b="1" dirty="0"/>
              <a:t>Dies</a:t>
            </a:r>
            <a:r>
              <a:rPr lang="tr-TR" altLang="en-US" dirty="0"/>
              <a:t> if the </a:t>
            </a:r>
            <a:r>
              <a:rPr lang="tr-TR" altLang="en-US" b="1" dirty="0"/>
              <a:t>parent process </a:t>
            </a:r>
            <a:r>
              <a:rPr lang="tr-TR" altLang="en-US" dirty="0"/>
              <a:t>dies </a:t>
            </a:r>
          </a:p>
        </p:txBody>
      </p:sp>
    </p:spTree>
    <p:extLst>
      <p:ext uri="{BB962C8B-B14F-4D97-AF65-F5344CB8AC3E}">
        <p14:creationId xmlns:p14="http://schemas.microsoft.com/office/powerpoint/2010/main" val="18366961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209385" y="2452349"/>
            <a:ext cx="11982616" cy="4496301"/>
          </a:xfrm>
        </p:spPr>
        <p:txBody>
          <a:bodyPr>
            <a:normAutofit/>
          </a:bodyPr>
          <a:lstStyle/>
          <a:p>
            <a:pPr marL="419100" indent="-419100"/>
            <a:r>
              <a:rPr lang="en-US" sz="2400" b="1" dirty="0">
                <a:solidFill>
                  <a:srgbClr val="0033CC"/>
                </a:solidFill>
              </a:rPr>
              <a:t>OpenMP</a:t>
            </a:r>
            <a:r>
              <a:rPr lang="en-US" sz="2400" dirty="0">
                <a:solidFill>
                  <a:srgbClr val="0033CC"/>
                </a:solidFill>
              </a:rPr>
              <a:t> </a:t>
            </a:r>
          </a:p>
          <a:p>
            <a:pPr marL="419100" indent="-419100"/>
            <a:r>
              <a:rPr lang="en-US" sz="2400" dirty="0"/>
              <a:t>is an API built for </a:t>
            </a:r>
            <a:r>
              <a:rPr lang="en-US" sz="2400" b="1" dirty="0"/>
              <a:t>shared-memory</a:t>
            </a:r>
            <a:r>
              <a:rPr lang="en-US" sz="2400" dirty="0"/>
              <a:t> parallelism. </a:t>
            </a:r>
          </a:p>
          <a:p>
            <a:pPr marL="419100" indent="-419100"/>
            <a:r>
              <a:rPr lang="en-US" sz="2400" dirty="0"/>
              <a:t>Simplifies writing </a:t>
            </a:r>
            <a:r>
              <a:rPr lang="en-US" sz="2400" b="1" dirty="0"/>
              <a:t>multi-threaded (MT) applications</a:t>
            </a:r>
            <a:r>
              <a:rPr lang="en-US" sz="2400" dirty="0"/>
              <a:t>. </a:t>
            </a:r>
          </a:p>
          <a:p>
            <a:pPr marL="419100" indent="-419100"/>
            <a:endParaRPr lang="en-US" sz="2400" dirty="0"/>
          </a:p>
          <a:p>
            <a:pPr marL="419100" indent="-419100"/>
            <a:r>
              <a:rPr lang="en-US" sz="2400" dirty="0"/>
              <a:t>The </a:t>
            </a:r>
            <a:r>
              <a:rPr lang="en-US" sz="2400" b="1" dirty="0"/>
              <a:t>OpenMP API </a:t>
            </a:r>
            <a:r>
              <a:rPr lang="en-US" sz="2400" dirty="0"/>
              <a:t>is comprised of </a:t>
            </a:r>
            <a:r>
              <a:rPr lang="en-US" sz="2400" b="1" dirty="0"/>
              <a:t>three distinct components</a:t>
            </a:r>
            <a:r>
              <a:rPr lang="en-US" sz="2400" dirty="0"/>
              <a:t>: </a:t>
            </a:r>
          </a:p>
          <a:p>
            <a:pPr marL="819150" lvl="1" indent="-419100"/>
            <a:r>
              <a:rPr lang="en-US" sz="2200" b="1" dirty="0">
                <a:solidFill>
                  <a:srgbClr val="0070C0"/>
                </a:solidFill>
              </a:rPr>
              <a:t>compiler directives, </a:t>
            </a:r>
          </a:p>
          <a:p>
            <a:pPr marL="819150" lvl="1" indent="-419100"/>
            <a:r>
              <a:rPr lang="en-US" sz="2200" b="1" dirty="0">
                <a:solidFill>
                  <a:srgbClr val="0070C0"/>
                </a:solidFill>
              </a:rPr>
              <a:t>runtime library routines</a:t>
            </a:r>
          </a:p>
          <a:p>
            <a:pPr marL="819150" lvl="1" indent="-419100"/>
            <a:r>
              <a:rPr lang="en-US" sz="2200" b="1" dirty="0">
                <a:solidFill>
                  <a:srgbClr val="0070C0"/>
                </a:solidFill>
              </a:rPr>
              <a:t>environment variables</a:t>
            </a:r>
          </a:p>
        </p:txBody>
      </p:sp>
    </p:spTree>
    <p:extLst>
      <p:ext uri="{BB962C8B-B14F-4D97-AF65-F5344CB8AC3E}">
        <p14:creationId xmlns:p14="http://schemas.microsoft.com/office/powerpoint/2010/main" val="42349825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API</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209385" y="2452349"/>
            <a:ext cx="11982616" cy="4496301"/>
          </a:xfrm>
        </p:spPr>
        <p:txBody>
          <a:bodyPr>
            <a:normAutofit/>
          </a:bodyPr>
          <a:lstStyle/>
          <a:p>
            <a:pPr marL="0" indent="0">
              <a:buNone/>
            </a:pPr>
            <a:r>
              <a:rPr lang="en-US" sz="2400" b="1" dirty="0">
                <a:solidFill>
                  <a:srgbClr val="0033CC"/>
                </a:solidFill>
              </a:rPr>
              <a:t>The OpenMP API:</a:t>
            </a:r>
          </a:p>
          <a:p>
            <a:pPr marL="419100" indent="-419100"/>
            <a:r>
              <a:rPr lang="en-US" sz="2400" b="1" dirty="0">
                <a:solidFill>
                  <a:srgbClr val="0033CC"/>
                </a:solidFill>
              </a:rPr>
              <a:t>Compiler directives: </a:t>
            </a:r>
            <a:r>
              <a:rPr lang="en-US" sz="2400" dirty="0"/>
              <a:t>typed in your source code, these are instructions for the compiler regarding how to parallelize your code. If you set the right flags at compilation, these directives are read and understood, else, they are ignored. </a:t>
            </a:r>
            <a:r>
              <a:rPr lang="en-US" sz="2400" b="1" i="1" dirty="0"/>
              <a:t>#pragma </a:t>
            </a:r>
            <a:r>
              <a:rPr lang="en-US" sz="2400" b="1" i="1" dirty="0" err="1"/>
              <a:t>omp</a:t>
            </a:r>
            <a:r>
              <a:rPr lang="en-US" sz="2400" b="1" i="1" dirty="0"/>
              <a:t> construct [clause [clause]…]</a:t>
            </a:r>
          </a:p>
          <a:p>
            <a:pPr marL="419100" indent="-419100"/>
            <a:r>
              <a:rPr lang="en-US" sz="2400" b="1" dirty="0">
                <a:solidFill>
                  <a:srgbClr val="0033CC"/>
                </a:solidFill>
              </a:rPr>
              <a:t>Runtime library routines: </a:t>
            </a:r>
            <a:r>
              <a:rPr lang="en-US" sz="2400" dirty="0"/>
              <a:t>typed in your source code, these are function calls to functions of the OpenMP library (</a:t>
            </a:r>
            <a:r>
              <a:rPr lang="en-US" sz="2400" dirty="0" err="1"/>
              <a:t>omp.h</a:t>
            </a:r>
            <a:r>
              <a:rPr lang="en-US" sz="2400" dirty="0"/>
              <a:t> in C/C++). </a:t>
            </a:r>
            <a:r>
              <a:rPr lang="en-US" sz="2400" b="1" i="1" dirty="0"/>
              <a:t>#include &lt;</a:t>
            </a:r>
            <a:r>
              <a:rPr lang="en-US" sz="2400" b="1" i="1" dirty="0" err="1"/>
              <a:t>omp.h</a:t>
            </a:r>
            <a:r>
              <a:rPr lang="en-US" sz="2400" b="1" i="1" dirty="0"/>
              <a:t>&gt;</a:t>
            </a:r>
          </a:p>
          <a:p>
            <a:pPr marL="419100" indent="-419100"/>
            <a:r>
              <a:rPr lang="en-US" sz="2400" b="1" dirty="0">
                <a:solidFill>
                  <a:srgbClr val="0033CC"/>
                </a:solidFill>
              </a:rPr>
              <a:t>Environment variable: </a:t>
            </a:r>
            <a:r>
              <a:rPr lang="en-US" sz="2400" dirty="0"/>
              <a:t>typed in the terminal, this is a variable used by the system that can be modified or retrieved.</a:t>
            </a:r>
          </a:p>
        </p:txBody>
      </p:sp>
    </p:spTree>
    <p:extLst>
      <p:ext uri="{BB962C8B-B14F-4D97-AF65-F5344CB8AC3E}">
        <p14:creationId xmlns:p14="http://schemas.microsoft.com/office/powerpoint/2010/main" val="22139076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2437</TotalTime>
  <Words>1122</Words>
  <Application>Microsoft Macintosh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Calibri</vt:lpstr>
      <vt:lpstr>Century Gothic</vt:lpstr>
      <vt:lpstr>Courier New</vt:lpstr>
      <vt:lpstr>Times New Roman</vt:lpstr>
      <vt:lpstr>Wingdings</vt:lpstr>
      <vt:lpstr>Wingdings 3</vt:lpstr>
      <vt:lpstr>Arial</vt:lpstr>
      <vt:lpstr>Ion</vt:lpstr>
      <vt:lpstr>Simple Light</vt:lpstr>
      <vt:lpstr>Blue Waters Petascale Semester Curriculum v1.0 Unit 4: OpenMP Lesson 3: Introduction to OpenMP Developed by Nitin Sukhija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 to OpenMP</vt:lpstr>
      <vt:lpstr>Parallel Computer Memory Architectures </vt:lpstr>
      <vt:lpstr>Shared Memory Architecture </vt:lpstr>
      <vt:lpstr>Shared Memory Architectures </vt:lpstr>
      <vt:lpstr>Thread v. Process</vt:lpstr>
      <vt:lpstr>OpenMP</vt:lpstr>
      <vt:lpstr>OpenMP API</vt:lpstr>
      <vt:lpstr>OpenMP Programming Model</vt:lpstr>
      <vt:lpstr>OpenMP Compiler Directives</vt:lpstr>
      <vt:lpstr>OpenMP Compiler Directives</vt:lpstr>
      <vt:lpstr>OpenMP Environment Variable</vt:lpstr>
      <vt:lpstr>OpenMP Functions</vt:lpstr>
      <vt:lpstr>OpenMP Functions</vt:lpstr>
      <vt:lpstr>OpenMP Reduction</vt:lpstr>
      <vt:lpstr>OpenMP Scheduling Strategies</vt:lpstr>
      <vt:lpstr>OpenMP Scheduling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113</cp:revision>
  <dcterms:created xsi:type="dcterms:W3CDTF">2020-06-11T13:13:25Z</dcterms:created>
  <dcterms:modified xsi:type="dcterms:W3CDTF">2020-10-11T16:11:10Z</dcterms:modified>
</cp:coreProperties>
</file>