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  <p:sldMasterId id="2147483889" r:id="rId2"/>
  </p:sldMasterIdLst>
  <p:notesMasterIdLst>
    <p:notesMasterId r:id="rId24"/>
  </p:notesMasterIdLst>
  <p:sldIdLst>
    <p:sldId id="358" r:id="rId3"/>
    <p:sldId id="360" r:id="rId4"/>
    <p:sldId id="256" r:id="rId5"/>
    <p:sldId id="258" r:id="rId6"/>
    <p:sldId id="272" r:id="rId7"/>
    <p:sldId id="330" r:id="rId8"/>
    <p:sldId id="345" r:id="rId9"/>
    <p:sldId id="334" r:id="rId10"/>
    <p:sldId id="346" r:id="rId11"/>
    <p:sldId id="347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44" r:id="rId22"/>
    <p:sldId id="32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p15="http://schemas.microsoft.com/office/powerpoint/2012/main" xmlns:go="http://customooxmlschemas.google.com/" roundtripDataSignature="AMtx7mjSN0UvjQ1qMFdFN6AGpauy77Vqrw==" r:id="rId27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been Ludi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3807" autoAdjust="0"/>
  </p:normalViewPr>
  <p:slideViewPr>
    <p:cSldViewPr snapToGrid="0">
      <p:cViewPr varScale="1">
        <p:scale>
          <a:sx n="87" d="100"/>
          <a:sy n="87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7" Type="http://customschemas.google.com/relationships/presentationmetadata" Target="metadata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3AFE-7C7C-4FC9-A8B9-F4DBDC42F3E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2C44-1CD2-4A3D-BCAB-EE1EDC89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9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1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2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3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396A43-5056-43F7-AB91-9684228F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83F82D-F087-49D6-BB37-B85F29C8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D522B2-3376-4163-9608-7A792408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265BE5-9C9D-49BE-98F4-33A6FEE2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EB6E53-FC0C-4D0D-BC1F-3DE1D49F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F594B8-1E18-400A-9E0A-A7168DF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1C3F75-C85E-4E85-963A-DA4D20A8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777D6C-38C1-4A45-913E-F5D8423E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BB5C84-C73A-4BDF-AE84-E50EFA83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80E398-AACC-4B64-A1FC-AB80BF0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68F61B-1862-4D4B-82DC-AF0BF166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BF1F45-24BC-4C84-80E9-C78CB16E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CC494E-232E-43FA-9A3F-6DBA3A23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C3B8B-D0BB-4948-8AEC-B48DCF67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E3113B-2B3E-4C52-8F8D-A9317FA2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DAF8D1-76CF-4AAF-B011-FA0E5909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2EDCDC-368A-47DD-AAF3-D8B85BACE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5DBC3B-C496-4436-9320-3F55AFE0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6BDB01-07E0-455F-A9A9-15F46C06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072D23C-2A1B-4305-9D10-E5510415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276F88-60CB-4E9C-B6C0-E1B08BBB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FF6EA-3FDC-405D-9848-4806EDA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96EBF7-06FB-4C8E-A351-E23A7A1A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005719-06E4-4EE9-BB31-73076F2B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5A11E9E-1EB0-4A7D-8FBC-0123F742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E87BC82-D47C-4F7A-987C-7EEDC9B53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511EAE8-CEDA-4085-8423-14FA4B02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1DE501E-B1D4-47F2-812B-306ECD39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1BC3A90-4464-41F9-B5AD-CF914ECE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5AB128-F04A-497B-AC20-83EA38F9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D95322D-E9AA-4AE0-B167-7DFBFF42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1F6DDD-A06C-407A-8601-08191F6A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8E20FE-D7D0-4ACD-A627-D1ED2D93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4D523C-E3E0-4141-9795-F8C0D77A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D4FEA45-9058-4C9F-9D3D-C127B0DF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1A55E5-F9A5-43CD-84D3-6E7CBA23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A8BE5C-3E50-437E-A3C4-4F56D3E7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93E5FE-3559-4978-A9F8-6A32745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7F072C-274D-47CF-B87D-C5E9DED35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D82F0D-A5A4-46FB-A009-A7C0B6AE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C96E5C-5F5D-4A20-90E6-38D2BB3F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8EE239-54CE-4B68-8115-45D32992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A8A8F1-2917-499C-AF6B-F6F8BE79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00F5B9-2E85-4F69-9892-32F0AC237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D42F88-A155-4AFC-B4EB-30265EDE7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EA28A34-FBC0-4869-BA21-8843EA9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DE6C40-03CA-40A7-8DB5-C75F4666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090C83-D7CC-489B-9C42-B1AA224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0CE3F-B436-406E-81A6-85B809C7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E0D32E-221E-4B8E-B047-A45F8F1A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B6FE21-73DA-4AD3-A94D-5443F61E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4A6517-FF91-432F-B518-FA127C1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95C9CA-305E-4FEE-B8ED-F53507C5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7CC68D-0929-46D0-89AC-829627504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9E6D3B-31AA-4A89-8082-F2946484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B0DCC6-4560-4C6B-9D5F-A6B8CF8A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9131A-68B7-4A3C-94EB-A6BBBAAA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018C26-E8D1-4FE8-81D1-08D51D52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6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2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4743776-C17D-4001-AA05-A8614905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FE75D1-AEB6-4CA4-8BF4-00B27753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ACC103-5583-4E53-8324-1C02468BD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0B22C09-651A-45AC-A882-395177D375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F6A0F5-21CF-433C-96B7-3A22B847B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13A8FB-0F08-4E68-B0F2-0C1A8E54C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EF6202D-CCEE-47D4-A2E1-32AE2A5496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4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hodor.org/refdesk/Resources/Tutorials/BasicMPI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5: MPI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1: Introduction to MPI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by Nitin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Sukhija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3611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Minimal Set of MPI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MPI_Send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sends a message from the current process to some other process (the </a:t>
            </a:r>
            <a:r>
              <a:rPr lang="en-US" altLang="en-US" sz="2200" b="1" dirty="0"/>
              <a:t>destination</a:t>
            </a:r>
            <a:r>
              <a:rPr lang="en-US" altLang="en-US" sz="2200" dirty="0"/>
              <a:t>).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MPI_Recv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receives a message on the current process from some other process (the </a:t>
            </a:r>
            <a:r>
              <a:rPr lang="en-US" altLang="en-US" sz="2200" b="1" dirty="0"/>
              <a:t>source</a:t>
            </a:r>
            <a:r>
              <a:rPr lang="en-US" altLang="en-US" sz="2200" dirty="0"/>
              <a:t>).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b="1" dirty="0"/>
              <a:t>broadcasts</a:t>
            </a:r>
            <a:r>
              <a:rPr lang="en-US" altLang="en-US" sz="2200" dirty="0"/>
              <a:t> a message from one process to all of the others.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MPI_Reduce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performs a </a:t>
            </a:r>
            <a:r>
              <a:rPr lang="en-US" altLang="en-US" sz="2200" b="1" dirty="0"/>
              <a:t>reduction</a:t>
            </a:r>
            <a:r>
              <a:rPr lang="en-US" altLang="en-US" sz="2200" dirty="0"/>
              <a:t> (for example, sum, maximum) of a variable on all processes, sending the result to a single process.</a:t>
            </a:r>
          </a:p>
        </p:txBody>
      </p:sp>
    </p:spTree>
    <p:extLst>
      <p:ext uri="{BB962C8B-B14F-4D97-AF65-F5344CB8AC3E}">
        <p14:creationId xmlns:p14="http://schemas.microsoft.com/office/powerpoint/2010/main" val="412199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Program Structure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mpi.h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339933"/>
                </a:solidFill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[other includes]</a:t>
            </a:r>
            <a:endParaRPr lang="en-US" altLang="en-US" sz="2400" b="1" dirty="0">
              <a:solidFill>
                <a:schemeClr val="hlink"/>
              </a:solidFill>
            </a:endParaRPr>
          </a:p>
          <a:p>
            <a:pPr>
              <a:lnSpc>
                <a:spcPct val="4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char*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{ /* main */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my_rank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num_procs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339933"/>
                </a:solidFill>
              </a:rPr>
              <a:t>     </a:t>
            </a:r>
            <a:r>
              <a:rPr lang="en-US" altLang="en-US" sz="2400" b="1" i="1" dirty="0">
                <a:solidFill>
                  <a:schemeClr val="hlink"/>
                </a:solidFill>
              </a:rPr>
              <a:t>[other declarations]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        /* Start up MPI  */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MPI_Comm_rank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my_rank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MPI_Comm_size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num_procs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339933"/>
                </a:solidFill>
              </a:rPr>
              <a:t>     </a:t>
            </a:r>
            <a:r>
              <a:rPr lang="en-US" altLang="en-US" sz="2400" b="1" i="1" dirty="0">
                <a:solidFill>
                  <a:schemeClr val="hlink"/>
                </a:solidFill>
              </a:rPr>
              <a:t>[actual work goes here]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MPI_Finalize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/* Shut down MPI */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 /* main */</a:t>
            </a:r>
          </a:p>
        </p:txBody>
      </p:sp>
    </p:spTree>
    <p:extLst>
      <p:ext uri="{BB962C8B-B14F-4D97-AF65-F5344CB8AC3E}">
        <p14:creationId xmlns:p14="http://schemas.microsoft.com/office/powerpoint/2010/main" val="3968763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is MPMD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MPI is Multiple Program, Multiple data (MPMD) model</a:t>
            </a:r>
            <a:r>
              <a:rPr lang="en-US" altLang="en-US" sz="2400" dirty="0"/>
              <a:t>: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each processor runs independently of the others with independent programs and data, and a different instruction sequences on different data sets are executed simultaneously on a set of processors.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 make job of programmer easy and achieve scalability most of the message passing programs are written using single program multiple data ( SPMD) approach.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Processes can use</a:t>
            </a:r>
            <a:r>
              <a:rPr lang="en-US" sz="2800" b="1" dirty="0">
                <a:solidFill>
                  <a:schemeClr val="tx2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 </a:t>
            </a:r>
            <a:r>
              <a:rPr lang="en-US" b="1" dirty="0">
                <a:solidFill>
                  <a:schemeClr val="tx2"/>
                </a:solidFill>
              </a:rPr>
              <a:t>point-to-point communication </a:t>
            </a:r>
            <a:r>
              <a:rPr lang="en-US" dirty="0"/>
              <a:t>operations to send a message from one named process to another.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collective communication </a:t>
            </a:r>
            <a:r>
              <a:rPr lang="en-US" dirty="0"/>
              <a:t>operations to collectively perform commonly used  global operations such as </a:t>
            </a:r>
            <a:r>
              <a:rPr lang="en-US" b="1" dirty="0"/>
              <a:t>summation</a:t>
            </a:r>
            <a:r>
              <a:rPr lang="en-US" dirty="0"/>
              <a:t> and </a:t>
            </a:r>
            <a:r>
              <a:rPr lang="en-US" b="1" dirty="0"/>
              <a:t>broadcast</a:t>
            </a:r>
            <a:r>
              <a:rPr lang="en-US" dirty="0"/>
              <a:t>. 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3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</a:t>
            </a:r>
            <a:r>
              <a:rPr lang="en-US" dirty="0" err="1">
                <a:solidFill>
                  <a:srgbClr val="FFFFFF"/>
                </a:solidFill>
              </a:rPr>
              <a:t>DataTypes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Box 33">
            <a:extLst>
              <a:ext uri="{FF2B5EF4-FFF2-40B4-BE49-F238E27FC236}">
                <a16:creationId xmlns="" xmlns:a16="http://schemas.microsoft.com/office/drawing/2014/main" id="{4F02BDA5-963E-4EC6-BD0B-4B3F3329EF2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47754" y="1509936"/>
            <a:ext cx="782517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r>
              <a:rPr lang="en-US" altLang="en-US" dirty="0"/>
              <a:t>MPI supports several other data types, but most are variations of these, and probably these are all you’ll use.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C3E4AD8B-1E33-458B-9C0A-B3A93CB3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67125"/>
              </p:ext>
            </p:extLst>
          </p:nvPr>
        </p:nvGraphicFramePr>
        <p:xfrm>
          <a:off x="2497397" y="2629754"/>
          <a:ext cx="7924800" cy="24098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1238520678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4095015411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3556301288"/>
                    </a:ext>
                  </a:extLst>
                </a:gridCol>
                <a:gridCol w="3429000">
                  <a:extLst>
                    <a:ext uri="{9D8B030D-6E8A-4147-A177-3AD203B41FA5}">
                      <a16:colId xmlns="" xmlns:a16="http://schemas.microsoft.com/office/drawing/2014/main" val="3605667970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Fortran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3816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158211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6391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6195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MPI_DOUBLE_PRECISION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371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572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An MPI communicator is a collection of processes that can send messages to each other.</a:t>
            </a:r>
          </a:p>
          <a:p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is the default communicator; it contains all of the processes. It’s probably the only one you’ll need.</a:t>
            </a:r>
          </a:p>
          <a:p>
            <a:r>
              <a:rPr lang="en-US" altLang="en-US" sz="2400" dirty="0"/>
              <a:t>Some libraries create special library-only communicators, which can simplify keeping track of message tags.</a:t>
            </a:r>
          </a:p>
        </p:txBody>
      </p:sp>
    </p:spTree>
    <p:extLst>
      <p:ext uri="{BB962C8B-B14F-4D97-AF65-F5344CB8AC3E}">
        <p14:creationId xmlns:p14="http://schemas.microsoft.com/office/powerpoint/2010/main" val="330655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What happens if one process has data that everyone else needs to know?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400" dirty="0"/>
              <a:t>For example, what if the server process needs to send an input value to the others?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(length, 1,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MPI_INTEGER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914400" lvl="2" indent="0">
              <a:lnSpc>
                <a:spcPct val="50000"/>
              </a:lnSpc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source,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lnSpc>
                <a:spcPct val="50000"/>
              </a:lnSpc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Note that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doesn’t use a tag, and that the call is the same for both the sender and all of the receivers.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All processes have to call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at the same time; everyone waits until everyone is done.</a:t>
            </a:r>
          </a:p>
        </p:txBody>
      </p:sp>
    </p:spTree>
    <p:extLst>
      <p:ext uri="{BB962C8B-B14F-4D97-AF65-F5344CB8AC3E}">
        <p14:creationId xmlns:p14="http://schemas.microsoft.com/office/powerpoint/2010/main" val="3263644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chemeClr val="tx2"/>
                </a:solidFill>
              </a:rPr>
              <a:t>reduction</a:t>
            </a:r>
            <a:r>
              <a:rPr lang="en-US" altLang="en-US" sz="2400" dirty="0"/>
              <a:t> converts an array to a scalar: for example sum, product, minimum value, maximum value, Boolean AND, Boolean OR, etc.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Reductions are so common, and so important, that MPI has two routines to handle them:</a:t>
            </a:r>
          </a:p>
          <a:p>
            <a:pPr lvl="1"/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MPI_Reduce</a:t>
            </a:r>
            <a:r>
              <a:rPr lang="en-US" altLang="en-US" sz="2200" dirty="0"/>
              <a:t>: sends result to a single specified process</a:t>
            </a:r>
          </a:p>
          <a:p>
            <a:pPr lvl="1"/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MPI_Allreduce</a:t>
            </a:r>
            <a:r>
              <a:rPr lang="en-US" altLang="en-US" sz="2200" dirty="0"/>
              <a:t>: sends result to all processes (and therefore takes longer)</a:t>
            </a:r>
          </a:p>
        </p:txBody>
      </p:sp>
    </p:spTree>
    <p:extLst>
      <p:ext uri="{BB962C8B-B14F-4D97-AF65-F5344CB8AC3E}">
        <p14:creationId xmlns:p14="http://schemas.microsoft.com/office/powerpoint/2010/main" val="1512101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Non-blocking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" y="2860760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MPI allows a process to start a send, then go on and do work while the </a:t>
            </a:r>
            <a:r>
              <a:rPr lang="en-US" altLang="en-US" sz="2800" b="1" dirty="0">
                <a:solidFill>
                  <a:schemeClr val="tx2"/>
                </a:solidFill>
              </a:rPr>
              <a:t>message is in transit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This is called </a:t>
            </a:r>
            <a:r>
              <a:rPr lang="en-US" altLang="en-US" sz="2800" b="1" dirty="0">
                <a:solidFill>
                  <a:schemeClr val="tx2"/>
                </a:solidFill>
              </a:rPr>
              <a:t>non-blocking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/>
              <a:t>or </a:t>
            </a:r>
            <a:r>
              <a:rPr lang="en-US" altLang="en-US" sz="2800" b="1" dirty="0">
                <a:solidFill>
                  <a:schemeClr val="tx2"/>
                </a:solidFill>
              </a:rPr>
              <a:t>immediate</a:t>
            </a:r>
            <a:r>
              <a:rPr lang="en-US" altLang="en-US" sz="2800" dirty="0"/>
              <a:t> communication.</a:t>
            </a:r>
          </a:p>
          <a:p>
            <a:r>
              <a:rPr lang="en-US" altLang="en-US" sz="2800" dirty="0"/>
              <a:t>Here, “immediate” refers to the fact that the call to the MPI routine returns immediately rather than waiting for the communication to complete.</a:t>
            </a:r>
          </a:p>
        </p:txBody>
      </p:sp>
    </p:spTree>
    <p:extLst>
      <p:ext uri="{BB962C8B-B14F-4D97-AF65-F5344CB8AC3E}">
        <p14:creationId xmlns:p14="http://schemas.microsoft.com/office/powerpoint/2010/main" val="2041810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Immediate Send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93" y="2540628"/>
            <a:ext cx="10523572" cy="40578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MPI_Isend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(array, size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, MPI_FLOAT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destination, tag, communicator, request);</a:t>
            </a:r>
          </a:p>
          <a:p>
            <a:r>
              <a:rPr lang="en-US" altLang="en-US" sz="2400" dirty="0"/>
              <a:t>Likewise: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MPI_Irecv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(array, size,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MPI_FLOAT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source, tag, communicator, request);</a:t>
            </a:r>
          </a:p>
          <a:p>
            <a:r>
              <a:rPr lang="en-US" altLang="en-US" sz="2400" dirty="0"/>
              <a:t>This call starts the send/receive, but the send/receive won’t be complete until: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MPI_Wait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(request, status);</a:t>
            </a:r>
          </a:p>
        </p:txBody>
      </p:sp>
    </p:spTree>
    <p:extLst>
      <p:ext uri="{BB962C8B-B14F-4D97-AF65-F5344CB8AC3E}">
        <p14:creationId xmlns:p14="http://schemas.microsoft.com/office/powerpoint/2010/main" val="2648026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Communication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654714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 between the call to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MPI_Isend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Irecv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/>
              <a:t>and the call to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MPI_Wait</a:t>
            </a:r>
            <a:r>
              <a:rPr lang="en-US" altLang="en-US" sz="2800" dirty="0">
                <a:solidFill>
                  <a:schemeClr val="tx2"/>
                </a:solidFill>
              </a:rPr>
              <a:t>, </a:t>
            </a:r>
            <a:r>
              <a:rPr lang="en-US" altLang="en-US" sz="2800" dirty="0"/>
              <a:t>both processes can </a:t>
            </a:r>
            <a:r>
              <a:rPr lang="en-US" altLang="en-US" sz="2800" b="1" dirty="0">
                <a:solidFill>
                  <a:schemeClr val="tx2"/>
                </a:solidFill>
              </a:rPr>
              <a:t>do work!</a:t>
            </a:r>
          </a:p>
          <a:p>
            <a:r>
              <a:rPr lang="en-US" altLang="en-US" sz="2800" dirty="0"/>
              <a:t>If that work takes at least as much time as the communication, then the cost of the communication is effectively zero, since the communication won’t affect how much work gets done.</a:t>
            </a:r>
          </a:p>
          <a:p>
            <a:r>
              <a:rPr lang="en-US" altLang="en-US" sz="2800" dirty="0"/>
              <a:t>This is called </a:t>
            </a:r>
            <a:r>
              <a:rPr lang="en-US" altLang="en-US" sz="2800" b="1" dirty="0">
                <a:solidFill>
                  <a:schemeClr val="tx2"/>
                </a:solidFill>
              </a:rPr>
              <a:t>communication hiding</a:t>
            </a:r>
            <a:r>
              <a:rPr lang="en-US" altLang="en-US" sz="2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259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2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Acknowlegements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Adapted from: </a:t>
            </a:r>
          </a:p>
          <a:p>
            <a:r>
              <a:rPr lang="en-US" b="1" dirty="0"/>
              <a:t>Basic MPI Tutorial at </a:t>
            </a: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http://www.shodor.org/refdesk/Resources/Tutorials/BasicMPI/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Supercomputing in Plain English,  Shared Memory Multithreading</a:t>
            </a:r>
            <a:r>
              <a:rPr lang="en-US" dirty="0"/>
              <a:t> Slides by Henry </a:t>
            </a:r>
            <a:r>
              <a:rPr lang="en-US" dirty="0" err="1"/>
              <a:t>Neeman</a:t>
            </a:r>
            <a:r>
              <a:rPr 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503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11179C-96B1-4D42-B0BC-8CDF622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29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E27238C-8EAF-4098-86E6-7723B7DAE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992F97B1-1891-4FCC-9E5F-BA97EDB48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78C6C821-FEE1-4EB6-9590-C021440C7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A50DC5-78F7-43A1-BB91-7DBF8F6A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387" y="190030"/>
            <a:ext cx="8427035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/>
              <a:t>Intro to MPI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61A74B3-E247-44D4-8C48-FAE8E20564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71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71FE9-1E09-4CD9-87A5-923A30F2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Computer Memory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42D8AC-A055-42E8-AF39-7C9B30ED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9944439" cy="34848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There are three possible parallel computers’ memory architectures: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1. Shared memory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Uniform Memory Access (UMA)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Non-Uniform Memory Access (NUMA)</a:t>
            </a:r>
          </a:p>
          <a:p>
            <a:pPr lvl="1">
              <a:lnSpc>
                <a:spcPct val="90000"/>
              </a:lnSpc>
            </a:pPr>
            <a:endParaRPr lang="en-US" sz="2000" b="1" i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2. Distributed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3. Hybrid Distributed Shared memory</a:t>
            </a:r>
          </a:p>
        </p:txBody>
      </p:sp>
    </p:spTree>
    <p:extLst>
      <p:ext uri="{BB962C8B-B14F-4D97-AF65-F5344CB8AC3E}">
        <p14:creationId xmlns:p14="http://schemas.microsoft.com/office/powerpoint/2010/main" val="1559571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71FE9-1E09-4CD9-87A5-923A30F2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Distributed Memory Parallel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42D8AC-A055-42E8-AF39-7C9B30ED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1" y="2428407"/>
            <a:ext cx="8835672" cy="42109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Distributed memory</a:t>
            </a:r>
          </a:p>
          <a:p>
            <a:pPr>
              <a:lnSpc>
                <a:spcPct val="90000"/>
              </a:lnSpc>
            </a:pPr>
            <a:r>
              <a:rPr lang="en-US" dirty="0"/>
              <a:t>In contrast to shared memory parallelism, in distributed memory parallelism, processes each keep their own private memories, separate from the memories of other processes.</a:t>
            </a:r>
          </a:p>
          <a:p>
            <a:pPr>
              <a:lnSpc>
                <a:spcPct val="90000"/>
              </a:lnSpc>
            </a:pPr>
            <a:r>
              <a:rPr lang="en-US" dirty="0"/>
              <a:t> In order for one process to access data from the memory of another process, the data must be communicated, commonly by a technique known as message passing, in which the data is packaged up and sent over a network.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33CC"/>
                </a:solidFill>
              </a:rPr>
              <a:t>In this architecture, the programmers have explicit control over data distribution and communication. Synchronization between tasks is programmer’s responsibility.</a:t>
            </a:r>
          </a:p>
          <a:p>
            <a:pPr>
              <a:lnSpc>
                <a:spcPct val="90000"/>
              </a:lnSpc>
            </a:pPr>
            <a:r>
              <a:rPr lang="en-US" dirty="0"/>
              <a:t> One standard of message passing is the Message Passing Interface (MPI), which defines a set of functions that can be used inside of C, C++ or Fortran codes for passing messages.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DFDECC-FABC-4A76-B9DD-D1E709AE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32" y="3595511"/>
            <a:ext cx="2761727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(Message Passing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286163"/>
            <a:ext cx="11982616" cy="466248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Message-Passing Interface (MPI) </a:t>
            </a:r>
          </a:p>
          <a:p>
            <a:pPr lvl="1"/>
            <a:r>
              <a:rPr lang="en-US" altLang="en-US" sz="2000" dirty="0"/>
              <a:t>supports a </a:t>
            </a:r>
            <a:r>
              <a:rPr lang="en-US" altLang="en-US" sz="2000" b="1" dirty="0">
                <a:solidFill>
                  <a:schemeClr val="tx2"/>
                </a:solidFill>
              </a:rPr>
              <a:t>Distributed memory programming model </a:t>
            </a:r>
          </a:p>
          <a:p>
            <a:pPr lvl="1"/>
            <a:r>
              <a:rPr lang="en-US" altLang="en-US" sz="2000" dirty="0"/>
              <a:t>can be executed on </a:t>
            </a:r>
            <a:r>
              <a:rPr lang="en-US" altLang="en-US" sz="2000" b="1" dirty="0">
                <a:solidFill>
                  <a:schemeClr val="tx2"/>
                </a:solidFill>
              </a:rPr>
              <a:t>distributed, shared or hybrid hardware </a:t>
            </a:r>
            <a:r>
              <a:rPr lang="en-US" altLang="en-US" sz="2000" dirty="0"/>
              <a:t>platforms</a:t>
            </a:r>
          </a:p>
          <a:p>
            <a:pPr lvl="1"/>
            <a:r>
              <a:rPr lang="en-US" altLang="en-US" sz="2000" dirty="0"/>
              <a:t>is a </a:t>
            </a:r>
            <a:r>
              <a:rPr lang="en-US" altLang="en-US" sz="2000" b="1" dirty="0">
                <a:solidFill>
                  <a:schemeClr val="tx2"/>
                </a:solidFill>
              </a:rPr>
              <a:t>message passing library </a:t>
            </a:r>
            <a:r>
              <a:rPr lang="en-US" altLang="en-US" sz="2000" dirty="0"/>
              <a:t>standard, i</a:t>
            </a:r>
            <a:r>
              <a:rPr lang="en-US" sz="2000" dirty="0"/>
              <a:t>s a </a:t>
            </a:r>
            <a:r>
              <a:rPr lang="en-US" sz="2000" b="1" dirty="0">
                <a:solidFill>
                  <a:schemeClr val="tx2"/>
                </a:solidFill>
              </a:rPr>
              <a:t>specification</a:t>
            </a:r>
            <a:r>
              <a:rPr lang="en-US" sz="2000" dirty="0"/>
              <a:t> for the developers and users of message passing libraries</a:t>
            </a:r>
            <a:endParaRPr lang="en-US" altLang="en-US" sz="2000" dirty="0"/>
          </a:p>
          <a:p>
            <a:pPr lvl="1"/>
            <a:r>
              <a:rPr lang="en-US" altLang="en-US" sz="2000" dirty="0"/>
              <a:t>supports </a:t>
            </a:r>
            <a:r>
              <a:rPr lang="en-US" altLang="en-US" sz="2000" b="1" dirty="0">
                <a:solidFill>
                  <a:schemeClr val="tx2"/>
                </a:solidFill>
              </a:rPr>
              <a:t>distributed parallelism</a:t>
            </a:r>
            <a:r>
              <a:rPr lang="en-US" altLang="en-US" sz="2000" dirty="0"/>
              <a:t>, is used for developing </a:t>
            </a:r>
            <a:r>
              <a:rPr lang="en-US" altLang="en-US" sz="2000" b="1" dirty="0">
                <a:solidFill>
                  <a:schemeClr val="tx2"/>
                </a:solidFill>
              </a:rPr>
              <a:t>message passing programs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supports </a:t>
            </a:r>
            <a:r>
              <a:rPr lang="en-US" altLang="en-US" sz="2000" b="1" dirty="0">
                <a:solidFill>
                  <a:schemeClr val="tx2"/>
                </a:solidFill>
              </a:rPr>
              <a:t>Explicit parallelism </a:t>
            </a:r>
            <a:r>
              <a:rPr lang="en-US" altLang="en-US" sz="2000" dirty="0"/>
              <a:t>as programmers have explicit control over data distribution and communication and is responsible for identifying parallelism and implementing parallel applications. </a:t>
            </a:r>
            <a:r>
              <a:rPr lang="en-US" altLang="en-US" sz="2000" b="1" dirty="0">
                <a:solidFill>
                  <a:schemeClr val="tx2"/>
                </a:solidFill>
              </a:rPr>
              <a:t>Synchronization</a:t>
            </a:r>
            <a:r>
              <a:rPr lang="en-US" altLang="en-US" sz="2000" dirty="0"/>
              <a:t> between tasks is </a:t>
            </a:r>
            <a:r>
              <a:rPr lang="en-US" altLang="en-US" sz="2000" b="1" dirty="0">
                <a:solidFill>
                  <a:schemeClr val="tx2"/>
                </a:solidFill>
              </a:rPr>
              <a:t>programmer’s</a:t>
            </a:r>
            <a:r>
              <a:rPr lang="en-US" altLang="en-US" sz="2000" dirty="0"/>
              <a:t> responsibility</a:t>
            </a:r>
            <a:r>
              <a:rPr lang="en-US" altLang="en-US" sz="2000" b="1" dirty="0"/>
              <a:t>. </a:t>
            </a:r>
          </a:p>
          <a:p>
            <a:pPr lvl="1"/>
            <a:r>
              <a:rPr lang="en-US" altLang="en-US" sz="2000" dirty="0"/>
              <a:t>consists of a </a:t>
            </a:r>
            <a:r>
              <a:rPr lang="en-US" altLang="en-US" sz="2000" b="1" dirty="0">
                <a:solidFill>
                  <a:schemeClr val="tx2"/>
                </a:solidFill>
              </a:rPr>
              <a:t>header file</a:t>
            </a:r>
            <a:r>
              <a:rPr lang="en-US" altLang="en-US" sz="2000" dirty="0"/>
              <a:t>, a </a:t>
            </a:r>
            <a:r>
              <a:rPr lang="en-US" altLang="en-US" sz="2000" b="1" dirty="0">
                <a:solidFill>
                  <a:schemeClr val="tx2"/>
                </a:solidFill>
              </a:rPr>
              <a:t>library of routines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and a </a:t>
            </a:r>
            <a:r>
              <a:rPr lang="en-US" altLang="en-US" sz="2000" b="1" dirty="0">
                <a:solidFill>
                  <a:schemeClr val="tx2"/>
                </a:solidFill>
              </a:rPr>
              <a:t>runtime environment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696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(Message Passing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323638"/>
            <a:ext cx="11982616" cy="4662488"/>
          </a:xfrm>
        </p:spPr>
        <p:txBody>
          <a:bodyPr>
            <a:normAutofit fontScale="70000" lnSpcReduction="20000"/>
          </a:bodyPr>
          <a:lstStyle/>
          <a:p>
            <a:pPr marL="419100" indent="-419100">
              <a:lnSpc>
                <a:spcPct val="90000"/>
              </a:lnSpc>
              <a:buNone/>
            </a:pPr>
            <a:r>
              <a:rPr lang="en-US" altLang="en-US" sz="3200" b="1" dirty="0">
                <a:solidFill>
                  <a:srgbClr val="002060"/>
                </a:solidFill>
              </a:rPr>
              <a:t>Advantages of message-passing model</a:t>
            </a:r>
          </a:p>
          <a:p>
            <a:pPr marL="419100" indent="-419100">
              <a:lnSpc>
                <a:spcPct val="90000"/>
              </a:lnSpc>
              <a:buNone/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2900" b="1" dirty="0">
                <a:solidFill>
                  <a:srgbClr val="002060"/>
                </a:solidFill>
              </a:rPr>
              <a:t>Portability- Programs need a </a:t>
            </a:r>
            <a:r>
              <a:rPr lang="en-US" sz="2900" dirty="0"/>
              <a:t>little or no modification while porting to a different platform.</a:t>
            </a:r>
            <a:endParaRPr lang="en-US" altLang="en-US" sz="2900" dirty="0">
              <a:solidFill>
                <a:srgbClr val="0033CC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2900" dirty="0"/>
              <a:t>Provides the programmer with </a:t>
            </a:r>
            <a:r>
              <a:rPr lang="en-US" altLang="en-US" sz="2900" b="1" dirty="0">
                <a:solidFill>
                  <a:srgbClr val="002060"/>
                </a:solidFill>
              </a:rPr>
              <a:t>explicit control </a:t>
            </a:r>
            <a:r>
              <a:rPr lang="en-US" altLang="en-US" sz="2900" dirty="0"/>
              <a:t>over the location of data in the memory.</a:t>
            </a:r>
          </a:p>
          <a:p>
            <a:pPr marL="419100" indent="-419100">
              <a:lnSpc>
                <a:spcPct val="90000"/>
              </a:lnSpc>
            </a:pPr>
            <a:r>
              <a:rPr lang="en-US" sz="2900" dirty="0"/>
              <a:t>Can be used on a </a:t>
            </a:r>
            <a:r>
              <a:rPr lang="en-US" sz="2900" b="1" dirty="0">
                <a:solidFill>
                  <a:srgbClr val="002060"/>
                </a:solidFill>
              </a:rPr>
              <a:t>wider range </a:t>
            </a:r>
            <a:r>
              <a:rPr lang="en-US" sz="2900" dirty="0"/>
              <a:t>of problems </a:t>
            </a:r>
            <a:r>
              <a:rPr lang="en-US" sz="2900" b="1" dirty="0">
                <a:solidFill>
                  <a:srgbClr val="002060"/>
                </a:solidFill>
              </a:rPr>
              <a:t>than</a:t>
            </a:r>
            <a:r>
              <a:rPr lang="en-US" sz="2900" dirty="0">
                <a:solidFill>
                  <a:srgbClr val="002060"/>
                </a:solidFill>
              </a:rPr>
              <a:t> </a:t>
            </a:r>
            <a:r>
              <a:rPr lang="en-US" sz="2900" b="1" dirty="0" err="1">
                <a:solidFill>
                  <a:srgbClr val="002060"/>
                </a:solidFill>
              </a:rPr>
              <a:t>OpenMP</a:t>
            </a:r>
            <a:r>
              <a:rPr lang="en-US" sz="2900" b="1" dirty="0" smtClean="0">
                <a:solidFill>
                  <a:srgbClr val="002060"/>
                </a:solidFill>
              </a:rPr>
              <a:t>.</a:t>
            </a:r>
            <a:endParaRPr lang="en-US" sz="2900" b="1" dirty="0">
              <a:solidFill>
                <a:srgbClr val="002060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2900" dirty="0"/>
              <a:t>Runs on </a:t>
            </a:r>
            <a:r>
              <a:rPr lang="en-US" altLang="en-US" sz="2900" b="1" dirty="0">
                <a:solidFill>
                  <a:srgbClr val="002060"/>
                </a:solidFill>
              </a:rPr>
              <a:t>distributed, shared or hybrid hardware </a:t>
            </a:r>
            <a:r>
              <a:rPr lang="en-US" altLang="en-US" sz="2900" dirty="0"/>
              <a:t>platforms</a:t>
            </a:r>
          </a:p>
          <a:p>
            <a:pPr marL="419100" indent="-419100">
              <a:lnSpc>
                <a:spcPct val="90000"/>
              </a:lnSpc>
            </a:pPr>
            <a:endParaRPr lang="en-US" altLang="en-US" sz="3200" dirty="0">
              <a:solidFill>
                <a:srgbClr val="0033CC"/>
              </a:solidFill>
            </a:endParaRPr>
          </a:p>
          <a:p>
            <a:pPr marL="419100" indent="-419100">
              <a:lnSpc>
                <a:spcPct val="90000"/>
              </a:lnSpc>
              <a:buNone/>
            </a:pPr>
            <a:r>
              <a:rPr lang="en-US" altLang="en-US" sz="3200" b="1" dirty="0">
                <a:solidFill>
                  <a:srgbClr val="002060"/>
                </a:solidFill>
              </a:rPr>
              <a:t>Disadvantage of message-passing model</a:t>
            </a:r>
          </a:p>
          <a:p>
            <a:pPr marL="419100" indent="-419100">
              <a:lnSpc>
                <a:spcPct val="90000"/>
              </a:lnSpc>
              <a:buNone/>
            </a:pPr>
            <a:endParaRPr lang="en-US" altLang="en-US" sz="3200" b="1" dirty="0"/>
          </a:p>
          <a:p>
            <a:pPr marL="419100" indent="-419100">
              <a:lnSpc>
                <a:spcPct val="90000"/>
              </a:lnSpc>
            </a:pPr>
            <a:r>
              <a:rPr lang="en-US" altLang="en-US" sz="3200" b="1" dirty="0">
                <a:solidFill>
                  <a:srgbClr val="002060"/>
                </a:solidFill>
              </a:rPr>
              <a:t>Extra effort </a:t>
            </a:r>
            <a:r>
              <a:rPr lang="en-US" altLang="en-US" sz="3200" dirty="0"/>
              <a:t>required by the Programmer to </a:t>
            </a:r>
            <a:r>
              <a:rPr lang="en-US" altLang="en-US" sz="3200" b="1" dirty="0">
                <a:solidFill>
                  <a:srgbClr val="002060"/>
                </a:solidFill>
              </a:rPr>
              <a:t>convert  program serial to parallel version.</a:t>
            </a:r>
            <a:endParaRPr lang="en-US" altLang="en-US" sz="3200" dirty="0">
              <a:solidFill>
                <a:srgbClr val="002060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3200" b="1" dirty="0">
                <a:solidFill>
                  <a:srgbClr val="002060"/>
                </a:solidFill>
              </a:rPr>
              <a:t>Explicit parallelism </a:t>
            </a:r>
            <a:r>
              <a:rPr lang="en-US" altLang="en-US" sz="3200" dirty="0"/>
              <a:t>makes </a:t>
            </a:r>
            <a:r>
              <a:rPr lang="en-US" altLang="en-US" sz="3200" b="1" dirty="0">
                <a:solidFill>
                  <a:srgbClr val="002060"/>
                </a:solidFill>
              </a:rPr>
              <a:t>debugging</a:t>
            </a:r>
            <a:r>
              <a:rPr lang="en-US" altLang="en-US" sz="3200" dirty="0"/>
              <a:t> </a:t>
            </a:r>
            <a:r>
              <a:rPr lang="en-US" altLang="en-US" sz="3200" b="1" dirty="0">
                <a:solidFill>
                  <a:srgbClr val="002060"/>
                </a:solidFill>
              </a:rPr>
              <a:t>difficult</a:t>
            </a:r>
            <a:r>
              <a:rPr lang="en-US" altLang="en-US" sz="3200" dirty="0"/>
              <a:t>, given the placement of memory and the ordering of communication requires additional details from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65564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sz="2400" dirty="0"/>
              <a:t>MPI is actually just an </a:t>
            </a:r>
            <a:r>
              <a:rPr lang="en-US" sz="2400" b="1" dirty="0"/>
              <a:t>Application Programming Interface (API).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API specifies </a:t>
            </a:r>
            <a:r>
              <a:rPr lang="en-US" sz="2400" dirty="0"/>
              <a:t>what a call to each routine should look like, and how each routine should behave.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API does not </a:t>
            </a:r>
            <a:r>
              <a:rPr lang="en-US" sz="2400" dirty="0"/>
              <a:t>specify how each routine should be implemented, and sometimes is intentionally vague about certain aspects of a routine’s behavior.</a:t>
            </a:r>
          </a:p>
          <a:p>
            <a:r>
              <a:rPr lang="en-US" sz="2400" dirty="0"/>
              <a:t>Each </a:t>
            </a:r>
            <a:r>
              <a:rPr lang="en-US" sz="2400" b="1" dirty="0"/>
              <a:t>platform</a:t>
            </a:r>
            <a:r>
              <a:rPr lang="en-US" sz="2400" dirty="0"/>
              <a:t> has its </a:t>
            </a:r>
            <a:r>
              <a:rPr lang="en-US" sz="2400" b="1" dirty="0"/>
              <a:t>own MPI implementation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907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Minimal Set of MPI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/>
              <a:t>starts up the MPI runtime environment at the beginning of a run.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MPI_Finalize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shuts down the MPI runtime environment at the end of a run.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MPI_Comm_size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gets the number of processes in a run, </a:t>
            </a:r>
            <a:r>
              <a:rPr lang="en-US" altLang="en-US" sz="2200" i="1" dirty="0"/>
              <a:t>N</a:t>
            </a:r>
            <a:r>
              <a:rPr lang="en-US" altLang="en-US" sz="2200" i="1" baseline="-25000" dirty="0"/>
              <a:t>p</a:t>
            </a:r>
            <a:r>
              <a:rPr lang="en-US" altLang="en-US" sz="2200" dirty="0"/>
              <a:t> (typically called just after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r>
              <a:rPr lang="en-US" altLang="en-US" sz="2200" dirty="0"/>
              <a:t>).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MPI_Comm_rank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gets the process ID that the current process uses, which is between 0 and </a:t>
            </a:r>
            <a:r>
              <a:rPr lang="en-US" altLang="en-US" sz="2200" i="1" dirty="0"/>
              <a:t>N</a:t>
            </a:r>
            <a:r>
              <a:rPr lang="en-US" altLang="en-US" sz="2200" i="1" baseline="-25000" dirty="0"/>
              <a:t>p</a:t>
            </a:r>
            <a:r>
              <a:rPr lang="en-US" altLang="en-US" sz="2200" dirty="0"/>
              <a:t>-1 inclusive (typically called just after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r>
              <a:rPr lang="en-US" altLang="en-US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1013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1165</Words>
  <Application>Microsoft Macintosh PowerPoint</Application>
  <PresentationFormat>Widescreen</PresentationFormat>
  <Paragraphs>158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Calibri</vt:lpstr>
      <vt:lpstr>Calibri Light</vt:lpstr>
      <vt:lpstr>Century Gothic</vt:lpstr>
      <vt:lpstr>Courier New</vt:lpstr>
      <vt:lpstr>ＭＳ Ｐゴシック</vt:lpstr>
      <vt:lpstr>Times New Roman</vt:lpstr>
      <vt:lpstr>Wingdings</vt:lpstr>
      <vt:lpstr>Wingdings 3</vt:lpstr>
      <vt:lpstr>Arial</vt:lpstr>
      <vt:lpstr>Ion</vt:lpstr>
      <vt:lpstr>Office Theme</vt:lpstr>
      <vt:lpstr>Blue Waters Petascale Semester Curriculum v1.0 Unit 5: MPI Lesson 1: Introduction to MPI Developed by Nitin Sukhija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Intro to MPI</vt:lpstr>
      <vt:lpstr>Parallel Computer Memory Architectures </vt:lpstr>
      <vt:lpstr>Distributed Memory Parallel Architecture</vt:lpstr>
      <vt:lpstr>MPI (Message Passing Interface)</vt:lpstr>
      <vt:lpstr>MPI (Message Passing Interface)</vt:lpstr>
      <vt:lpstr>MPI API</vt:lpstr>
      <vt:lpstr>Minimal Set of MPI Routines</vt:lpstr>
      <vt:lpstr>Minimal Set of MPI Routines</vt:lpstr>
      <vt:lpstr>MPI Program Structure (C)</vt:lpstr>
      <vt:lpstr>MPI is MPMD</vt:lpstr>
      <vt:lpstr>MPI DataTypes</vt:lpstr>
      <vt:lpstr>Communicators</vt:lpstr>
      <vt:lpstr>Broadcasting</vt:lpstr>
      <vt:lpstr>Reduction</vt:lpstr>
      <vt:lpstr>Non-blocking Communication</vt:lpstr>
      <vt:lpstr>Immediate Send</vt:lpstr>
      <vt:lpstr>Communication Hiding</vt:lpstr>
      <vt:lpstr>Acknowlegements</vt:lpstr>
      <vt:lpstr>Thank You!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MPI</dc:title>
  <dc:creator>Sukhija, Nitin</dc:creator>
  <cp:lastModifiedBy>Aaron Weeden</cp:lastModifiedBy>
  <cp:revision>17</cp:revision>
  <dcterms:created xsi:type="dcterms:W3CDTF">2020-06-16T18:17:45Z</dcterms:created>
  <dcterms:modified xsi:type="dcterms:W3CDTF">2020-10-11T16:12:49Z</dcterms:modified>
</cp:coreProperties>
</file>