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19"/>
  </p:notesMasterIdLst>
  <p:sldIdLst>
    <p:sldId id="270" r:id="rId3"/>
    <p:sldId id="272" r:id="rId4"/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nitin sukhija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1439"/>
  </p:normalViewPr>
  <p:slideViewPr>
    <p:cSldViewPr snapToGrid="0" snapToObjects="1">
      <p:cViewPr varScale="1">
        <p:scale>
          <a:sx n="114" d="100"/>
          <a:sy n="114" d="100"/>
        </p:scale>
        <p:origin x="102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commentAuthors" Target="commentAuthors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1446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143fd611e4_0_5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143fd611e4_0_5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12548c8a05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12548c8a05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12548c8a05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" name="Google Shape;474;g12548c8a05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Tag matters because ps1 could be expecting many messages from ps0, and tags makes it easy to manage and differentiate between messages.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12548c8a05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12548c8a05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143fd611e4_0_6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5" name="Google Shape;525;g143fd611e4_0_6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12548c8a05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12548c8a05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43fd611e4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43fd611e4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43fd611e4_0_4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43fd611e4_0_4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2548c8a05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2548c8a05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12548c8a05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12548c8a05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12548c8a05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12548c8a05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143fd611e4_0_3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143fd611e4_0_3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143fd611e4_0_5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143fd611e4_0_5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8" name="Google Shape;68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9" name="Google Shape;69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5" name="Google Shape;75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6" name="Google Shape;76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9" name="Google Shape;79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3" name="Google Shape;83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4" name="Google Shape;84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5" name="Google Shape;85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88" name="Google Shape;88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2" name="Google Shape;92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obeenDefault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2155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  <a:defRPr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  <a:defRPr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  <a:defRPr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  <a:defRPr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  <a:defRPr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  <a:defRPr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  <a:defRPr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  <a:defRPr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  <a:defRPr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788250"/>
            <a:ext cx="8520600" cy="410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  <a:defRPr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○"/>
              <a:defRPr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■"/>
              <a:defRPr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●"/>
              <a:defRPr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○"/>
              <a:defRPr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■"/>
              <a:defRPr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●"/>
              <a:defRPr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○"/>
              <a:defRPr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Times New Roman"/>
              <a:buChar char="■"/>
              <a:defRPr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buNone/>
              <a:defRPr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>
              <a:buNone/>
              <a:defRPr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>
              <a:buNone/>
              <a:defRPr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>
              <a:buNone/>
              <a:defRPr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>
              <a:buNone/>
              <a:defRPr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>
              <a:buNone/>
              <a:defRPr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>
              <a:buNone/>
              <a:defRPr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>
              <a:buNone/>
              <a:defRPr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pen-mpi.org/doc/" TargetMode="External"/><Relationship Id="rId4" Type="http://schemas.openxmlformats.org/officeDocument/2006/relationships/hyperlink" Target="https://top500.org/" TargetMode="External"/><Relationship Id="rId5" Type="http://schemas.openxmlformats.org/officeDocument/2006/relationships/hyperlink" Target="https://www.open-mpi.org/doc/current/" TargetMode="External"/><Relationship Id="rId6" Type="http://schemas.openxmlformats.org/officeDocument/2006/relationships/hyperlink" Target="http://www.mcs.anl.gov/research/projects/mpi/" TargetMode="External"/><Relationship Id="rId7" Type="http://schemas.openxmlformats.org/officeDocument/2006/relationships/hyperlink" Target="http://www.mcs.anl.gov/research/projects/mpi/learning.html" TargetMode="External"/><Relationship Id="rId8" Type="http://schemas.openxmlformats.org/officeDocument/2006/relationships/hyperlink" Target="https://computing.llnl.gov/tutorials/mpi/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hodor.org/petascale/materials/semester-curriculum" TargetMode="External"/><Relationship Id="rId4" Type="http://schemas.openxmlformats.org/officeDocument/2006/relationships/hyperlink" Target="https://github.com/shodor-education/petascale-semester-curriculum" TargetMode="External"/><Relationship Id="rId5" Type="http://schemas.openxmlformats.org/officeDocument/2006/relationships/hyperlink" Target="mailto:petascale@shodor.org" TargetMode="External"/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creativecommons.org/licenses/by-sa/4.0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059" y="0"/>
            <a:ext cx="8011886" cy="5143500"/>
          </a:xfrm>
        </p:spPr>
        <p:txBody>
          <a:bodyPr anchor="ctr">
            <a:noAutofit/>
          </a:bodyPr>
          <a:lstStyle/>
          <a:p>
            <a:pPr algn="l" fontAlgn="ctr">
              <a:lnSpc>
                <a:spcPct val="150000"/>
              </a:lnSpc>
            </a:pPr>
            <a:r>
              <a:rPr lang="en-US" sz="2700" b="1" dirty="0">
                <a:latin typeface="Times New Roman" charset="0"/>
                <a:ea typeface="Times New Roman" charset="0"/>
                <a:cs typeface="Times New Roman" charset="0"/>
              </a:rPr>
              <a:t>Blue Waters Petascale Semester Curriculum v1.0</a:t>
            </a:r>
            <a:r>
              <a:rPr lang="en-US" sz="2700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27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700" b="1" dirty="0">
                <a:latin typeface="Times New Roman" charset="0"/>
                <a:ea typeface="Times New Roman" charset="0"/>
                <a:cs typeface="Times New Roman" charset="0"/>
              </a:rPr>
              <a:t>Unit 5: MPI</a:t>
            </a:r>
            <a:r>
              <a:rPr lang="en-US" sz="2700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27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700" b="1" dirty="0">
                <a:latin typeface="Times New Roman" charset="0"/>
                <a:ea typeface="Times New Roman" charset="0"/>
                <a:cs typeface="Times New Roman" charset="0"/>
              </a:rPr>
              <a:t>Lesson 2: Collective vs. </a:t>
            </a:r>
            <a:r>
              <a:rPr lang="en-US" sz="2700" b="1" dirty="0" smtClean="0">
                <a:latin typeface="Times New Roman" charset="0"/>
                <a:ea typeface="Times New Roman" charset="0"/>
                <a:cs typeface="Times New Roman" charset="0"/>
              </a:rPr>
              <a:t>Point-to-Point</a:t>
            </a:r>
            <a:br>
              <a:rPr lang="en-US" sz="2700" b="1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700" b="1" dirty="0" smtClean="0">
                <a:latin typeface="Times New Roman" charset="0"/>
                <a:ea typeface="Times New Roman" charset="0"/>
                <a:cs typeface="Times New Roman" charset="0"/>
              </a:rPr>
              <a:t>      Communication</a:t>
            </a:r>
            <a:r>
              <a:rPr lang="en-US" sz="2700" b="1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2700" b="1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700" i="1" dirty="0">
                <a:latin typeface="Times New Roman" charset="0"/>
                <a:ea typeface="Times New Roman" charset="0"/>
                <a:cs typeface="Times New Roman" charset="0"/>
              </a:rPr>
              <a:t>Developed by </a:t>
            </a:r>
            <a:r>
              <a:rPr lang="en-US" sz="2700" i="1" dirty="0" err="1">
                <a:latin typeface="Times New Roman" charset="0"/>
                <a:ea typeface="Times New Roman" charset="0"/>
                <a:cs typeface="Times New Roman" charset="0"/>
              </a:rPr>
              <a:t>Mobeen</a:t>
            </a:r>
            <a:r>
              <a:rPr lang="en-US" sz="2700" i="1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700" i="1" dirty="0" err="1">
                <a:latin typeface="Times New Roman" charset="0"/>
                <a:ea typeface="Times New Roman" charset="0"/>
                <a:cs typeface="Times New Roman" charset="0"/>
              </a:rPr>
              <a:t>Ludin</a:t>
            </a:r>
            <a:r>
              <a:rPr lang="en-US" sz="2700" i="1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2700" i="1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700" i="1" dirty="0">
                <a:latin typeface="Times New Roman" charset="0"/>
                <a:ea typeface="Times New Roman" charset="0"/>
                <a:cs typeface="Times New Roman" charset="0"/>
              </a:rPr>
              <a:t>for the Shodor Education Foundation, Inc.</a:t>
            </a:r>
          </a:p>
        </p:txBody>
      </p:sp>
    </p:spTree>
    <p:extLst>
      <p:ext uri="{BB962C8B-B14F-4D97-AF65-F5344CB8AC3E}">
        <p14:creationId xmlns:p14="http://schemas.microsoft.com/office/powerpoint/2010/main" val="292002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32"/>
          <p:cNvSpPr txBox="1">
            <a:spLocks noGrp="1"/>
          </p:cNvSpPr>
          <p:nvPr>
            <p:ph type="body" idx="1"/>
          </p:nvPr>
        </p:nvSpPr>
        <p:spPr>
          <a:xfrm>
            <a:off x="311700" y="788250"/>
            <a:ext cx="8520600" cy="410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Unique identifier for each process in the communicator.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Usually an integer starting at 0 and counting upwards.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08" name="Google Shape;408;p32"/>
          <p:cNvSpPr txBox="1">
            <a:spLocks noGrp="1"/>
          </p:cNvSpPr>
          <p:nvPr>
            <p:ph type="title"/>
          </p:nvPr>
        </p:nvSpPr>
        <p:spPr>
          <a:xfrm>
            <a:off x="311700" y="2155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Rank</a:t>
            </a:r>
            <a:endParaRPr b="1"/>
          </a:p>
        </p:txBody>
      </p:sp>
      <p:cxnSp>
        <p:nvCxnSpPr>
          <p:cNvPr id="409" name="Google Shape;409;p32"/>
          <p:cNvCxnSpPr/>
          <p:nvPr/>
        </p:nvCxnSpPr>
        <p:spPr>
          <a:xfrm>
            <a:off x="3495975" y="3086740"/>
            <a:ext cx="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0" name="Google Shape;410;p32"/>
          <p:cNvSpPr/>
          <p:nvPr/>
        </p:nvSpPr>
        <p:spPr>
          <a:xfrm>
            <a:off x="2923275" y="3378775"/>
            <a:ext cx="572700" cy="572700"/>
          </a:xfrm>
          <a:prstGeom prst="rect">
            <a:avLst/>
          </a:prstGeom>
          <a:solidFill>
            <a:srgbClr val="EAD1DC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1" name="Google Shape;411;p32"/>
          <p:cNvSpPr/>
          <p:nvPr/>
        </p:nvSpPr>
        <p:spPr>
          <a:xfrm>
            <a:off x="3712950" y="4162625"/>
            <a:ext cx="572700" cy="572700"/>
          </a:xfrm>
          <a:prstGeom prst="rect">
            <a:avLst/>
          </a:prstGeom>
          <a:solidFill>
            <a:srgbClr val="EAD1DC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2" name="Google Shape;412;p32"/>
          <p:cNvSpPr/>
          <p:nvPr/>
        </p:nvSpPr>
        <p:spPr>
          <a:xfrm>
            <a:off x="4285650" y="2620975"/>
            <a:ext cx="572700" cy="572700"/>
          </a:xfrm>
          <a:prstGeom prst="rect">
            <a:avLst/>
          </a:prstGeom>
          <a:solidFill>
            <a:srgbClr val="EAD1DC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3" name="Google Shape;413;p32"/>
          <p:cNvSpPr/>
          <p:nvPr/>
        </p:nvSpPr>
        <p:spPr>
          <a:xfrm>
            <a:off x="5600425" y="3378775"/>
            <a:ext cx="572700" cy="572700"/>
          </a:xfrm>
          <a:prstGeom prst="rect">
            <a:avLst/>
          </a:prstGeom>
          <a:solidFill>
            <a:srgbClr val="EAD1DC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4" name="Google Shape;414;p32"/>
          <p:cNvSpPr/>
          <p:nvPr/>
        </p:nvSpPr>
        <p:spPr>
          <a:xfrm>
            <a:off x="4927725" y="4162625"/>
            <a:ext cx="572700" cy="572700"/>
          </a:xfrm>
          <a:prstGeom prst="rect">
            <a:avLst/>
          </a:prstGeom>
          <a:solidFill>
            <a:srgbClr val="EAD1DC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33"/>
          <p:cNvSpPr txBox="1">
            <a:spLocks noGrp="1"/>
          </p:cNvSpPr>
          <p:nvPr>
            <p:ph type="body" idx="1"/>
          </p:nvPr>
        </p:nvSpPr>
        <p:spPr>
          <a:xfrm>
            <a:off x="311700" y="788250"/>
            <a:ext cx="8520600" cy="410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Number of processes in a communicator.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Same for all processes in the communicator.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20" name="Google Shape;420;p33"/>
          <p:cNvSpPr txBox="1">
            <a:spLocks noGrp="1"/>
          </p:cNvSpPr>
          <p:nvPr>
            <p:ph type="title"/>
          </p:nvPr>
        </p:nvSpPr>
        <p:spPr>
          <a:xfrm>
            <a:off x="311700" y="2155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Size</a:t>
            </a:r>
            <a:endParaRPr b="1"/>
          </a:p>
        </p:txBody>
      </p:sp>
      <p:cxnSp>
        <p:nvCxnSpPr>
          <p:cNvPr id="421" name="Google Shape;421;p33"/>
          <p:cNvCxnSpPr/>
          <p:nvPr/>
        </p:nvCxnSpPr>
        <p:spPr>
          <a:xfrm>
            <a:off x="3495975" y="3086740"/>
            <a:ext cx="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22" name="Google Shape;422;p33"/>
          <p:cNvSpPr/>
          <p:nvPr/>
        </p:nvSpPr>
        <p:spPr>
          <a:xfrm>
            <a:off x="2923275" y="3378775"/>
            <a:ext cx="572700" cy="572700"/>
          </a:xfrm>
          <a:prstGeom prst="rect">
            <a:avLst/>
          </a:prstGeom>
          <a:solidFill>
            <a:srgbClr val="EAD1DC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23" name="Google Shape;423;p33"/>
          <p:cNvSpPr/>
          <p:nvPr/>
        </p:nvSpPr>
        <p:spPr>
          <a:xfrm>
            <a:off x="3712950" y="4162625"/>
            <a:ext cx="572700" cy="572700"/>
          </a:xfrm>
          <a:prstGeom prst="rect">
            <a:avLst/>
          </a:prstGeom>
          <a:solidFill>
            <a:srgbClr val="EAD1DC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24" name="Google Shape;424;p33"/>
          <p:cNvSpPr/>
          <p:nvPr/>
        </p:nvSpPr>
        <p:spPr>
          <a:xfrm>
            <a:off x="4285650" y="2620975"/>
            <a:ext cx="572700" cy="572700"/>
          </a:xfrm>
          <a:prstGeom prst="rect">
            <a:avLst/>
          </a:prstGeom>
          <a:solidFill>
            <a:srgbClr val="EAD1DC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25" name="Google Shape;425;p33"/>
          <p:cNvSpPr/>
          <p:nvPr/>
        </p:nvSpPr>
        <p:spPr>
          <a:xfrm>
            <a:off x="5600425" y="3378775"/>
            <a:ext cx="572700" cy="572700"/>
          </a:xfrm>
          <a:prstGeom prst="rect">
            <a:avLst/>
          </a:prstGeom>
          <a:solidFill>
            <a:srgbClr val="EAD1DC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26" name="Google Shape;426;p33"/>
          <p:cNvSpPr/>
          <p:nvPr/>
        </p:nvSpPr>
        <p:spPr>
          <a:xfrm>
            <a:off x="4927725" y="4162625"/>
            <a:ext cx="572700" cy="572700"/>
          </a:xfrm>
          <a:prstGeom prst="rect">
            <a:avLst/>
          </a:prstGeom>
          <a:solidFill>
            <a:srgbClr val="EAD1DC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34"/>
          <p:cNvSpPr/>
          <p:nvPr/>
        </p:nvSpPr>
        <p:spPr>
          <a:xfrm rot="9418">
            <a:off x="293480" y="894405"/>
            <a:ext cx="2409009" cy="3293120"/>
          </a:xfrm>
          <a:prstGeom prst="rect">
            <a:avLst/>
          </a:prstGeom>
          <a:solidFill>
            <a:srgbClr val="04681E"/>
          </a:solidFill>
          <a:ln w="9525" cap="flat" cmpd="sng">
            <a:solidFill>
              <a:srgbClr val="00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85975" tIns="42975" rIns="85975" bIns="429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Times New Roman"/>
              <a:buNone/>
            </a:pPr>
            <a:r>
              <a:rPr lang="en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Node0: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2" name="Google Shape;432;p34"/>
          <p:cNvSpPr/>
          <p:nvPr/>
        </p:nvSpPr>
        <p:spPr>
          <a:xfrm>
            <a:off x="457316" y="3039006"/>
            <a:ext cx="1968600" cy="1064100"/>
          </a:xfrm>
          <a:prstGeom prst="flowChartAlternateProcess">
            <a:avLst/>
          </a:prstGeom>
          <a:solidFill>
            <a:srgbClr val="B6D7A8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3" name="Google Shape;433;p34"/>
          <p:cNvSpPr/>
          <p:nvPr/>
        </p:nvSpPr>
        <p:spPr>
          <a:xfrm>
            <a:off x="567149" y="1259931"/>
            <a:ext cx="1968600" cy="12285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rgbClr val="00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cpu0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4" name="Google Shape;434;p34"/>
          <p:cNvSpPr/>
          <p:nvPr/>
        </p:nvSpPr>
        <p:spPr>
          <a:xfrm>
            <a:off x="673166" y="1733461"/>
            <a:ext cx="1559700" cy="2310300"/>
          </a:xfrm>
          <a:prstGeom prst="rect">
            <a:avLst/>
          </a:prstGeom>
          <a:solidFill>
            <a:srgbClr val="EAD1DC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                      ps0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5" name="Google Shape;435;p34"/>
          <p:cNvSpPr/>
          <p:nvPr/>
        </p:nvSpPr>
        <p:spPr>
          <a:xfrm>
            <a:off x="1373108" y="1885247"/>
            <a:ext cx="744900" cy="4893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th0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6" name="Google Shape;436;p34"/>
          <p:cNvSpPr/>
          <p:nvPr/>
        </p:nvSpPr>
        <p:spPr>
          <a:xfrm>
            <a:off x="764718" y="3129450"/>
            <a:ext cx="1317781" cy="801586"/>
          </a:xfrm>
          <a:prstGeom prst="flowChartProcess">
            <a:avLst/>
          </a:prstGeom>
          <a:solidFill>
            <a:srgbClr val="6AA84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matX[i][j]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7" name="Google Shape;437;p34"/>
          <p:cNvSpPr/>
          <p:nvPr/>
        </p:nvSpPr>
        <p:spPr>
          <a:xfrm>
            <a:off x="842138" y="3275801"/>
            <a:ext cx="216000" cy="1320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8" name="Google Shape;438;p34"/>
          <p:cNvSpPr/>
          <p:nvPr/>
        </p:nvSpPr>
        <p:spPr>
          <a:xfrm>
            <a:off x="841062" y="3686222"/>
            <a:ext cx="216000" cy="1320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9" name="Google Shape;439;p34"/>
          <p:cNvSpPr/>
          <p:nvPr/>
        </p:nvSpPr>
        <p:spPr>
          <a:xfrm>
            <a:off x="1158105" y="3275801"/>
            <a:ext cx="216000" cy="1320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40" name="Google Shape;440;p34"/>
          <p:cNvSpPr/>
          <p:nvPr/>
        </p:nvSpPr>
        <p:spPr>
          <a:xfrm>
            <a:off x="1157029" y="3686222"/>
            <a:ext cx="216000" cy="1320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41" name="Google Shape;441;p34"/>
          <p:cNvSpPr/>
          <p:nvPr/>
        </p:nvSpPr>
        <p:spPr>
          <a:xfrm>
            <a:off x="1474073" y="3275788"/>
            <a:ext cx="216000" cy="1320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42" name="Google Shape;442;p34"/>
          <p:cNvSpPr/>
          <p:nvPr/>
        </p:nvSpPr>
        <p:spPr>
          <a:xfrm>
            <a:off x="1472996" y="3686222"/>
            <a:ext cx="216000" cy="1320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43" name="Google Shape;443;p34"/>
          <p:cNvSpPr/>
          <p:nvPr/>
        </p:nvSpPr>
        <p:spPr>
          <a:xfrm>
            <a:off x="1790040" y="3275801"/>
            <a:ext cx="216000" cy="1320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44" name="Google Shape;444;p34"/>
          <p:cNvSpPr/>
          <p:nvPr/>
        </p:nvSpPr>
        <p:spPr>
          <a:xfrm>
            <a:off x="1788963" y="3686222"/>
            <a:ext cx="216000" cy="1320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45" name="Google Shape;445;p34"/>
          <p:cNvSpPr/>
          <p:nvPr/>
        </p:nvSpPr>
        <p:spPr>
          <a:xfrm>
            <a:off x="764252" y="3140473"/>
            <a:ext cx="1317600" cy="657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46" name="Google Shape;446;p34"/>
          <p:cNvSpPr/>
          <p:nvPr/>
        </p:nvSpPr>
        <p:spPr>
          <a:xfrm rot="9415">
            <a:off x="6503196" y="894406"/>
            <a:ext cx="2409909" cy="3306019"/>
          </a:xfrm>
          <a:prstGeom prst="rect">
            <a:avLst/>
          </a:prstGeom>
          <a:solidFill>
            <a:srgbClr val="04681E"/>
          </a:solidFill>
          <a:ln w="9525" cap="flat" cmpd="sng">
            <a:solidFill>
              <a:srgbClr val="00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85975" tIns="42975" rIns="85975" bIns="429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Times New Roman"/>
              <a:buNone/>
            </a:pPr>
            <a:r>
              <a:rPr lang="en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Node1: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47" name="Google Shape;447;p34"/>
          <p:cNvSpPr/>
          <p:nvPr/>
        </p:nvSpPr>
        <p:spPr>
          <a:xfrm>
            <a:off x="6666881" y="3039006"/>
            <a:ext cx="2078400" cy="1064100"/>
          </a:xfrm>
          <a:prstGeom prst="flowChartAlternateProcess">
            <a:avLst/>
          </a:prstGeom>
          <a:solidFill>
            <a:srgbClr val="B6D7A8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48" name="Google Shape;448;p34"/>
          <p:cNvSpPr/>
          <p:nvPr/>
        </p:nvSpPr>
        <p:spPr>
          <a:xfrm>
            <a:off x="6776714" y="1259931"/>
            <a:ext cx="1968600" cy="12285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rgbClr val="00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cpu1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49" name="Google Shape;449;p34"/>
          <p:cNvSpPr/>
          <p:nvPr/>
        </p:nvSpPr>
        <p:spPr>
          <a:xfrm>
            <a:off x="6882731" y="1733461"/>
            <a:ext cx="1559700" cy="2310300"/>
          </a:xfrm>
          <a:prstGeom prst="rect">
            <a:avLst/>
          </a:prstGeom>
          <a:solidFill>
            <a:srgbClr val="EAD1DC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                      ps1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50" name="Google Shape;450;p34"/>
          <p:cNvSpPr/>
          <p:nvPr/>
        </p:nvSpPr>
        <p:spPr>
          <a:xfrm>
            <a:off x="7582674" y="1885247"/>
            <a:ext cx="744900" cy="4893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th0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51" name="Google Shape;451;p34"/>
          <p:cNvSpPr/>
          <p:nvPr/>
        </p:nvSpPr>
        <p:spPr>
          <a:xfrm>
            <a:off x="6974283" y="3129450"/>
            <a:ext cx="1317781" cy="801586"/>
          </a:xfrm>
          <a:prstGeom prst="flowChartProcess">
            <a:avLst/>
          </a:prstGeom>
          <a:solidFill>
            <a:srgbClr val="6AA84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matY[i][j]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52" name="Google Shape;452;p34"/>
          <p:cNvSpPr/>
          <p:nvPr/>
        </p:nvSpPr>
        <p:spPr>
          <a:xfrm>
            <a:off x="7051704" y="3275801"/>
            <a:ext cx="216000" cy="1320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53" name="Google Shape;453;p34"/>
          <p:cNvSpPr/>
          <p:nvPr/>
        </p:nvSpPr>
        <p:spPr>
          <a:xfrm>
            <a:off x="7050627" y="3686222"/>
            <a:ext cx="216000" cy="1320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54" name="Google Shape;454;p34"/>
          <p:cNvSpPr/>
          <p:nvPr/>
        </p:nvSpPr>
        <p:spPr>
          <a:xfrm>
            <a:off x="7367671" y="3275801"/>
            <a:ext cx="216000" cy="1320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55" name="Google Shape;455;p34"/>
          <p:cNvSpPr/>
          <p:nvPr/>
        </p:nvSpPr>
        <p:spPr>
          <a:xfrm>
            <a:off x="7366594" y="3686222"/>
            <a:ext cx="216000" cy="1320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56" name="Google Shape;456;p34"/>
          <p:cNvSpPr/>
          <p:nvPr/>
        </p:nvSpPr>
        <p:spPr>
          <a:xfrm>
            <a:off x="7683638" y="3275788"/>
            <a:ext cx="216000" cy="1320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57" name="Google Shape;457;p34"/>
          <p:cNvSpPr/>
          <p:nvPr/>
        </p:nvSpPr>
        <p:spPr>
          <a:xfrm>
            <a:off x="7682561" y="3686222"/>
            <a:ext cx="216000" cy="1320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58" name="Google Shape;458;p34"/>
          <p:cNvSpPr/>
          <p:nvPr/>
        </p:nvSpPr>
        <p:spPr>
          <a:xfrm>
            <a:off x="7999605" y="3275801"/>
            <a:ext cx="216000" cy="1320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59" name="Google Shape;459;p34"/>
          <p:cNvSpPr/>
          <p:nvPr/>
        </p:nvSpPr>
        <p:spPr>
          <a:xfrm>
            <a:off x="7998528" y="3686222"/>
            <a:ext cx="216000" cy="1320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60" name="Google Shape;460;p34"/>
          <p:cNvSpPr/>
          <p:nvPr/>
        </p:nvSpPr>
        <p:spPr>
          <a:xfrm>
            <a:off x="6973817" y="3140473"/>
            <a:ext cx="1317600" cy="657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461" name="Google Shape;461;p34"/>
          <p:cNvCxnSpPr>
            <a:stCxn id="444" idx="3"/>
            <a:endCxn id="453" idx="1"/>
          </p:cNvCxnSpPr>
          <p:nvPr/>
        </p:nvCxnSpPr>
        <p:spPr>
          <a:xfrm>
            <a:off x="2004963" y="3752222"/>
            <a:ext cx="5045700" cy="0"/>
          </a:xfrm>
          <a:prstGeom prst="straightConnector1">
            <a:avLst/>
          </a:prstGeom>
          <a:noFill/>
          <a:ln w="76200" cap="flat" cmpd="sng">
            <a:solidFill>
              <a:srgbClr val="9900FF"/>
            </a:solidFill>
            <a:prstDash val="solid"/>
            <a:round/>
            <a:headEnd type="none" w="med" len="med"/>
            <a:tailEnd type="diamond" w="med" len="med"/>
          </a:ln>
        </p:spPr>
      </p:cxnSp>
      <p:sp>
        <p:nvSpPr>
          <p:cNvPr id="462" name="Google Shape;462;p34"/>
          <p:cNvSpPr/>
          <p:nvPr/>
        </p:nvSpPr>
        <p:spPr>
          <a:xfrm>
            <a:off x="3544675" y="3292750"/>
            <a:ext cx="2078400" cy="1326600"/>
          </a:xfrm>
          <a:prstGeom prst="rect">
            <a:avLst/>
          </a:prstGeom>
          <a:solidFill>
            <a:srgbClr val="FF99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to: ps1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offset 100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matX[i][j]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tag = 777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463" name="Google Shape;463;p34"/>
          <p:cNvCxnSpPr/>
          <p:nvPr/>
        </p:nvCxnSpPr>
        <p:spPr>
          <a:xfrm>
            <a:off x="3550014" y="3303143"/>
            <a:ext cx="999900" cy="2436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4" name="Google Shape;464;p34"/>
          <p:cNvCxnSpPr/>
          <p:nvPr/>
        </p:nvCxnSpPr>
        <p:spPr>
          <a:xfrm rot="10800000" flipH="1">
            <a:off x="4549603" y="3303122"/>
            <a:ext cx="1060200" cy="2436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65" name="Google Shape;465;p34"/>
          <p:cNvSpPr/>
          <p:nvPr/>
        </p:nvSpPr>
        <p:spPr>
          <a:xfrm>
            <a:off x="3667175" y="2815975"/>
            <a:ext cx="1881600" cy="3972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MPI_Send(....)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66" name="Google Shape;466;p34"/>
          <p:cNvSpPr txBox="1"/>
          <p:nvPr/>
        </p:nvSpPr>
        <p:spPr>
          <a:xfrm>
            <a:off x="3217288" y="1019175"/>
            <a:ext cx="2877900" cy="489300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send data message envelope 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67" name="Google Shape;467;p34"/>
          <p:cNvSpPr txBox="1"/>
          <p:nvPr/>
        </p:nvSpPr>
        <p:spPr>
          <a:xfrm>
            <a:off x="268775" y="4692576"/>
            <a:ext cx="8630100" cy="397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ps0 places matrix matX[100-199] from local memory into buffer and calls send routine.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68" name="Google Shape;468;p34"/>
          <p:cNvSpPr txBox="1"/>
          <p:nvPr/>
        </p:nvSpPr>
        <p:spPr>
          <a:xfrm>
            <a:off x="5210986" y="2090904"/>
            <a:ext cx="1140900" cy="397200"/>
          </a:xfrm>
          <a:prstGeom prst="rect">
            <a:avLst/>
          </a:prstGeom>
          <a:noFill/>
          <a:ln w="9525" cap="flat" cmpd="sng">
            <a:solidFill>
              <a:srgbClr val="99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buffer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469" name="Google Shape;469;p34"/>
          <p:cNvCxnSpPr>
            <a:endCxn id="468" idx="2"/>
          </p:cNvCxnSpPr>
          <p:nvPr/>
        </p:nvCxnSpPr>
        <p:spPr>
          <a:xfrm rot="10800000">
            <a:off x="5781436" y="2488104"/>
            <a:ext cx="343200" cy="1263900"/>
          </a:xfrm>
          <a:prstGeom prst="straightConnector1">
            <a:avLst/>
          </a:prstGeom>
          <a:noFill/>
          <a:ln w="28575" cap="flat" cmpd="sng">
            <a:solidFill>
              <a:srgbClr val="674EA7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70" name="Google Shape;470;p34"/>
          <p:cNvCxnSpPr/>
          <p:nvPr/>
        </p:nvCxnSpPr>
        <p:spPr>
          <a:xfrm rot="10800000">
            <a:off x="3217159" y="1508463"/>
            <a:ext cx="348000" cy="1807500"/>
          </a:xfrm>
          <a:prstGeom prst="straightConnector1">
            <a:avLst/>
          </a:prstGeom>
          <a:noFill/>
          <a:ln w="28575" cap="flat" cmpd="sng">
            <a:solidFill>
              <a:srgbClr val="B45F06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71" name="Google Shape;471;p34"/>
          <p:cNvSpPr txBox="1">
            <a:spLocks noGrp="1"/>
          </p:cNvSpPr>
          <p:nvPr>
            <p:ph type="title"/>
          </p:nvPr>
        </p:nvSpPr>
        <p:spPr>
          <a:xfrm>
            <a:off x="311700" y="2155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MPI_SEND(...):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35"/>
          <p:cNvSpPr/>
          <p:nvPr/>
        </p:nvSpPr>
        <p:spPr>
          <a:xfrm rot="8679">
            <a:off x="274446" y="945951"/>
            <a:ext cx="2376608" cy="3051921"/>
          </a:xfrm>
          <a:prstGeom prst="rect">
            <a:avLst/>
          </a:prstGeom>
          <a:solidFill>
            <a:srgbClr val="04681E"/>
          </a:solidFill>
          <a:ln w="9525" cap="flat" cmpd="sng">
            <a:solidFill>
              <a:srgbClr val="00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85975" tIns="42975" rIns="85975" bIns="429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Times New Roman"/>
              <a:buNone/>
            </a:pPr>
            <a:r>
              <a:rPr lang="en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Node0: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77" name="Google Shape;477;p35"/>
          <p:cNvSpPr/>
          <p:nvPr/>
        </p:nvSpPr>
        <p:spPr>
          <a:xfrm>
            <a:off x="436165" y="2933513"/>
            <a:ext cx="1942200" cy="986100"/>
          </a:xfrm>
          <a:prstGeom prst="flowChartAlternateProcess">
            <a:avLst/>
          </a:prstGeom>
          <a:solidFill>
            <a:srgbClr val="B6D7A8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78" name="Google Shape;478;p35"/>
          <p:cNvSpPr/>
          <p:nvPr/>
        </p:nvSpPr>
        <p:spPr>
          <a:xfrm>
            <a:off x="544529" y="1284761"/>
            <a:ext cx="1942200" cy="11385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rgbClr val="00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cpu0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79" name="Google Shape;479;p35"/>
          <p:cNvSpPr/>
          <p:nvPr/>
        </p:nvSpPr>
        <p:spPr>
          <a:xfrm>
            <a:off x="649127" y="1723603"/>
            <a:ext cx="1539000" cy="2140800"/>
          </a:xfrm>
          <a:prstGeom prst="rect">
            <a:avLst/>
          </a:prstGeom>
          <a:solidFill>
            <a:srgbClr val="EAD1DC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                      ps0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80" name="Google Shape;480;p35"/>
          <p:cNvSpPr/>
          <p:nvPr/>
        </p:nvSpPr>
        <p:spPr>
          <a:xfrm>
            <a:off x="1339704" y="1864271"/>
            <a:ext cx="735300" cy="4536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th0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81" name="Google Shape;481;p35"/>
          <p:cNvSpPr/>
          <p:nvPr/>
        </p:nvSpPr>
        <p:spPr>
          <a:xfrm>
            <a:off x="739454" y="3017332"/>
            <a:ext cx="1300148" cy="742867"/>
          </a:xfrm>
          <a:prstGeom prst="flowChartProcess">
            <a:avLst/>
          </a:prstGeom>
          <a:solidFill>
            <a:srgbClr val="6AA84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matX[i][j]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82" name="Google Shape;482;p35"/>
          <p:cNvSpPr/>
          <p:nvPr/>
        </p:nvSpPr>
        <p:spPr>
          <a:xfrm>
            <a:off x="815838" y="3152962"/>
            <a:ext cx="213300" cy="1224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83" name="Google Shape;483;p35"/>
          <p:cNvSpPr/>
          <p:nvPr/>
        </p:nvSpPr>
        <p:spPr>
          <a:xfrm>
            <a:off x="814776" y="3533318"/>
            <a:ext cx="213300" cy="1224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84" name="Google Shape;484;p35"/>
          <p:cNvSpPr/>
          <p:nvPr/>
        </p:nvSpPr>
        <p:spPr>
          <a:xfrm>
            <a:off x="1127577" y="3152962"/>
            <a:ext cx="213300" cy="1224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85" name="Google Shape;485;p35"/>
          <p:cNvSpPr/>
          <p:nvPr/>
        </p:nvSpPr>
        <p:spPr>
          <a:xfrm>
            <a:off x="1126515" y="3533318"/>
            <a:ext cx="213300" cy="1224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86" name="Google Shape;486;p35"/>
          <p:cNvSpPr/>
          <p:nvPr/>
        </p:nvSpPr>
        <p:spPr>
          <a:xfrm>
            <a:off x="1439317" y="3152951"/>
            <a:ext cx="213300" cy="1224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87" name="Google Shape;487;p35"/>
          <p:cNvSpPr/>
          <p:nvPr/>
        </p:nvSpPr>
        <p:spPr>
          <a:xfrm>
            <a:off x="1438255" y="3533318"/>
            <a:ext cx="213300" cy="1224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88" name="Google Shape;488;p35"/>
          <p:cNvSpPr/>
          <p:nvPr/>
        </p:nvSpPr>
        <p:spPr>
          <a:xfrm>
            <a:off x="1751056" y="3152962"/>
            <a:ext cx="213300" cy="1224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89" name="Google Shape;489;p35"/>
          <p:cNvSpPr/>
          <p:nvPr/>
        </p:nvSpPr>
        <p:spPr>
          <a:xfrm>
            <a:off x="1749994" y="3533318"/>
            <a:ext cx="213300" cy="1224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90" name="Google Shape;490;p35"/>
          <p:cNvSpPr/>
          <p:nvPr/>
        </p:nvSpPr>
        <p:spPr>
          <a:xfrm>
            <a:off x="738994" y="3027548"/>
            <a:ext cx="1299900" cy="609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91" name="Google Shape;491;p35"/>
          <p:cNvSpPr/>
          <p:nvPr/>
        </p:nvSpPr>
        <p:spPr>
          <a:xfrm rot="8676">
            <a:off x="6400922" y="945951"/>
            <a:ext cx="2377508" cy="3051921"/>
          </a:xfrm>
          <a:prstGeom prst="rect">
            <a:avLst/>
          </a:prstGeom>
          <a:solidFill>
            <a:srgbClr val="04681E"/>
          </a:solidFill>
          <a:ln w="9525" cap="flat" cmpd="sng">
            <a:solidFill>
              <a:srgbClr val="00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85975" tIns="42975" rIns="85975" bIns="429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Times New Roman"/>
              <a:buNone/>
            </a:pPr>
            <a:r>
              <a:rPr lang="en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Node1: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92" name="Google Shape;492;p35"/>
          <p:cNvSpPr/>
          <p:nvPr/>
        </p:nvSpPr>
        <p:spPr>
          <a:xfrm>
            <a:off x="6562641" y="2933513"/>
            <a:ext cx="2050800" cy="986100"/>
          </a:xfrm>
          <a:prstGeom prst="flowChartAlternateProcess">
            <a:avLst/>
          </a:prstGeom>
          <a:solidFill>
            <a:srgbClr val="B6D7A8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93" name="Google Shape;493;p35"/>
          <p:cNvSpPr/>
          <p:nvPr/>
        </p:nvSpPr>
        <p:spPr>
          <a:xfrm>
            <a:off x="6671004" y="1284761"/>
            <a:ext cx="1942200" cy="11385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rgbClr val="00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cpu1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94" name="Google Shape;494;p35"/>
          <p:cNvSpPr/>
          <p:nvPr/>
        </p:nvSpPr>
        <p:spPr>
          <a:xfrm>
            <a:off x="6775602" y="1723603"/>
            <a:ext cx="1539000" cy="2140800"/>
          </a:xfrm>
          <a:prstGeom prst="rect">
            <a:avLst/>
          </a:prstGeom>
          <a:solidFill>
            <a:srgbClr val="EAD1DC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                      ps1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95" name="Google Shape;495;p35"/>
          <p:cNvSpPr/>
          <p:nvPr/>
        </p:nvSpPr>
        <p:spPr>
          <a:xfrm>
            <a:off x="7466179" y="1864271"/>
            <a:ext cx="735300" cy="4536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th0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96" name="Google Shape;496;p35"/>
          <p:cNvSpPr/>
          <p:nvPr/>
        </p:nvSpPr>
        <p:spPr>
          <a:xfrm>
            <a:off x="6865929" y="3017332"/>
            <a:ext cx="1300148" cy="742867"/>
          </a:xfrm>
          <a:prstGeom prst="flowChartProcess">
            <a:avLst/>
          </a:prstGeom>
          <a:solidFill>
            <a:srgbClr val="6AA84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matY[i][j]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97" name="Google Shape;497;p35"/>
          <p:cNvSpPr/>
          <p:nvPr/>
        </p:nvSpPr>
        <p:spPr>
          <a:xfrm>
            <a:off x="6942314" y="3152962"/>
            <a:ext cx="213300" cy="1224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98" name="Google Shape;498;p35"/>
          <p:cNvSpPr/>
          <p:nvPr/>
        </p:nvSpPr>
        <p:spPr>
          <a:xfrm>
            <a:off x="6941252" y="3533318"/>
            <a:ext cx="213300" cy="1224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99" name="Google Shape;499;p35"/>
          <p:cNvSpPr/>
          <p:nvPr/>
        </p:nvSpPr>
        <p:spPr>
          <a:xfrm>
            <a:off x="7254053" y="3152962"/>
            <a:ext cx="213300" cy="1224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00" name="Google Shape;500;p35"/>
          <p:cNvSpPr/>
          <p:nvPr/>
        </p:nvSpPr>
        <p:spPr>
          <a:xfrm>
            <a:off x="7252991" y="3533318"/>
            <a:ext cx="213300" cy="1224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01" name="Google Shape;501;p35"/>
          <p:cNvSpPr/>
          <p:nvPr/>
        </p:nvSpPr>
        <p:spPr>
          <a:xfrm>
            <a:off x="7565792" y="3152951"/>
            <a:ext cx="213300" cy="1224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02" name="Google Shape;502;p35"/>
          <p:cNvSpPr/>
          <p:nvPr/>
        </p:nvSpPr>
        <p:spPr>
          <a:xfrm>
            <a:off x="7564730" y="3533318"/>
            <a:ext cx="213300" cy="1224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03" name="Google Shape;503;p35"/>
          <p:cNvSpPr/>
          <p:nvPr/>
        </p:nvSpPr>
        <p:spPr>
          <a:xfrm>
            <a:off x="7877533" y="3355267"/>
            <a:ext cx="213300" cy="1332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04" name="Google Shape;504;p35"/>
          <p:cNvSpPr/>
          <p:nvPr/>
        </p:nvSpPr>
        <p:spPr>
          <a:xfrm>
            <a:off x="7876471" y="3768690"/>
            <a:ext cx="213300" cy="1332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05" name="Google Shape;505;p35"/>
          <p:cNvSpPr/>
          <p:nvPr/>
        </p:nvSpPr>
        <p:spPr>
          <a:xfrm>
            <a:off x="6865470" y="3027548"/>
            <a:ext cx="1299900" cy="609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506" name="Google Shape;506;p35"/>
          <p:cNvCxnSpPr/>
          <p:nvPr/>
        </p:nvCxnSpPr>
        <p:spPr>
          <a:xfrm>
            <a:off x="1963316" y="3416087"/>
            <a:ext cx="4977900" cy="0"/>
          </a:xfrm>
          <a:prstGeom prst="straightConnector1">
            <a:avLst/>
          </a:prstGeom>
          <a:noFill/>
          <a:ln w="76200" cap="flat" cmpd="sng">
            <a:solidFill>
              <a:srgbClr val="9900FF"/>
            </a:solidFill>
            <a:prstDash val="solid"/>
            <a:round/>
            <a:headEnd type="diamond" w="med" len="med"/>
            <a:tailEnd type="none" w="med" len="med"/>
          </a:ln>
        </p:spPr>
      </p:cxnSp>
      <p:sp>
        <p:nvSpPr>
          <p:cNvPr id="507" name="Google Shape;507;p35"/>
          <p:cNvSpPr/>
          <p:nvPr/>
        </p:nvSpPr>
        <p:spPr>
          <a:xfrm>
            <a:off x="3482350" y="2990250"/>
            <a:ext cx="2050800" cy="1329600"/>
          </a:xfrm>
          <a:prstGeom prst="rect">
            <a:avLst/>
          </a:prstGeom>
          <a:solidFill>
            <a:srgbClr val="FF99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from: ps0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offset 100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matX[i][j]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tag = 777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508" name="Google Shape;508;p35"/>
          <p:cNvCxnSpPr/>
          <p:nvPr/>
        </p:nvCxnSpPr>
        <p:spPr>
          <a:xfrm>
            <a:off x="3487605" y="2999889"/>
            <a:ext cx="986400" cy="2256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9" name="Google Shape;509;p35"/>
          <p:cNvCxnSpPr/>
          <p:nvPr/>
        </p:nvCxnSpPr>
        <p:spPr>
          <a:xfrm rot="10800000" flipH="1">
            <a:off x="4473818" y="3000025"/>
            <a:ext cx="1046100" cy="2256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10" name="Google Shape;510;p35"/>
          <p:cNvSpPr/>
          <p:nvPr/>
        </p:nvSpPr>
        <p:spPr>
          <a:xfrm>
            <a:off x="3585975" y="2548425"/>
            <a:ext cx="1840800" cy="3681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MPI_Recv(....)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11" name="Google Shape;511;p35"/>
          <p:cNvSpPr txBox="1"/>
          <p:nvPr/>
        </p:nvSpPr>
        <p:spPr>
          <a:xfrm>
            <a:off x="3128857" y="825900"/>
            <a:ext cx="2839500" cy="677700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Receive expected data message envelope. 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12" name="Google Shape;512;p35"/>
          <p:cNvSpPr txBox="1"/>
          <p:nvPr/>
        </p:nvSpPr>
        <p:spPr>
          <a:xfrm>
            <a:off x="250175" y="4429900"/>
            <a:ext cx="8514900" cy="6231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ps1 places MPI_Recv(), and awaits until the data from ps0 gets to its buffer, before copy it to local storage 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13" name="Google Shape;513;p35"/>
          <p:cNvSpPr txBox="1"/>
          <p:nvPr/>
        </p:nvSpPr>
        <p:spPr>
          <a:xfrm>
            <a:off x="5126227" y="2054863"/>
            <a:ext cx="1125900" cy="368100"/>
          </a:xfrm>
          <a:prstGeom prst="rect">
            <a:avLst/>
          </a:prstGeom>
          <a:noFill/>
          <a:ln w="9525" cap="flat" cmpd="sng">
            <a:solidFill>
              <a:srgbClr val="99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buffer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514" name="Google Shape;514;p35"/>
          <p:cNvCxnSpPr>
            <a:endCxn id="513" idx="2"/>
          </p:cNvCxnSpPr>
          <p:nvPr/>
        </p:nvCxnSpPr>
        <p:spPr>
          <a:xfrm rot="10800000">
            <a:off x="5689177" y="2422963"/>
            <a:ext cx="339000" cy="993000"/>
          </a:xfrm>
          <a:prstGeom prst="straightConnector1">
            <a:avLst/>
          </a:prstGeom>
          <a:noFill/>
          <a:ln w="28575" cap="flat" cmpd="sng">
            <a:solidFill>
              <a:srgbClr val="674EA7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15" name="Google Shape;515;p35"/>
          <p:cNvCxnSpPr/>
          <p:nvPr/>
        </p:nvCxnSpPr>
        <p:spPr>
          <a:xfrm rot="10800000">
            <a:off x="3176448" y="1509970"/>
            <a:ext cx="326100" cy="1501800"/>
          </a:xfrm>
          <a:prstGeom prst="straightConnector1">
            <a:avLst/>
          </a:prstGeom>
          <a:noFill/>
          <a:ln w="28575" cap="flat" cmpd="sng">
            <a:solidFill>
              <a:srgbClr val="B45F06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16" name="Google Shape;516;p35"/>
          <p:cNvSpPr txBox="1">
            <a:spLocks noGrp="1"/>
          </p:cNvSpPr>
          <p:nvPr>
            <p:ph type="title"/>
          </p:nvPr>
        </p:nvSpPr>
        <p:spPr>
          <a:xfrm>
            <a:off x="311700" y="2155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MPI_Recv(...):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36"/>
          <p:cNvSpPr txBox="1">
            <a:spLocks noGrp="1"/>
          </p:cNvSpPr>
          <p:nvPr>
            <p:ph type="title"/>
          </p:nvPr>
        </p:nvSpPr>
        <p:spPr>
          <a:xfrm>
            <a:off x="311700" y="2155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MPI Program Structure:</a:t>
            </a:r>
            <a:endParaRPr/>
          </a:p>
        </p:txBody>
      </p:sp>
      <p:sp>
        <p:nvSpPr>
          <p:cNvPr id="522" name="Google Shape;522;p36"/>
          <p:cNvSpPr txBox="1">
            <a:spLocks noGrp="1"/>
          </p:cNvSpPr>
          <p:nvPr>
            <p:ph type="body" idx="1"/>
          </p:nvPr>
        </p:nvSpPr>
        <p:spPr>
          <a:xfrm>
            <a:off x="311700" y="788250"/>
            <a:ext cx="8520600" cy="410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0" lvl="0" indent="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880000"/>
                </a:solidFill>
                <a:latin typeface="Consolas"/>
                <a:ea typeface="Consolas"/>
                <a:cs typeface="Consolas"/>
                <a:sym typeface="Consolas"/>
              </a:rPr>
              <a:t>#include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&lt;mpi.h&gt;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</a:t>
            </a:r>
            <a:r>
              <a:rPr lang="en">
                <a:solidFill>
                  <a:srgbClr val="880000"/>
                </a:solidFill>
                <a:latin typeface="Consolas"/>
                <a:ea typeface="Consolas"/>
                <a:cs typeface="Consolas"/>
                <a:sym typeface="Consolas"/>
              </a:rPr>
              <a:t>//#include mpi header file.</a:t>
            </a:r>
            <a:endParaRPr>
              <a:solidFill>
                <a:srgbClr val="88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914400" lvl="0" indent="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880000"/>
                </a:solidFill>
                <a:latin typeface="Consolas"/>
                <a:ea typeface="Consolas"/>
                <a:cs typeface="Consolas"/>
                <a:sym typeface="Consolas"/>
              </a:rPr>
              <a:t>char message[200];	       //message size</a:t>
            </a:r>
            <a:endParaRPr>
              <a:solidFill>
                <a:srgbClr val="88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914400" lvl="0" indent="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880000"/>
                </a:solidFill>
                <a:latin typeface="Consolas"/>
                <a:ea typeface="Consolas"/>
                <a:cs typeface="Consolas"/>
                <a:sym typeface="Consolas"/>
              </a:rPr>
              <a:t>int my_rank, num_ps; 	   //Variable declaration</a:t>
            </a:r>
            <a:endParaRPr>
              <a:solidFill>
                <a:srgbClr val="88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9144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80000"/>
                </a:solidFill>
                <a:latin typeface="Consolas"/>
                <a:ea typeface="Consolas"/>
                <a:cs typeface="Consolas"/>
                <a:sym typeface="Consolas"/>
              </a:rPr>
              <a:t>MPI_Init(&amp;argc, &amp;argv);  // Start MPI Environment now</a:t>
            </a:r>
            <a:endParaRPr>
              <a:solidFill>
                <a:srgbClr val="88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914400" lvl="0" indent="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88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914400" lvl="0" indent="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my_rank </a:t>
            </a:r>
            <a:r>
              <a:rPr lang="en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master </a:t>
            </a:r>
            <a:r>
              <a:rPr lang="en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914400" lvl="0" indent="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MPI_Recv</a:t>
            </a:r>
            <a:r>
              <a:rPr lang="en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message)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13716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13716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13716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MPI_Send</a:t>
            </a:r>
            <a:r>
              <a:rPr lang="en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&amp;message</a:t>
            </a:r>
            <a:r>
              <a:rPr lang="en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13716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88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13716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MPI_Finalize</a:t>
            </a:r>
            <a:r>
              <a:rPr lang="en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>
                <a:solidFill>
                  <a:srgbClr val="880000"/>
                </a:solidFill>
                <a:latin typeface="Consolas"/>
                <a:ea typeface="Consolas"/>
                <a:cs typeface="Consolas"/>
                <a:sym typeface="Consolas"/>
              </a:rPr>
              <a:t> //close MPI communication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37"/>
          <p:cNvSpPr txBox="1">
            <a:spLocks noGrp="1"/>
          </p:cNvSpPr>
          <p:nvPr>
            <p:ph type="title"/>
          </p:nvPr>
        </p:nvSpPr>
        <p:spPr>
          <a:xfrm>
            <a:off x="311700" y="154450"/>
            <a:ext cx="8520600" cy="57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Examples:</a:t>
            </a:r>
            <a:endParaRPr/>
          </a:p>
        </p:txBody>
      </p:sp>
      <p:sp>
        <p:nvSpPr>
          <p:cNvPr id="528" name="Google Shape;528;p37"/>
          <p:cNvSpPr txBox="1">
            <a:spLocks noGrp="1"/>
          </p:cNvSpPr>
          <p:nvPr>
            <p:ph type="body" idx="1"/>
          </p:nvPr>
        </p:nvSpPr>
        <p:spPr>
          <a:xfrm>
            <a:off x="311700" y="741750"/>
            <a:ext cx="3882000" cy="435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[ mpi_bcast.c ]</a:t>
            </a:r>
            <a:endParaRPr sz="1200" b="1"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$ less mpi_bcast.c</a:t>
            </a: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solidFill>
                  <a:schemeClr val="dk1"/>
                </a:solidFill>
              </a:rPr>
              <a:t>How to compile:</a:t>
            </a:r>
            <a:endParaRPr sz="12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	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$ make mpi_bcast</a:t>
            </a: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solidFill>
                  <a:schemeClr val="dk1"/>
                </a:solidFill>
              </a:rPr>
              <a:t>How to run:</a:t>
            </a:r>
            <a:endParaRPr sz="12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	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$ aprun -n 4 ./mpi_bcast.exe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[ mpi_reduce.c ]</a:t>
            </a:r>
            <a:endParaRPr sz="12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$ less mpi_reduce.c</a:t>
            </a: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solidFill>
                  <a:schemeClr val="dk1"/>
                </a:solidFill>
              </a:rPr>
              <a:t>How to compile:</a:t>
            </a:r>
            <a:endParaRPr sz="12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solidFill>
                  <a:schemeClr val="dk1"/>
                </a:solidFill>
              </a:rPr>
              <a:t>	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" sz="12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make mpi_reduce</a:t>
            </a:r>
            <a:endParaRPr sz="12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solidFill>
                  <a:schemeClr val="dk1"/>
                </a:solidFill>
              </a:rPr>
              <a:t>How to run:</a:t>
            </a:r>
            <a:endParaRPr sz="12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solidFill>
                  <a:schemeClr val="dk1"/>
                </a:solidFill>
              </a:rPr>
              <a:t>	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$ aprun -n 4 ./mpi_reduce.exe</a:t>
            </a:r>
            <a:endParaRPr sz="12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[ mpi_pi_area.c ]</a:t>
            </a:r>
            <a:endParaRPr sz="12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$ less mpi_pi_area.c</a:t>
            </a:r>
            <a:endParaRPr sz="12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solidFill>
                  <a:schemeClr val="dk1"/>
                </a:solidFill>
              </a:rPr>
              <a:t>How to compile:</a:t>
            </a:r>
            <a:endParaRPr sz="12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solidFill>
                  <a:schemeClr val="dk1"/>
                </a:solidFill>
              </a:rPr>
              <a:t>	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$ make mpi_pi_area</a:t>
            </a:r>
            <a:endParaRPr sz="12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solidFill>
                  <a:schemeClr val="dk1"/>
                </a:solidFill>
              </a:rPr>
              <a:t>How to run:</a:t>
            </a:r>
            <a:endParaRPr sz="12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solidFill>
                  <a:schemeClr val="dk1"/>
                </a:solidFill>
              </a:rPr>
              <a:t>	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$ aprun -n 4 ./mpi_pi_area.exe</a:t>
            </a:r>
            <a:endParaRPr sz="12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529" name="Google Shape;529;p37"/>
          <p:cNvSpPr txBox="1">
            <a:spLocks noGrp="1"/>
          </p:cNvSpPr>
          <p:nvPr>
            <p:ph type="body" idx="1"/>
          </p:nvPr>
        </p:nvSpPr>
        <p:spPr>
          <a:xfrm>
            <a:off x="4680850" y="741750"/>
            <a:ext cx="3882000" cy="435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[ mpi_scatter.c ]</a:t>
            </a:r>
            <a:endParaRPr sz="12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$ less mpi_scatter.c</a:t>
            </a:r>
            <a:endParaRPr sz="12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solidFill>
                  <a:schemeClr val="dk1"/>
                </a:solidFill>
              </a:rPr>
              <a:t>How to compile:</a:t>
            </a:r>
            <a:endParaRPr sz="12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solidFill>
                  <a:schemeClr val="dk1"/>
                </a:solidFill>
              </a:rPr>
              <a:t>	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$ make mpi_scatter</a:t>
            </a:r>
            <a:endParaRPr sz="12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solidFill>
                  <a:schemeClr val="dk1"/>
                </a:solidFill>
              </a:rPr>
              <a:t>How to run:</a:t>
            </a:r>
            <a:endParaRPr sz="12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solidFill>
                  <a:schemeClr val="dk1"/>
                </a:solidFill>
              </a:rPr>
              <a:t>	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$ aprun -n 4 ./mpi_scatter.exe</a:t>
            </a:r>
            <a:endParaRPr sz="12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[ mpi_gather.c ]</a:t>
            </a:r>
            <a:endParaRPr sz="12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$ less mpi_gather.c</a:t>
            </a:r>
            <a:endParaRPr sz="12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solidFill>
                  <a:schemeClr val="dk1"/>
                </a:solidFill>
              </a:rPr>
              <a:t>How to compile:</a:t>
            </a:r>
            <a:endParaRPr sz="12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solidFill>
                  <a:schemeClr val="dk1"/>
                </a:solidFill>
              </a:rPr>
              <a:t>	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$ make mpi_gather</a:t>
            </a:r>
            <a:endParaRPr sz="12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solidFill>
                  <a:schemeClr val="dk1"/>
                </a:solidFill>
              </a:rPr>
              <a:t>How to run:</a:t>
            </a:r>
            <a:endParaRPr sz="12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solidFill>
                  <a:schemeClr val="dk1"/>
                </a:solidFill>
              </a:rPr>
              <a:t>	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$ aprun -n 4 ./mpi_gather.exe</a:t>
            </a:r>
            <a:endParaRPr sz="12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[ mpi_allgather.c ]</a:t>
            </a:r>
            <a:endParaRPr sz="12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$ less mpi_allgather.c</a:t>
            </a:r>
            <a:endParaRPr sz="12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solidFill>
                  <a:schemeClr val="dk1"/>
                </a:solidFill>
              </a:rPr>
              <a:t>How to compile:</a:t>
            </a:r>
            <a:endParaRPr sz="12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solidFill>
                  <a:schemeClr val="dk1"/>
                </a:solidFill>
              </a:rPr>
              <a:t>	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$ make mpi_allgather</a:t>
            </a:r>
            <a:endParaRPr sz="12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solidFill>
                  <a:schemeClr val="dk1"/>
                </a:solidFill>
              </a:rPr>
              <a:t>How to run:</a:t>
            </a:r>
            <a:endParaRPr sz="12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solidFill>
                  <a:schemeClr val="dk1"/>
                </a:solidFill>
              </a:rPr>
              <a:t>	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$ aprun -n 4 ./mpi_allgather.exe</a:t>
            </a:r>
            <a:endParaRPr sz="12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38"/>
          <p:cNvSpPr txBox="1">
            <a:spLocks noGrp="1"/>
          </p:cNvSpPr>
          <p:nvPr>
            <p:ph type="title"/>
          </p:nvPr>
        </p:nvSpPr>
        <p:spPr>
          <a:xfrm>
            <a:off x="311700" y="2155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>
                <a:solidFill>
                  <a:schemeClr val="dk1"/>
                </a:solidFill>
              </a:rPr>
              <a:t>References / Further Readings</a:t>
            </a:r>
            <a:endParaRPr/>
          </a:p>
        </p:txBody>
      </p:sp>
      <p:sp>
        <p:nvSpPr>
          <p:cNvPr id="535" name="Google Shape;535;p38"/>
          <p:cNvSpPr txBox="1">
            <a:spLocks noGrp="1"/>
          </p:cNvSpPr>
          <p:nvPr>
            <p:ph type="body" idx="1"/>
          </p:nvPr>
        </p:nvSpPr>
        <p:spPr>
          <a:xfrm>
            <a:off x="311700" y="788250"/>
            <a:ext cx="8520600" cy="410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1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9144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lphaLcPeriod"/>
            </a:pPr>
            <a:r>
              <a:rPr lang="en" sz="1200" u="sng">
                <a:solidFill>
                  <a:srgbClr val="1155CC"/>
                </a:solidFill>
                <a:highlight>
                  <a:srgbClr val="FFFFFF"/>
                </a:highlight>
                <a:hlinkClick r:id="rId3"/>
              </a:rPr>
              <a:t>Open MPI Organization/Community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9144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lphaLcPeriod"/>
            </a:pPr>
            <a:r>
              <a:rPr lang="en" sz="1200" u="sng">
                <a:solidFill>
                  <a:srgbClr val="1155CC"/>
                </a:solidFill>
                <a:highlight>
                  <a:srgbClr val="FFFFFF"/>
                </a:highlight>
                <a:hlinkClick r:id="rId4"/>
              </a:rPr>
              <a:t>Top500 List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 of supercomputers in the world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9144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lphaLcPeriod"/>
            </a:pPr>
            <a:r>
              <a:rPr lang="en" sz="1200" u="sng">
                <a:solidFill>
                  <a:srgbClr val="1155CC"/>
                </a:solidFill>
                <a:highlight>
                  <a:srgbClr val="FFFFFF"/>
                </a:highlight>
                <a:hlinkClick r:id="rId5"/>
              </a:rPr>
              <a:t>MPI Library Man Pages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9144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lphaLcPeriod"/>
            </a:pPr>
            <a:r>
              <a:rPr lang="en" sz="1200" u="sng">
                <a:solidFill>
                  <a:srgbClr val="1155CC"/>
                </a:solidFill>
                <a:highlight>
                  <a:srgbClr val="FFFFFF"/>
                </a:highlight>
                <a:hlinkClick r:id="rId6"/>
              </a:rPr>
              <a:t>MPI Standar</a:t>
            </a:r>
            <a:r>
              <a:rPr lang="en" sz="1200" u="sng">
                <a:solidFill>
                  <a:srgbClr val="1155CC"/>
                </a:solidFill>
                <a:hlinkClick r:id="rId6"/>
              </a:rPr>
              <a:t>ds</a:t>
            </a:r>
            <a:endParaRPr sz="1200">
              <a:solidFill>
                <a:schemeClr val="dk1"/>
              </a:solidFill>
            </a:endParaRPr>
          </a:p>
          <a:p>
            <a:pPr marL="9144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lphaLcPeriod"/>
            </a:pPr>
            <a:r>
              <a:rPr lang="en" sz="1200" u="sng">
                <a:solidFill>
                  <a:srgbClr val="1155CC"/>
                </a:solidFill>
                <a:hlinkClick r:id="rId7"/>
              </a:rPr>
              <a:t>MPI Tutorials</a:t>
            </a:r>
            <a:endParaRPr sz="1200">
              <a:solidFill>
                <a:schemeClr val="dk1"/>
              </a:solidFill>
            </a:endParaRPr>
          </a:p>
          <a:p>
            <a:pPr marL="9144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lphaLcPeriod"/>
            </a:pPr>
            <a:r>
              <a:rPr lang="en" sz="1200" u="sng">
                <a:solidFill>
                  <a:srgbClr val="1155CC"/>
                </a:solidFill>
                <a:hlinkClick r:id="rId8"/>
              </a:rPr>
              <a:t>More MPI Tutorials</a:t>
            </a:r>
            <a:r>
              <a:rPr lang="en" sz="1200" u="sng">
                <a:solidFill>
                  <a:srgbClr val="1155CC"/>
                </a:solidFill>
              </a:rPr>
              <a:t> </a:t>
            </a:r>
            <a:endParaRPr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057" y="0"/>
            <a:ext cx="8011886" cy="5143500"/>
          </a:xfrm>
        </p:spPr>
        <p:txBody>
          <a:bodyPr anchor="ctr">
            <a:noAutofit/>
          </a:bodyPr>
          <a:lstStyle/>
          <a:p>
            <a:pPr algn="l" fontAlgn="ctr"/>
            <a: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  <a:t>Except where otherwise noted, this work by</a:t>
            </a:r>
            <a:b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  <a:t>The Shodor Education Foundation, Inc. is licensed under</a:t>
            </a:r>
            <a:b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  <a:t>CC </a:t>
            </a:r>
            <a:r>
              <a:rPr lang="en-US" sz="2100" dirty="0" smtClean="0">
                <a:latin typeface="Times New Roman" charset="0"/>
                <a:ea typeface="Times New Roman" charset="0"/>
                <a:cs typeface="Times New Roman" charset="0"/>
              </a:rPr>
              <a:t>BY-SA </a:t>
            </a:r>
            <a: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  <a:t>4.0. To view a copy of this license, visit </a:t>
            </a:r>
            <a:r>
              <a:rPr lang="en-US" sz="2100" dirty="0">
                <a:latin typeface="Times New Roman" charset="0"/>
                <a:ea typeface="Times New Roman" charset="0"/>
                <a:cs typeface="Times New Roman" charset="0"/>
                <a:hlinkClick r:id="rId2"/>
              </a:rPr>
              <a:t>https://</a:t>
            </a:r>
            <a:r>
              <a:rPr lang="en-US" sz="2100" dirty="0" smtClean="0">
                <a:latin typeface="Times New Roman" charset="0"/>
                <a:ea typeface="Times New Roman" charset="0"/>
                <a:cs typeface="Times New Roman" charset="0"/>
                <a:hlinkClick r:id="rId2"/>
              </a:rPr>
              <a:t>creativecommons.org/licenses/by-sa/4.0</a:t>
            </a:r>
            <a: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  <a:t>Browse and search the full curriculum at </a:t>
            </a:r>
            <a:r>
              <a:rPr lang="en-US" sz="2100" dirty="0">
                <a:latin typeface="Times New Roman" charset="0"/>
                <a:ea typeface="Times New Roman" charset="0"/>
                <a:cs typeface="Times New Roman" charset="0"/>
                <a:hlinkClick r:id="rId3"/>
              </a:rPr>
              <a:t>http://shodor.org/petascale/materials/semester-curriculum</a:t>
            </a:r>
            <a: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  <a:t>We welcome your improvements! You can submit your proposed changes to this material and the rest of the curriculum in our GitHub repository at </a:t>
            </a:r>
            <a:r>
              <a:rPr lang="en-US" sz="2100" dirty="0">
                <a:latin typeface="Times New Roman" charset="0"/>
                <a:ea typeface="Times New Roman" charset="0"/>
                <a:cs typeface="Times New Roman" charset="0"/>
                <a:hlinkClick r:id="rId4"/>
              </a:rPr>
              <a:t>https://github.com/shodor-education/petascale-semester-curriculum</a:t>
            </a:r>
            <a: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  <a:t>We want to hear from you! Please let us know your experiences using this material by sending email to </a:t>
            </a:r>
            <a:r>
              <a:rPr lang="en-US" sz="2100" dirty="0">
                <a:latin typeface="Times New Roman" charset="0"/>
                <a:ea typeface="Times New Roman" charset="0"/>
                <a:cs typeface="Times New Roman" charset="0"/>
                <a:hlinkClick r:id="rId5"/>
              </a:rPr>
              <a:t>petascale@shodor.org</a:t>
            </a:r>
            <a:endParaRPr lang="en-US" sz="27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6962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MPI Collective Communication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6"/>
          <p:cNvSpPr txBox="1">
            <a:spLocks noGrp="1"/>
          </p:cNvSpPr>
          <p:nvPr>
            <p:ph type="title"/>
          </p:nvPr>
        </p:nvSpPr>
        <p:spPr>
          <a:xfrm>
            <a:off x="311700" y="220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Getting started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5" name="Google Shape;105;p26"/>
          <p:cNvSpPr txBox="1">
            <a:spLocks noGrp="1"/>
          </p:cNvSpPr>
          <p:nvPr>
            <p:ph type="body" idx="1"/>
          </p:nvPr>
        </p:nvSpPr>
        <p:spPr>
          <a:xfrm>
            <a:off x="311700" y="793325"/>
            <a:ext cx="8520600" cy="42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Login:</a:t>
            </a:r>
            <a:endParaRPr sz="13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 b="1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$ ssh</a:t>
            </a:r>
            <a:r>
              <a:rPr lang="en" sz="1300" b="1">
                <a:solidFill>
                  <a:schemeClr val="dk1"/>
                </a:solidFill>
                <a:highlight>
                  <a:srgbClr val="00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300" b="1">
                <a:solidFill>
                  <a:schemeClr val="dk1"/>
                </a:solidFill>
                <a:highlight>
                  <a:srgbClr val="FFFF0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&lt;username&gt;</a:t>
            </a:r>
            <a:r>
              <a:rPr lang="en" sz="1300" b="1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@bw.ncsa.illinois.edu</a:t>
            </a:r>
            <a:r>
              <a:rPr lang="en" sz="1300" b="1">
                <a:solidFill>
                  <a:schemeClr val="dk1"/>
                </a:solidFill>
                <a:highlight>
                  <a:srgbClr val="00FF0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&lt;ENTER&gt;</a:t>
            </a:r>
            <a:endParaRPr sz="13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Interactive node request:</a:t>
            </a:r>
            <a:endParaRPr sz="1300"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$ qsub</a:t>
            </a:r>
            <a:r>
              <a:rPr lang="en" sz="1300" b="1">
                <a:solidFill>
                  <a:schemeClr val="dk1"/>
                </a:solidFill>
                <a:highlight>
                  <a:srgbClr val="00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300" b="1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-I</a:t>
            </a:r>
            <a:r>
              <a:rPr lang="en" sz="1300" b="1">
                <a:solidFill>
                  <a:schemeClr val="dk1"/>
                </a:solidFill>
                <a:highlight>
                  <a:srgbClr val="00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300" b="1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-l</a:t>
            </a:r>
            <a:r>
              <a:rPr lang="en" sz="1300" b="1">
                <a:solidFill>
                  <a:schemeClr val="dk1"/>
                </a:solidFill>
                <a:highlight>
                  <a:srgbClr val="00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300" b="1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nodes=4:ppn=32:xe,walltime=03:00:00</a:t>
            </a:r>
            <a:r>
              <a:rPr lang="en" sz="1300" b="1">
                <a:solidFill>
                  <a:schemeClr val="dk1"/>
                </a:solidFill>
                <a:highlight>
                  <a:srgbClr val="00FF0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&lt;ENTER&gt;</a:t>
            </a:r>
            <a:endParaRPr sz="1300" b="1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 b="1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Download code:</a:t>
            </a:r>
            <a:endParaRPr sz="1300" b="1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$ wget</a:t>
            </a:r>
            <a:r>
              <a:rPr lang="en" sz="1300" b="1">
                <a:solidFill>
                  <a:schemeClr val="dk1"/>
                </a:solidFill>
                <a:highlight>
                  <a:srgbClr val="00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300" b="1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http://shodor.org/~mludin/BW_Capstone/mpi_collective_comm.tar</a:t>
            </a:r>
            <a:r>
              <a:rPr lang="en" sz="1300" b="1">
                <a:solidFill>
                  <a:schemeClr val="dk1"/>
                </a:solidFill>
                <a:highlight>
                  <a:srgbClr val="00FF0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&lt;ENTER&gt;</a:t>
            </a:r>
            <a:endParaRPr sz="1300" b="1">
              <a:solidFill>
                <a:schemeClr val="dk1"/>
              </a:solidFill>
              <a:highlight>
                <a:srgbClr val="00FF00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Extract the Zip File:</a:t>
            </a:r>
            <a:endParaRPr sz="1300" b="1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$ tar</a:t>
            </a:r>
            <a:r>
              <a:rPr lang="en" sz="1300" b="1">
                <a:solidFill>
                  <a:schemeClr val="dk1"/>
                </a:solidFill>
                <a:highlight>
                  <a:srgbClr val="00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300" b="1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-xvvf</a:t>
            </a:r>
            <a:r>
              <a:rPr lang="en" sz="1300" b="1">
                <a:solidFill>
                  <a:schemeClr val="dk1"/>
                </a:solidFill>
                <a:highlight>
                  <a:srgbClr val="00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300" b="1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mpi_collective_comm.tar</a:t>
            </a:r>
            <a:r>
              <a:rPr lang="en" sz="1300" b="1">
                <a:solidFill>
                  <a:schemeClr val="dk1"/>
                </a:solidFill>
                <a:highlight>
                  <a:srgbClr val="00FF0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&lt;ENTER&gt;</a:t>
            </a:r>
            <a:endParaRPr sz="1300" b="1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Change folders:</a:t>
            </a:r>
            <a:endParaRPr sz="1300" b="1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$ cd</a:t>
            </a:r>
            <a:r>
              <a:rPr lang="en" sz="1300" b="1">
                <a:solidFill>
                  <a:schemeClr val="dk1"/>
                </a:solidFill>
                <a:highlight>
                  <a:srgbClr val="00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300" b="1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mpi_collective_comm/</a:t>
            </a:r>
            <a:r>
              <a:rPr lang="en" sz="1300" b="1">
                <a:solidFill>
                  <a:schemeClr val="dk1"/>
                </a:solidFill>
                <a:highlight>
                  <a:srgbClr val="00FF0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&lt;ENTER&gt;</a:t>
            </a:r>
            <a:endParaRPr sz="1300" b="1">
              <a:solidFill>
                <a:schemeClr val="dk1"/>
              </a:solidFill>
              <a:highlight>
                <a:srgbClr val="00FF00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 b="1">
              <a:solidFill>
                <a:schemeClr val="dk1"/>
              </a:solidFill>
              <a:highlight>
                <a:srgbClr val="00FF00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$ ls</a:t>
            </a:r>
            <a:r>
              <a:rPr lang="en" sz="1300" b="1">
                <a:solidFill>
                  <a:schemeClr val="dk1"/>
                </a:solidFill>
                <a:highlight>
                  <a:srgbClr val="00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300" b="1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-l</a:t>
            </a:r>
            <a:r>
              <a:rPr lang="en" sz="1300" b="1">
                <a:solidFill>
                  <a:schemeClr val="dk1"/>
                </a:solidFill>
                <a:highlight>
                  <a:srgbClr val="00FF0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endParaRPr sz="1300" b="1">
              <a:solidFill>
                <a:schemeClr val="dk1"/>
              </a:solidFill>
              <a:highlight>
                <a:srgbClr val="00FF00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marR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dk1"/>
              </a:solidFill>
              <a:highlight>
                <a:srgbClr val="00FF00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7"/>
          <p:cNvSpPr txBox="1">
            <a:spLocks noGrp="1"/>
          </p:cNvSpPr>
          <p:nvPr>
            <p:ph type="body" idx="1"/>
          </p:nvPr>
        </p:nvSpPr>
        <p:spPr>
          <a:xfrm>
            <a:off x="311700" y="736725"/>
            <a:ext cx="8520600" cy="410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●"/>
            </a:pPr>
            <a:r>
              <a:rPr lang="en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Standard for distributed memory parallelism.</a:t>
            </a:r>
            <a:br>
              <a:rPr lang="en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●"/>
            </a:pPr>
            <a:r>
              <a:rPr lang="en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Allows for multiple nodes (or just multiple cores) to run a program in parallel.</a:t>
            </a:r>
            <a:br>
              <a:rPr lang="en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●"/>
            </a:pPr>
            <a:r>
              <a:rPr lang="en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Utilizes function calls as opposed to compiler directives.</a:t>
            </a:r>
            <a:br>
              <a:rPr lang="en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●"/>
            </a:pPr>
            <a:r>
              <a:rPr lang="en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Syntax example: send a message:</a:t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MPI_Send(&amp;buffer, count, MPI_INT, destination, tag, MPI_COMM_WORLD);</a:t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1" name="Google Shape;111;p27"/>
          <p:cNvSpPr txBox="1">
            <a:spLocks noGrp="1"/>
          </p:cNvSpPr>
          <p:nvPr>
            <p:ph type="title"/>
          </p:nvPr>
        </p:nvSpPr>
        <p:spPr>
          <a:xfrm>
            <a:off x="311700" y="164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Message Passing Interface ( MPI )</a:t>
            </a:r>
            <a:endParaRPr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12" name="Google Shape;112;p27"/>
          <p:cNvCxnSpPr/>
          <p:nvPr/>
        </p:nvCxnSpPr>
        <p:spPr>
          <a:xfrm>
            <a:off x="2844975" y="3045190"/>
            <a:ext cx="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3" name="Google Shape;113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8"/>
          <p:cNvSpPr txBox="1">
            <a:spLocks noGrp="1"/>
          </p:cNvSpPr>
          <p:nvPr>
            <p:ph type="title"/>
          </p:nvPr>
        </p:nvSpPr>
        <p:spPr>
          <a:xfrm>
            <a:off x="257850" y="80900"/>
            <a:ext cx="2112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Distributed Memory Multi-node System</a:t>
            </a:r>
            <a:endParaRPr/>
          </a:p>
        </p:txBody>
      </p:sp>
      <p:sp>
        <p:nvSpPr>
          <p:cNvPr id="119" name="Google Shape;119;p28"/>
          <p:cNvSpPr/>
          <p:nvPr/>
        </p:nvSpPr>
        <p:spPr>
          <a:xfrm rot="4266">
            <a:off x="2466997" y="157267"/>
            <a:ext cx="6526805" cy="2139366"/>
          </a:xfrm>
          <a:prstGeom prst="rect">
            <a:avLst/>
          </a:prstGeom>
          <a:solidFill>
            <a:srgbClr val="04681E"/>
          </a:solidFill>
          <a:ln w="9525" cap="flat" cmpd="sng">
            <a:solidFill>
              <a:srgbClr val="00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85975" tIns="42975" rIns="85975" bIns="429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Times New Roman"/>
              <a:buNone/>
            </a:pPr>
            <a:r>
              <a:rPr lang="en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Node0	      </a:t>
            </a:r>
            <a:endParaRPr sz="1400"/>
          </a:p>
        </p:txBody>
      </p:sp>
      <p:sp>
        <p:nvSpPr>
          <p:cNvPr id="120" name="Google Shape;120;p28"/>
          <p:cNvSpPr/>
          <p:nvPr/>
        </p:nvSpPr>
        <p:spPr>
          <a:xfrm>
            <a:off x="2577540" y="480418"/>
            <a:ext cx="3002700" cy="914400"/>
          </a:xfrm>
          <a:prstGeom prst="bevel">
            <a:avLst>
              <a:gd name="adj" fmla="val 6019"/>
            </a:avLst>
          </a:prstGeom>
          <a:gradFill>
            <a:gsLst>
              <a:gs pos="0">
                <a:srgbClr val="7F7F7F"/>
              </a:gs>
              <a:gs pos="50000">
                <a:srgbClr val="4B4B4B"/>
              </a:gs>
              <a:gs pos="100000">
                <a:srgbClr val="7F7F7F"/>
              </a:gs>
            </a:gsLst>
            <a:lin ang="13500032" scaled="0"/>
          </a:gradFill>
          <a:ln w="9525" cap="flat" cmpd="sng">
            <a:solidFill>
              <a:srgbClr val="26262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87325" tIns="87325" rIns="87325" bIns="873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3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1" name="Google Shape;121;p28"/>
          <p:cNvSpPr/>
          <p:nvPr/>
        </p:nvSpPr>
        <p:spPr>
          <a:xfrm>
            <a:off x="2827562" y="560031"/>
            <a:ext cx="2501100" cy="761700"/>
          </a:xfrm>
          <a:prstGeom prst="rect">
            <a:avLst/>
          </a:prstGeom>
          <a:noFill/>
          <a:ln w="9525" cap="flat" cmpd="sng">
            <a:solidFill>
              <a:srgbClr val="26262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87325" tIns="87325" rIns="87325" bIns="873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3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2" name="Google Shape;122;p28"/>
          <p:cNvSpPr/>
          <p:nvPr/>
        </p:nvSpPr>
        <p:spPr>
          <a:xfrm>
            <a:off x="2932176" y="593080"/>
            <a:ext cx="2292600" cy="695700"/>
          </a:xfrm>
          <a:prstGeom prst="roundRect">
            <a:avLst>
              <a:gd name="adj" fmla="val 8246"/>
            </a:avLst>
          </a:prstGeom>
          <a:gradFill>
            <a:gsLst>
              <a:gs pos="0">
                <a:srgbClr val="979797"/>
              </a:gs>
              <a:gs pos="100000">
                <a:srgbClr val="FFFFFF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85975" tIns="42975" rIns="85975" bIns="42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endParaRPr sz="8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endParaRPr sz="8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3" name="Google Shape;123;p28"/>
          <p:cNvSpPr/>
          <p:nvPr/>
        </p:nvSpPr>
        <p:spPr>
          <a:xfrm>
            <a:off x="2984634" y="641960"/>
            <a:ext cx="999000" cy="194100"/>
          </a:xfrm>
          <a:prstGeom prst="frame">
            <a:avLst>
              <a:gd name="adj1" fmla="val 12500"/>
            </a:avLst>
          </a:prstGeom>
          <a:solidFill>
            <a:srgbClr val="93C47D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Times New Roman"/>
                <a:ea typeface="Times New Roman"/>
                <a:cs typeface="Times New Roman"/>
                <a:sym typeface="Times New Roman"/>
              </a:rPr>
              <a:t>CPU0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4" name="Google Shape;124;p28"/>
          <p:cNvSpPr/>
          <p:nvPr/>
        </p:nvSpPr>
        <p:spPr>
          <a:xfrm>
            <a:off x="4079739" y="641954"/>
            <a:ext cx="999000" cy="194100"/>
          </a:xfrm>
          <a:prstGeom prst="frame">
            <a:avLst>
              <a:gd name="adj1" fmla="val 12500"/>
            </a:avLst>
          </a:prstGeom>
          <a:solidFill>
            <a:srgbClr val="93C47D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Times New Roman"/>
                <a:ea typeface="Times New Roman"/>
                <a:cs typeface="Times New Roman"/>
                <a:sym typeface="Times New Roman"/>
              </a:rPr>
              <a:t>CPU1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5" name="Google Shape;125;p28"/>
          <p:cNvSpPr/>
          <p:nvPr/>
        </p:nvSpPr>
        <p:spPr>
          <a:xfrm>
            <a:off x="3030948" y="1073899"/>
            <a:ext cx="999000" cy="194100"/>
          </a:xfrm>
          <a:prstGeom prst="frame">
            <a:avLst>
              <a:gd name="adj1" fmla="val 12500"/>
            </a:avLst>
          </a:prstGeom>
          <a:solidFill>
            <a:srgbClr val="93C47D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Times New Roman"/>
                <a:ea typeface="Times New Roman"/>
                <a:cs typeface="Times New Roman"/>
                <a:sym typeface="Times New Roman"/>
              </a:rPr>
              <a:t>CPU2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6" name="Google Shape;126;p28"/>
          <p:cNvSpPr/>
          <p:nvPr/>
        </p:nvSpPr>
        <p:spPr>
          <a:xfrm>
            <a:off x="4126052" y="1073892"/>
            <a:ext cx="999000" cy="194100"/>
          </a:xfrm>
          <a:prstGeom prst="frame">
            <a:avLst>
              <a:gd name="adj1" fmla="val 12500"/>
            </a:avLst>
          </a:prstGeom>
          <a:solidFill>
            <a:srgbClr val="93C47D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Times New Roman"/>
                <a:ea typeface="Times New Roman"/>
                <a:cs typeface="Times New Roman"/>
                <a:sym typeface="Times New Roman"/>
              </a:rPr>
              <a:t>CPU3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7" name="Google Shape;127;p28"/>
          <p:cNvSpPr/>
          <p:nvPr/>
        </p:nvSpPr>
        <p:spPr>
          <a:xfrm>
            <a:off x="3034574" y="894953"/>
            <a:ext cx="2046600" cy="1182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Times New Roman"/>
                <a:ea typeface="Times New Roman"/>
                <a:cs typeface="Times New Roman"/>
                <a:sym typeface="Times New Roman"/>
              </a:rPr>
              <a:t>    L3 Cache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28" name="Google Shape;128;p28"/>
          <p:cNvCxnSpPr>
            <a:stCxn id="123" idx="2"/>
          </p:cNvCxnSpPr>
          <p:nvPr/>
        </p:nvCxnSpPr>
        <p:spPr>
          <a:xfrm flipH="1">
            <a:off x="3482334" y="836060"/>
            <a:ext cx="1800" cy="606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9" name="Google Shape;129;p28"/>
          <p:cNvCxnSpPr/>
          <p:nvPr/>
        </p:nvCxnSpPr>
        <p:spPr>
          <a:xfrm>
            <a:off x="4639050" y="831782"/>
            <a:ext cx="0" cy="693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0" name="Google Shape;130;p28"/>
          <p:cNvCxnSpPr/>
          <p:nvPr/>
        </p:nvCxnSpPr>
        <p:spPr>
          <a:xfrm>
            <a:off x="3496337" y="1015452"/>
            <a:ext cx="0" cy="639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1" name="Google Shape;131;p28"/>
          <p:cNvCxnSpPr/>
          <p:nvPr/>
        </p:nvCxnSpPr>
        <p:spPr>
          <a:xfrm>
            <a:off x="4692191" y="1020043"/>
            <a:ext cx="0" cy="639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" name="Google Shape;132;p28"/>
          <p:cNvCxnSpPr/>
          <p:nvPr/>
        </p:nvCxnSpPr>
        <p:spPr>
          <a:xfrm rot="5400000">
            <a:off x="6788119" y="865046"/>
            <a:ext cx="60600" cy="15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3" name="Google Shape;133;p28"/>
          <p:cNvCxnSpPr/>
          <p:nvPr/>
        </p:nvCxnSpPr>
        <p:spPr>
          <a:xfrm>
            <a:off x="6830745" y="1015545"/>
            <a:ext cx="0" cy="639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4" name="Google Shape;134;p28"/>
          <p:cNvSpPr/>
          <p:nvPr/>
        </p:nvSpPr>
        <p:spPr>
          <a:xfrm>
            <a:off x="2573863" y="1862786"/>
            <a:ext cx="6291300" cy="374400"/>
          </a:xfrm>
          <a:prstGeom prst="flowChartAlternateProcess">
            <a:avLst/>
          </a:prstGeom>
          <a:solidFill>
            <a:srgbClr val="B6D7A8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28"/>
          <p:cNvSpPr/>
          <p:nvPr/>
        </p:nvSpPr>
        <p:spPr>
          <a:xfrm>
            <a:off x="2573875" y="1520801"/>
            <a:ext cx="6291300" cy="2163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Interconnection(Cray Gemini, IBM BlueGene)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6" name="Google Shape;136;p28"/>
          <p:cNvSpPr/>
          <p:nvPr/>
        </p:nvSpPr>
        <p:spPr>
          <a:xfrm>
            <a:off x="2864310" y="1896522"/>
            <a:ext cx="1245105" cy="299026"/>
          </a:xfrm>
          <a:prstGeom prst="flowChartProcess">
            <a:avLst/>
          </a:prstGeom>
          <a:solidFill>
            <a:srgbClr val="6AA84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RAM</a:t>
            </a:r>
            <a:endParaRPr sz="8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</p:txBody>
      </p:sp>
      <p:sp>
        <p:nvSpPr>
          <p:cNvPr id="137" name="Google Shape;137;p28"/>
          <p:cNvSpPr/>
          <p:nvPr/>
        </p:nvSpPr>
        <p:spPr>
          <a:xfrm>
            <a:off x="2937461" y="1951117"/>
            <a:ext cx="204300" cy="492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28"/>
          <p:cNvSpPr/>
          <p:nvPr/>
        </p:nvSpPr>
        <p:spPr>
          <a:xfrm>
            <a:off x="2936443" y="2104222"/>
            <a:ext cx="204300" cy="492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28"/>
          <p:cNvSpPr/>
          <p:nvPr/>
        </p:nvSpPr>
        <p:spPr>
          <a:xfrm>
            <a:off x="3236002" y="1951117"/>
            <a:ext cx="204300" cy="492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28"/>
          <p:cNvSpPr/>
          <p:nvPr/>
        </p:nvSpPr>
        <p:spPr>
          <a:xfrm>
            <a:off x="3234985" y="2104222"/>
            <a:ext cx="204300" cy="492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28"/>
          <p:cNvSpPr/>
          <p:nvPr/>
        </p:nvSpPr>
        <p:spPr>
          <a:xfrm>
            <a:off x="3534544" y="1951112"/>
            <a:ext cx="204300" cy="492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8"/>
          <p:cNvSpPr/>
          <p:nvPr/>
        </p:nvSpPr>
        <p:spPr>
          <a:xfrm>
            <a:off x="3533526" y="2104222"/>
            <a:ext cx="204300" cy="492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28"/>
          <p:cNvSpPr/>
          <p:nvPr/>
        </p:nvSpPr>
        <p:spPr>
          <a:xfrm>
            <a:off x="3833085" y="1951117"/>
            <a:ext cx="204300" cy="492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28"/>
          <p:cNvSpPr/>
          <p:nvPr/>
        </p:nvSpPr>
        <p:spPr>
          <a:xfrm>
            <a:off x="3832068" y="2104222"/>
            <a:ext cx="204300" cy="492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8"/>
          <p:cNvSpPr/>
          <p:nvPr/>
        </p:nvSpPr>
        <p:spPr>
          <a:xfrm>
            <a:off x="2863870" y="1900634"/>
            <a:ext cx="1244700" cy="246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28"/>
          <p:cNvSpPr/>
          <p:nvPr/>
        </p:nvSpPr>
        <p:spPr>
          <a:xfrm>
            <a:off x="4390494" y="1900625"/>
            <a:ext cx="1245105" cy="299026"/>
          </a:xfrm>
          <a:prstGeom prst="flowChartProcess">
            <a:avLst/>
          </a:prstGeom>
          <a:solidFill>
            <a:srgbClr val="6AA84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RAM</a:t>
            </a:r>
            <a:endParaRPr sz="8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</p:txBody>
      </p:sp>
      <p:sp>
        <p:nvSpPr>
          <p:cNvPr id="147" name="Google Shape;147;p28"/>
          <p:cNvSpPr/>
          <p:nvPr/>
        </p:nvSpPr>
        <p:spPr>
          <a:xfrm>
            <a:off x="4463645" y="1955220"/>
            <a:ext cx="204300" cy="492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28"/>
          <p:cNvSpPr/>
          <p:nvPr/>
        </p:nvSpPr>
        <p:spPr>
          <a:xfrm>
            <a:off x="4462628" y="2108325"/>
            <a:ext cx="204300" cy="492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28"/>
          <p:cNvSpPr/>
          <p:nvPr/>
        </p:nvSpPr>
        <p:spPr>
          <a:xfrm>
            <a:off x="4762187" y="1955220"/>
            <a:ext cx="204300" cy="492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8"/>
          <p:cNvSpPr/>
          <p:nvPr/>
        </p:nvSpPr>
        <p:spPr>
          <a:xfrm>
            <a:off x="4761170" y="2108325"/>
            <a:ext cx="204300" cy="492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28"/>
          <p:cNvSpPr/>
          <p:nvPr/>
        </p:nvSpPr>
        <p:spPr>
          <a:xfrm>
            <a:off x="5060728" y="1955216"/>
            <a:ext cx="204300" cy="492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28"/>
          <p:cNvSpPr/>
          <p:nvPr/>
        </p:nvSpPr>
        <p:spPr>
          <a:xfrm>
            <a:off x="5059711" y="2108325"/>
            <a:ext cx="204300" cy="492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28"/>
          <p:cNvSpPr/>
          <p:nvPr/>
        </p:nvSpPr>
        <p:spPr>
          <a:xfrm>
            <a:off x="5359270" y="1955220"/>
            <a:ext cx="204300" cy="492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28"/>
          <p:cNvSpPr/>
          <p:nvPr/>
        </p:nvSpPr>
        <p:spPr>
          <a:xfrm>
            <a:off x="5358253" y="2108325"/>
            <a:ext cx="204300" cy="492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28"/>
          <p:cNvSpPr/>
          <p:nvPr/>
        </p:nvSpPr>
        <p:spPr>
          <a:xfrm>
            <a:off x="4390563" y="1904737"/>
            <a:ext cx="1244700" cy="246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28"/>
          <p:cNvSpPr/>
          <p:nvPr/>
        </p:nvSpPr>
        <p:spPr>
          <a:xfrm>
            <a:off x="5860810" y="1900628"/>
            <a:ext cx="1245105" cy="299026"/>
          </a:xfrm>
          <a:prstGeom prst="flowChartProcess">
            <a:avLst/>
          </a:prstGeom>
          <a:solidFill>
            <a:srgbClr val="6AA84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RAM</a:t>
            </a:r>
            <a:endParaRPr sz="8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</p:txBody>
      </p:sp>
      <p:sp>
        <p:nvSpPr>
          <p:cNvPr id="157" name="Google Shape;157;p28"/>
          <p:cNvSpPr/>
          <p:nvPr/>
        </p:nvSpPr>
        <p:spPr>
          <a:xfrm>
            <a:off x="5933961" y="1955223"/>
            <a:ext cx="204300" cy="492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28"/>
          <p:cNvSpPr/>
          <p:nvPr/>
        </p:nvSpPr>
        <p:spPr>
          <a:xfrm>
            <a:off x="5932944" y="2108328"/>
            <a:ext cx="204300" cy="492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8"/>
          <p:cNvSpPr/>
          <p:nvPr/>
        </p:nvSpPr>
        <p:spPr>
          <a:xfrm>
            <a:off x="6232503" y="1955223"/>
            <a:ext cx="204300" cy="492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28"/>
          <p:cNvSpPr/>
          <p:nvPr/>
        </p:nvSpPr>
        <p:spPr>
          <a:xfrm>
            <a:off x="6231485" y="2108328"/>
            <a:ext cx="204300" cy="492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28"/>
          <p:cNvSpPr/>
          <p:nvPr/>
        </p:nvSpPr>
        <p:spPr>
          <a:xfrm>
            <a:off x="6531044" y="1955218"/>
            <a:ext cx="204300" cy="492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28"/>
          <p:cNvSpPr/>
          <p:nvPr/>
        </p:nvSpPr>
        <p:spPr>
          <a:xfrm>
            <a:off x="6530027" y="2108328"/>
            <a:ext cx="204300" cy="492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28"/>
          <p:cNvSpPr/>
          <p:nvPr/>
        </p:nvSpPr>
        <p:spPr>
          <a:xfrm>
            <a:off x="6829586" y="1955223"/>
            <a:ext cx="204300" cy="492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28"/>
          <p:cNvSpPr/>
          <p:nvPr/>
        </p:nvSpPr>
        <p:spPr>
          <a:xfrm>
            <a:off x="6828568" y="2108328"/>
            <a:ext cx="204300" cy="492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28"/>
          <p:cNvSpPr/>
          <p:nvPr/>
        </p:nvSpPr>
        <p:spPr>
          <a:xfrm>
            <a:off x="5860865" y="1900623"/>
            <a:ext cx="1244700" cy="246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8"/>
          <p:cNvSpPr/>
          <p:nvPr/>
        </p:nvSpPr>
        <p:spPr>
          <a:xfrm>
            <a:off x="7331112" y="1900628"/>
            <a:ext cx="1245105" cy="299026"/>
          </a:xfrm>
          <a:prstGeom prst="flowChartProcess">
            <a:avLst/>
          </a:prstGeom>
          <a:solidFill>
            <a:srgbClr val="6AA84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RAM</a:t>
            </a:r>
            <a:endParaRPr sz="8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</p:txBody>
      </p:sp>
      <p:sp>
        <p:nvSpPr>
          <p:cNvPr id="167" name="Google Shape;167;p28"/>
          <p:cNvSpPr/>
          <p:nvPr/>
        </p:nvSpPr>
        <p:spPr>
          <a:xfrm>
            <a:off x="7404263" y="1955223"/>
            <a:ext cx="204300" cy="492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28"/>
          <p:cNvSpPr/>
          <p:nvPr/>
        </p:nvSpPr>
        <p:spPr>
          <a:xfrm>
            <a:off x="7403246" y="2108328"/>
            <a:ext cx="204300" cy="492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28"/>
          <p:cNvSpPr/>
          <p:nvPr/>
        </p:nvSpPr>
        <p:spPr>
          <a:xfrm>
            <a:off x="7702805" y="1955223"/>
            <a:ext cx="204300" cy="492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28"/>
          <p:cNvSpPr/>
          <p:nvPr/>
        </p:nvSpPr>
        <p:spPr>
          <a:xfrm>
            <a:off x="7701787" y="2108328"/>
            <a:ext cx="204300" cy="492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28"/>
          <p:cNvSpPr/>
          <p:nvPr/>
        </p:nvSpPr>
        <p:spPr>
          <a:xfrm>
            <a:off x="8001346" y="1955218"/>
            <a:ext cx="204300" cy="492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28"/>
          <p:cNvSpPr/>
          <p:nvPr/>
        </p:nvSpPr>
        <p:spPr>
          <a:xfrm>
            <a:off x="8000329" y="2108328"/>
            <a:ext cx="204300" cy="492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28"/>
          <p:cNvSpPr/>
          <p:nvPr/>
        </p:nvSpPr>
        <p:spPr>
          <a:xfrm>
            <a:off x="8299888" y="1955223"/>
            <a:ext cx="204300" cy="492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28"/>
          <p:cNvSpPr/>
          <p:nvPr/>
        </p:nvSpPr>
        <p:spPr>
          <a:xfrm>
            <a:off x="8298871" y="2108328"/>
            <a:ext cx="204300" cy="492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28"/>
          <p:cNvSpPr/>
          <p:nvPr/>
        </p:nvSpPr>
        <p:spPr>
          <a:xfrm>
            <a:off x="7331098" y="1900628"/>
            <a:ext cx="1244700" cy="246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28"/>
          <p:cNvSpPr/>
          <p:nvPr/>
        </p:nvSpPr>
        <p:spPr>
          <a:xfrm>
            <a:off x="5655150" y="1696926"/>
            <a:ext cx="204300" cy="166200"/>
          </a:xfrm>
          <a:prstGeom prst="upDownArrow">
            <a:avLst>
              <a:gd name="adj1" fmla="val 50000"/>
              <a:gd name="adj2" fmla="val 49656"/>
            </a:avLst>
          </a:prstGeom>
          <a:solidFill>
            <a:srgbClr val="FFD966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28"/>
          <p:cNvSpPr/>
          <p:nvPr/>
        </p:nvSpPr>
        <p:spPr>
          <a:xfrm>
            <a:off x="5909819" y="499716"/>
            <a:ext cx="3002700" cy="914400"/>
          </a:xfrm>
          <a:prstGeom prst="bevel">
            <a:avLst>
              <a:gd name="adj" fmla="val 6019"/>
            </a:avLst>
          </a:prstGeom>
          <a:gradFill>
            <a:gsLst>
              <a:gs pos="0">
                <a:srgbClr val="7F7F7F"/>
              </a:gs>
              <a:gs pos="50000">
                <a:srgbClr val="4B4B4B"/>
              </a:gs>
              <a:gs pos="100000">
                <a:srgbClr val="7F7F7F"/>
              </a:gs>
            </a:gsLst>
            <a:lin ang="13500032" scaled="0"/>
          </a:gradFill>
          <a:ln w="9525" cap="flat" cmpd="sng">
            <a:solidFill>
              <a:srgbClr val="26262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87325" tIns="87325" rIns="87325" bIns="873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3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8" name="Google Shape;178;p28"/>
          <p:cNvSpPr/>
          <p:nvPr/>
        </p:nvSpPr>
        <p:spPr>
          <a:xfrm>
            <a:off x="6159841" y="579330"/>
            <a:ext cx="2501100" cy="761700"/>
          </a:xfrm>
          <a:prstGeom prst="rect">
            <a:avLst/>
          </a:prstGeom>
          <a:noFill/>
          <a:ln w="9525" cap="flat" cmpd="sng">
            <a:solidFill>
              <a:srgbClr val="26262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87325" tIns="87325" rIns="87325" bIns="873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3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9" name="Google Shape;179;p28"/>
          <p:cNvSpPr/>
          <p:nvPr/>
        </p:nvSpPr>
        <p:spPr>
          <a:xfrm>
            <a:off x="6264455" y="612378"/>
            <a:ext cx="2292600" cy="695700"/>
          </a:xfrm>
          <a:prstGeom prst="roundRect">
            <a:avLst>
              <a:gd name="adj" fmla="val 8246"/>
            </a:avLst>
          </a:prstGeom>
          <a:gradFill>
            <a:gsLst>
              <a:gs pos="0">
                <a:srgbClr val="979797"/>
              </a:gs>
              <a:gs pos="100000">
                <a:srgbClr val="FFFFFF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85975" tIns="42975" rIns="85975" bIns="42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endParaRPr sz="8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endParaRPr sz="8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0" name="Google Shape;180;p28"/>
          <p:cNvSpPr/>
          <p:nvPr/>
        </p:nvSpPr>
        <p:spPr>
          <a:xfrm>
            <a:off x="6316914" y="661259"/>
            <a:ext cx="999000" cy="194100"/>
          </a:xfrm>
          <a:prstGeom prst="frame">
            <a:avLst>
              <a:gd name="adj1" fmla="val 12500"/>
            </a:avLst>
          </a:prstGeom>
          <a:solidFill>
            <a:srgbClr val="93C47D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Times New Roman"/>
                <a:ea typeface="Times New Roman"/>
                <a:cs typeface="Times New Roman"/>
                <a:sym typeface="Times New Roman"/>
              </a:rPr>
              <a:t>CPU4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1" name="Google Shape;181;p28"/>
          <p:cNvSpPr/>
          <p:nvPr/>
        </p:nvSpPr>
        <p:spPr>
          <a:xfrm>
            <a:off x="7412019" y="661253"/>
            <a:ext cx="999000" cy="194100"/>
          </a:xfrm>
          <a:prstGeom prst="frame">
            <a:avLst>
              <a:gd name="adj1" fmla="val 12500"/>
            </a:avLst>
          </a:prstGeom>
          <a:solidFill>
            <a:srgbClr val="93C47D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Times New Roman"/>
                <a:ea typeface="Times New Roman"/>
                <a:cs typeface="Times New Roman"/>
                <a:sym typeface="Times New Roman"/>
              </a:rPr>
              <a:t>CPU5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2" name="Google Shape;182;p28"/>
          <p:cNvSpPr/>
          <p:nvPr/>
        </p:nvSpPr>
        <p:spPr>
          <a:xfrm>
            <a:off x="6363227" y="1093197"/>
            <a:ext cx="999000" cy="194100"/>
          </a:xfrm>
          <a:prstGeom prst="frame">
            <a:avLst>
              <a:gd name="adj1" fmla="val 12500"/>
            </a:avLst>
          </a:prstGeom>
          <a:solidFill>
            <a:srgbClr val="93C47D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Times New Roman"/>
                <a:ea typeface="Times New Roman"/>
                <a:cs typeface="Times New Roman"/>
                <a:sym typeface="Times New Roman"/>
              </a:rPr>
              <a:t>CPU6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3" name="Google Shape;183;p28"/>
          <p:cNvSpPr/>
          <p:nvPr/>
        </p:nvSpPr>
        <p:spPr>
          <a:xfrm>
            <a:off x="7458332" y="1093191"/>
            <a:ext cx="999000" cy="194100"/>
          </a:xfrm>
          <a:prstGeom prst="frame">
            <a:avLst>
              <a:gd name="adj1" fmla="val 12500"/>
            </a:avLst>
          </a:prstGeom>
          <a:solidFill>
            <a:srgbClr val="93C47D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Times New Roman"/>
                <a:ea typeface="Times New Roman"/>
                <a:cs typeface="Times New Roman"/>
                <a:sym typeface="Times New Roman"/>
              </a:rPr>
              <a:t>CPU7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4" name="Google Shape;184;p28"/>
          <p:cNvSpPr/>
          <p:nvPr/>
        </p:nvSpPr>
        <p:spPr>
          <a:xfrm>
            <a:off x="6366854" y="914252"/>
            <a:ext cx="2046600" cy="1182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Times New Roman"/>
                <a:ea typeface="Times New Roman"/>
                <a:cs typeface="Times New Roman"/>
                <a:sym typeface="Times New Roman"/>
              </a:rPr>
              <a:t>    L3 Cache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85" name="Google Shape;185;p28"/>
          <p:cNvCxnSpPr>
            <a:stCxn id="180" idx="2"/>
          </p:cNvCxnSpPr>
          <p:nvPr/>
        </p:nvCxnSpPr>
        <p:spPr>
          <a:xfrm flipH="1">
            <a:off x="6814614" y="855359"/>
            <a:ext cx="1800" cy="606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6" name="Google Shape;186;p28"/>
          <p:cNvCxnSpPr/>
          <p:nvPr/>
        </p:nvCxnSpPr>
        <p:spPr>
          <a:xfrm>
            <a:off x="7971330" y="851080"/>
            <a:ext cx="0" cy="693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7" name="Google Shape;187;p28"/>
          <p:cNvCxnSpPr/>
          <p:nvPr/>
        </p:nvCxnSpPr>
        <p:spPr>
          <a:xfrm>
            <a:off x="6828617" y="1034751"/>
            <a:ext cx="0" cy="639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8" name="Google Shape;188;p28"/>
          <p:cNvCxnSpPr/>
          <p:nvPr/>
        </p:nvCxnSpPr>
        <p:spPr>
          <a:xfrm>
            <a:off x="8024470" y="1039342"/>
            <a:ext cx="0" cy="639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9" name="Google Shape;189;p28"/>
          <p:cNvSpPr/>
          <p:nvPr/>
        </p:nvSpPr>
        <p:spPr>
          <a:xfrm>
            <a:off x="7308923" y="1364937"/>
            <a:ext cx="204300" cy="166200"/>
          </a:xfrm>
          <a:prstGeom prst="upDownArrow">
            <a:avLst>
              <a:gd name="adj1" fmla="val 50000"/>
              <a:gd name="adj2" fmla="val 49656"/>
            </a:avLst>
          </a:prstGeom>
          <a:solidFill>
            <a:srgbClr val="FFD966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28"/>
          <p:cNvSpPr/>
          <p:nvPr/>
        </p:nvSpPr>
        <p:spPr>
          <a:xfrm>
            <a:off x="2458274" y="2451816"/>
            <a:ext cx="6542700" cy="2103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Interconnection(Fiber/Gemini/Ethernet)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1" name="Google Shape;191;p28"/>
          <p:cNvSpPr/>
          <p:nvPr/>
        </p:nvSpPr>
        <p:spPr>
          <a:xfrm rot="-10795734">
            <a:off x="2464598" y="2816915"/>
            <a:ext cx="6526805" cy="2244370"/>
          </a:xfrm>
          <a:prstGeom prst="rect">
            <a:avLst/>
          </a:prstGeom>
          <a:solidFill>
            <a:srgbClr val="04681E"/>
          </a:solidFill>
          <a:ln w="9525" cap="flat" cmpd="sng">
            <a:solidFill>
              <a:srgbClr val="00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85975" tIns="42975" rIns="85975" bIns="429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Times New Roman"/>
              <a:buNone/>
            </a:pPr>
            <a:r>
              <a:rPr lang="en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Node1	</a:t>
            </a:r>
            <a:endParaRPr sz="1400"/>
          </a:p>
        </p:txBody>
      </p:sp>
      <p:sp>
        <p:nvSpPr>
          <p:cNvPr id="192" name="Google Shape;192;p28"/>
          <p:cNvSpPr/>
          <p:nvPr/>
        </p:nvSpPr>
        <p:spPr>
          <a:xfrm rot="10800000">
            <a:off x="5888812" y="3718470"/>
            <a:ext cx="3002700" cy="914400"/>
          </a:xfrm>
          <a:prstGeom prst="bevel">
            <a:avLst>
              <a:gd name="adj" fmla="val 6019"/>
            </a:avLst>
          </a:prstGeom>
          <a:gradFill>
            <a:gsLst>
              <a:gs pos="0">
                <a:srgbClr val="7F7F7F"/>
              </a:gs>
              <a:gs pos="50000">
                <a:srgbClr val="4B4B4B"/>
              </a:gs>
              <a:gs pos="100000">
                <a:srgbClr val="7F7F7F"/>
              </a:gs>
            </a:gsLst>
            <a:lin ang="13500032" scaled="0"/>
          </a:gradFill>
          <a:ln w="9525" cap="flat" cmpd="sng">
            <a:solidFill>
              <a:srgbClr val="26262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87325" tIns="87325" rIns="87325" bIns="873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3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3" name="Google Shape;193;p28"/>
          <p:cNvSpPr/>
          <p:nvPr/>
        </p:nvSpPr>
        <p:spPr>
          <a:xfrm rot="10800000">
            <a:off x="6140390" y="3791557"/>
            <a:ext cx="2501100" cy="761700"/>
          </a:xfrm>
          <a:prstGeom prst="rect">
            <a:avLst/>
          </a:prstGeom>
          <a:noFill/>
          <a:ln w="9525" cap="flat" cmpd="sng">
            <a:solidFill>
              <a:srgbClr val="26262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87325" tIns="87325" rIns="87325" bIns="873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3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4" name="Google Shape;194;p28"/>
          <p:cNvSpPr/>
          <p:nvPr/>
        </p:nvSpPr>
        <p:spPr>
          <a:xfrm rot="10800000">
            <a:off x="6244276" y="3824508"/>
            <a:ext cx="2292600" cy="695700"/>
          </a:xfrm>
          <a:prstGeom prst="roundRect">
            <a:avLst>
              <a:gd name="adj" fmla="val 8246"/>
            </a:avLst>
          </a:prstGeom>
          <a:gradFill>
            <a:gsLst>
              <a:gs pos="0">
                <a:srgbClr val="979797"/>
              </a:gs>
              <a:gs pos="100000">
                <a:srgbClr val="FFFFFF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85975" tIns="42975" rIns="85975" bIns="42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endParaRPr sz="8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endParaRPr sz="8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5" name="Google Shape;195;p28"/>
          <p:cNvSpPr/>
          <p:nvPr/>
        </p:nvSpPr>
        <p:spPr>
          <a:xfrm rot="10800000">
            <a:off x="7485417" y="4277227"/>
            <a:ext cx="999000" cy="194100"/>
          </a:xfrm>
          <a:prstGeom prst="frame">
            <a:avLst>
              <a:gd name="adj1" fmla="val 12500"/>
            </a:avLst>
          </a:prstGeom>
          <a:solidFill>
            <a:srgbClr val="93C47D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Times New Roman"/>
                <a:ea typeface="Times New Roman"/>
                <a:cs typeface="Times New Roman"/>
                <a:sym typeface="Times New Roman"/>
              </a:rPr>
              <a:t>CPU0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6" name="Google Shape;196;p28"/>
          <p:cNvSpPr/>
          <p:nvPr/>
        </p:nvSpPr>
        <p:spPr>
          <a:xfrm rot="10800000">
            <a:off x="6390312" y="4277234"/>
            <a:ext cx="999000" cy="194100"/>
          </a:xfrm>
          <a:prstGeom prst="frame">
            <a:avLst>
              <a:gd name="adj1" fmla="val 12500"/>
            </a:avLst>
          </a:prstGeom>
          <a:solidFill>
            <a:srgbClr val="93C47D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Times New Roman"/>
                <a:ea typeface="Times New Roman"/>
                <a:cs typeface="Times New Roman"/>
                <a:sym typeface="Times New Roman"/>
              </a:rPr>
              <a:t>CPU1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7" name="Google Shape;197;p28"/>
          <p:cNvSpPr/>
          <p:nvPr/>
        </p:nvSpPr>
        <p:spPr>
          <a:xfrm rot="10800000">
            <a:off x="7439104" y="3845289"/>
            <a:ext cx="999000" cy="194100"/>
          </a:xfrm>
          <a:prstGeom prst="frame">
            <a:avLst>
              <a:gd name="adj1" fmla="val 12500"/>
            </a:avLst>
          </a:prstGeom>
          <a:solidFill>
            <a:srgbClr val="93C47D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Times New Roman"/>
                <a:ea typeface="Times New Roman"/>
                <a:cs typeface="Times New Roman"/>
                <a:sym typeface="Times New Roman"/>
              </a:rPr>
              <a:t>CPU2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8" name="Google Shape;198;p28"/>
          <p:cNvSpPr/>
          <p:nvPr/>
        </p:nvSpPr>
        <p:spPr>
          <a:xfrm rot="10800000">
            <a:off x="6343999" y="3845295"/>
            <a:ext cx="999000" cy="194100"/>
          </a:xfrm>
          <a:prstGeom prst="frame">
            <a:avLst>
              <a:gd name="adj1" fmla="val 12500"/>
            </a:avLst>
          </a:prstGeom>
          <a:solidFill>
            <a:srgbClr val="93C47D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Times New Roman"/>
                <a:ea typeface="Times New Roman"/>
                <a:cs typeface="Times New Roman"/>
                <a:sym typeface="Times New Roman"/>
              </a:rPr>
              <a:t>CPU3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9" name="Google Shape;199;p28"/>
          <p:cNvSpPr/>
          <p:nvPr/>
        </p:nvSpPr>
        <p:spPr>
          <a:xfrm rot="10800000">
            <a:off x="6387877" y="4100134"/>
            <a:ext cx="2046600" cy="1182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Times New Roman"/>
                <a:ea typeface="Times New Roman"/>
                <a:cs typeface="Times New Roman"/>
                <a:sym typeface="Times New Roman"/>
              </a:rPr>
              <a:t>    L3 Cache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00" name="Google Shape;200;p28"/>
          <p:cNvCxnSpPr>
            <a:stCxn id="195" idx="2"/>
          </p:cNvCxnSpPr>
          <p:nvPr/>
        </p:nvCxnSpPr>
        <p:spPr>
          <a:xfrm rot="10800000" flipH="1">
            <a:off x="7984917" y="4216627"/>
            <a:ext cx="1800" cy="606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1" name="Google Shape;201;p28"/>
          <p:cNvCxnSpPr/>
          <p:nvPr/>
        </p:nvCxnSpPr>
        <p:spPr>
          <a:xfrm rot="10800000">
            <a:off x="6830001" y="4212206"/>
            <a:ext cx="0" cy="693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2" name="Google Shape;202;p28"/>
          <p:cNvCxnSpPr/>
          <p:nvPr/>
        </p:nvCxnSpPr>
        <p:spPr>
          <a:xfrm rot="10800000">
            <a:off x="7972714" y="4033935"/>
            <a:ext cx="0" cy="639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3" name="Google Shape;203;p28"/>
          <p:cNvCxnSpPr/>
          <p:nvPr/>
        </p:nvCxnSpPr>
        <p:spPr>
          <a:xfrm rot="10800000">
            <a:off x="6776860" y="4029345"/>
            <a:ext cx="0" cy="639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4" name="Google Shape;204;p28"/>
          <p:cNvCxnSpPr/>
          <p:nvPr/>
        </p:nvCxnSpPr>
        <p:spPr>
          <a:xfrm rot="-5400000">
            <a:off x="4610057" y="4247067"/>
            <a:ext cx="60600" cy="15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5" name="Google Shape;205;p28"/>
          <p:cNvCxnSpPr/>
          <p:nvPr/>
        </p:nvCxnSpPr>
        <p:spPr>
          <a:xfrm rot="10800000">
            <a:off x="4628031" y="4034168"/>
            <a:ext cx="0" cy="639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6" name="Google Shape;206;p28"/>
          <p:cNvSpPr/>
          <p:nvPr/>
        </p:nvSpPr>
        <p:spPr>
          <a:xfrm rot="10800000">
            <a:off x="2593613" y="2876426"/>
            <a:ext cx="6291300" cy="374400"/>
          </a:xfrm>
          <a:prstGeom prst="flowChartAlternateProcess">
            <a:avLst/>
          </a:prstGeom>
          <a:solidFill>
            <a:srgbClr val="B6D7A8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28"/>
          <p:cNvSpPr/>
          <p:nvPr/>
        </p:nvSpPr>
        <p:spPr>
          <a:xfrm rot="10800000">
            <a:off x="2593602" y="3376512"/>
            <a:ext cx="6291300" cy="2163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Interconnection(Cray Gemini, IBM BlueGen)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8" name="Google Shape;208;p28"/>
          <p:cNvSpPr/>
          <p:nvPr/>
        </p:nvSpPr>
        <p:spPr>
          <a:xfrm rot="10800000">
            <a:off x="7349362" y="2918064"/>
            <a:ext cx="1245105" cy="299026"/>
          </a:xfrm>
          <a:prstGeom prst="flowChartProcess">
            <a:avLst/>
          </a:prstGeom>
          <a:solidFill>
            <a:srgbClr val="6AA84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RAM</a:t>
            </a:r>
            <a:endParaRPr sz="8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</p:txBody>
      </p:sp>
      <p:sp>
        <p:nvSpPr>
          <p:cNvPr id="209" name="Google Shape;209;p28"/>
          <p:cNvSpPr/>
          <p:nvPr/>
        </p:nvSpPr>
        <p:spPr>
          <a:xfrm rot="10800000">
            <a:off x="8317016" y="3113296"/>
            <a:ext cx="204300" cy="492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28"/>
          <p:cNvSpPr/>
          <p:nvPr/>
        </p:nvSpPr>
        <p:spPr>
          <a:xfrm rot="10800000">
            <a:off x="8318033" y="2960191"/>
            <a:ext cx="204300" cy="492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28"/>
          <p:cNvSpPr/>
          <p:nvPr/>
        </p:nvSpPr>
        <p:spPr>
          <a:xfrm rot="10800000">
            <a:off x="8018474" y="3113296"/>
            <a:ext cx="204300" cy="492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28"/>
          <p:cNvSpPr/>
          <p:nvPr/>
        </p:nvSpPr>
        <p:spPr>
          <a:xfrm rot="10800000">
            <a:off x="8019492" y="2960191"/>
            <a:ext cx="204300" cy="492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28"/>
          <p:cNvSpPr/>
          <p:nvPr/>
        </p:nvSpPr>
        <p:spPr>
          <a:xfrm rot="10800000">
            <a:off x="7719933" y="3113300"/>
            <a:ext cx="204300" cy="492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28"/>
          <p:cNvSpPr/>
          <p:nvPr/>
        </p:nvSpPr>
        <p:spPr>
          <a:xfrm rot="10800000">
            <a:off x="7720950" y="2960191"/>
            <a:ext cx="204300" cy="492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28"/>
          <p:cNvSpPr/>
          <p:nvPr/>
        </p:nvSpPr>
        <p:spPr>
          <a:xfrm rot="10800000">
            <a:off x="7421391" y="3113296"/>
            <a:ext cx="204300" cy="492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28"/>
          <p:cNvSpPr/>
          <p:nvPr/>
        </p:nvSpPr>
        <p:spPr>
          <a:xfrm rot="10800000">
            <a:off x="7422408" y="2960191"/>
            <a:ext cx="204300" cy="492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28"/>
          <p:cNvSpPr/>
          <p:nvPr/>
        </p:nvSpPr>
        <p:spPr>
          <a:xfrm rot="10800000">
            <a:off x="7350207" y="3188379"/>
            <a:ext cx="1244700" cy="246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28"/>
          <p:cNvSpPr/>
          <p:nvPr/>
        </p:nvSpPr>
        <p:spPr>
          <a:xfrm rot="10800000">
            <a:off x="5823177" y="2913961"/>
            <a:ext cx="1245105" cy="299026"/>
          </a:xfrm>
          <a:prstGeom prst="flowChartProcess">
            <a:avLst/>
          </a:prstGeom>
          <a:solidFill>
            <a:srgbClr val="6AA84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RAM</a:t>
            </a:r>
            <a:endParaRPr sz="8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</p:txBody>
      </p:sp>
      <p:sp>
        <p:nvSpPr>
          <p:cNvPr id="219" name="Google Shape;219;p28"/>
          <p:cNvSpPr/>
          <p:nvPr/>
        </p:nvSpPr>
        <p:spPr>
          <a:xfrm rot="10800000">
            <a:off x="6790831" y="3109192"/>
            <a:ext cx="204300" cy="492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28"/>
          <p:cNvSpPr/>
          <p:nvPr/>
        </p:nvSpPr>
        <p:spPr>
          <a:xfrm rot="10800000">
            <a:off x="6791848" y="2956088"/>
            <a:ext cx="204300" cy="492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28"/>
          <p:cNvSpPr/>
          <p:nvPr/>
        </p:nvSpPr>
        <p:spPr>
          <a:xfrm rot="10800000">
            <a:off x="6492290" y="3109192"/>
            <a:ext cx="204300" cy="492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28"/>
          <p:cNvSpPr/>
          <p:nvPr/>
        </p:nvSpPr>
        <p:spPr>
          <a:xfrm rot="10800000">
            <a:off x="6493307" y="2956088"/>
            <a:ext cx="204300" cy="492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28"/>
          <p:cNvSpPr/>
          <p:nvPr/>
        </p:nvSpPr>
        <p:spPr>
          <a:xfrm rot="10800000">
            <a:off x="6193748" y="3109197"/>
            <a:ext cx="204300" cy="492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28"/>
          <p:cNvSpPr/>
          <p:nvPr/>
        </p:nvSpPr>
        <p:spPr>
          <a:xfrm rot="10800000">
            <a:off x="6194765" y="2956088"/>
            <a:ext cx="204300" cy="492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28"/>
          <p:cNvSpPr/>
          <p:nvPr/>
        </p:nvSpPr>
        <p:spPr>
          <a:xfrm rot="10800000">
            <a:off x="5895207" y="3109192"/>
            <a:ext cx="204300" cy="492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28"/>
          <p:cNvSpPr/>
          <p:nvPr/>
        </p:nvSpPr>
        <p:spPr>
          <a:xfrm rot="10800000">
            <a:off x="5896224" y="2956088"/>
            <a:ext cx="204300" cy="492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28"/>
          <p:cNvSpPr/>
          <p:nvPr/>
        </p:nvSpPr>
        <p:spPr>
          <a:xfrm rot="10800000">
            <a:off x="5823514" y="3184276"/>
            <a:ext cx="1244700" cy="246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28"/>
          <p:cNvSpPr/>
          <p:nvPr/>
        </p:nvSpPr>
        <p:spPr>
          <a:xfrm rot="10800000">
            <a:off x="4352861" y="2913959"/>
            <a:ext cx="1245105" cy="299026"/>
          </a:xfrm>
          <a:prstGeom prst="flowChartProcess">
            <a:avLst/>
          </a:prstGeom>
          <a:solidFill>
            <a:srgbClr val="6AA84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RAM</a:t>
            </a:r>
            <a:endParaRPr sz="8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</p:txBody>
      </p:sp>
      <p:sp>
        <p:nvSpPr>
          <p:cNvPr id="229" name="Google Shape;229;p28"/>
          <p:cNvSpPr/>
          <p:nvPr/>
        </p:nvSpPr>
        <p:spPr>
          <a:xfrm rot="10800000">
            <a:off x="5320516" y="3109190"/>
            <a:ext cx="204300" cy="492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28"/>
          <p:cNvSpPr/>
          <p:nvPr/>
        </p:nvSpPr>
        <p:spPr>
          <a:xfrm rot="10800000">
            <a:off x="5321533" y="2956085"/>
            <a:ext cx="204300" cy="492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28"/>
          <p:cNvSpPr/>
          <p:nvPr/>
        </p:nvSpPr>
        <p:spPr>
          <a:xfrm rot="10800000">
            <a:off x="5021974" y="3109190"/>
            <a:ext cx="204300" cy="492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28"/>
          <p:cNvSpPr/>
          <p:nvPr/>
        </p:nvSpPr>
        <p:spPr>
          <a:xfrm rot="10800000">
            <a:off x="5022991" y="2956085"/>
            <a:ext cx="204300" cy="492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28"/>
          <p:cNvSpPr/>
          <p:nvPr/>
        </p:nvSpPr>
        <p:spPr>
          <a:xfrm rot="10800000">
            <a:off x="4723432" y="3109195"/>
            <a:ext cx="204300" cy="492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28"/>
          <p:cNvSpPr/>
          <p:nvPr/>
        </p:nvSpPr>
        <p:spPr>
          <a:xfrm rot="10800000">
            <a:off x="4724450" y="2956085"/>
            <a:ext cx="204300" cy="492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28"/>
          <p:cNvSpPr/>
          <p:nvPr/>
        </p:nvSpPr>
        <p:spPr>
          <a:xfrm rot="10800000">
            <a:off x="4424891" y="3109190"/>
            <a:ext cx="204300" cy="492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28"/>
          <p:cNvSpPr/>
          <p:nvPr/>
        </p:nvSpPr>
        <p:spPr>
          <a:xfrm rot="10800000">
            <a:off x="4425908" y="2956085"/>
            <a:ext cx="204300" cy="492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28"/>
          <p:cNvSpPr/>
          <p:nvPr/>
        </p:nvSpPr>
        <p:spPr>
          <a:xfrm rot="10800000">
            <a:off x="4353211" y="3188390"/>
            <a:ext cx="1244700" cy="246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28"/>
          <p:cNvSpPr/>
          <p:nvPr/>
        </p:nvSpPr>
        <p:spPr>
          <a:xfrm rot="10800000">
            <a:off x="2882559" y="2913959"/>
            <a:ext cx="1245105" cy="299026"/>
          </a:xfrm>
          <a:prstGeom prst="flowChartProcess">
            <a:avLst/>
          </a:prstGeom>
          <a:solidFill>
            <a:srgbClr val="6AA84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RAM</a:t>
            </a:r>
            <a:endParaRPr sz="8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</p:txBody>
      </p:sp>
      <p:sp>
        <p:nvSpPr>
          <p:cNvPr id="239" name="Google Shape;239;p28"/>
          <p:cNvSpPr/>
          <p:nvPr/>
        </p:nvSpPr>
        <p:spPr>
          <a:xfrm rot="10800000">
            <a:off x="3850213" y="3109190"/>
            <a:ext cx="204300" cy="492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28"/>
          <p:cNvSpPr/>
          <p:nvPr/>
        </p:nvSpPr>
        <p:spPr>
          <a:xfrm rot="10800000">
            <a:off x="3851231" y="2956085"/>
            <a:ext cx="204300" cy="492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28"/>
          <p:cNvSpPr/>
          <p:nvPr/>
        </p:nvSpPr>
        <p:spPr>
          <a:xfrm rot="10800000">
            <a:off x="3551672" y="3109190"/>
            <a:ext cx="204300" cy="492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28"/>
          <p:cNvSpPr/>
          <p:nvPr/>
        </p:nvSpPr>
        <p:spPr>
          <a:xfrm rot="10800000">
            <a:off x="3552689" y="2956085"/>
            <a:ext cx="204300" cy="492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28"/>
          <p:cNvSpPr/>
          <p:nvPr/>
        </p:nvSpPr>
        <p:spPr>
          <a:xfrm rot="10800000">
            <a:off x="3253130" y="3109195"/>
            <a:ext cx="204300" cy="492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28"/>
          <p:cNvSpPr/>
          <p:nvPr/>
        </p:nvSpPr>
        <p:spPr>
          <a:xfrm rot="10800000">
            <a:off x="3254148" y="2956085"/>
            <a:ext cx="204300" cy="492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28"/>
          <p:cNvSpPr/>
          <p:nvPr/>
        </p:nvSpPr>
        <p:spPr>
          <a:xfrm rot="10800000">
            <a:off x="2954589" y="3109190"/>
            <a:ext cx="204300" cy="492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28"/>
          <p:cNvSpPr/>
          <p:nvPr/>
        </p:nvSpPr>
        <p:spPr>
          <a:xfrm rot="10800000">
            <a:off x="2955606" y="2956085"/>
            <a:ext cx="204300" cy="492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28"/>
          <p:cNvSpPr/>
          <p:nvPr/>
        </p:nvSpPr>
        <p:spPr>
          <a:xfrm rot="10800000">
            <a:off x="2882978" y="3188385"/>
            <a:ext cx="1244700" cy="246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28"/>
          <p:cNvSpPr/>
          <p:nvPr/>
        </p:nvSpPr>
        <p:spPr>
          <a:xfrm rot="10800000">
            <a:off x="5599326" y="3250487"/>
            <a:ext cx="204300" cy="166200"/>
          </a:xfrm>
          <a:prstGeom prst="upDownArrow">
            <a:avLst>
              <a:gd name="adj1" fmla="val 50000"/>
              <a:gd name="adj2" fmla="val 49656"/>
            </a:avLst>
          </a:prstGeom>
          <a:solidFill>
            <a:srgbClr val="FFD966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28"/>
          <p:cNvSpPr/>
          <p:nvPr/>
        </p:nvSpPr>
        <p:spPr>
          <a:xfrm rot="10800000">
            <a:off x="2546257" y="3699496"/>
            <a:ext cx="3002700" cy="914400"/>
          </a:xfrm>
          <a:prstGeom prst="bevel">
            <a:avLst>
              <a:gd name="adj" fmla="val 6019"/>
            </a:avLst>
          </a:prstGeom>
          <a:gradFill>
            <a:gsLst>
              <a:gs pos="0">
                <a:srgbClr val="7F7F7F"/>
              </a:gs>
              <a:gs pos="50000">
                <a:srgbClr val="4B4B4B"/>
              </a:gs>
              <a:gs pos="100000">
                <a:srgbClr val="7F7F7F"/>
              </a:gs>
            </a:gsLst>
            <a:lin ang="13500032" scaled="0"/>
          </a:gradFill>
          <a:ln w="9525" cap="flat" cmpd="sng">
            <a:solidFill>
              <a:srgbClr val="26262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87325" tIns="87325" rIns="87325" bIns="873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3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0" name="Google Shape;250;p28"/>
          <p:cNvSpPr/>
          <p:nvPr/>
        </p:nvSpPr>
        <p:spPr>
          <a:xfrm rot="10800000">
            <a:off x="2797835" y="3772583"/>
            <a:ext cx="2501100" cy="761700"/>
          </a:xfrm>
          <a:prstGeom prst="rect">
            <a:avLst/>
          </a:prstGeom>
          <a:noFill/>
          <a:ln w="9525" cap="flat" cmpd="sng">
            <a:solidFill>
              <a:srgbClr val="26262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87325" tIns="87325" rIns="87325" bIns="873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3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1" name="Google Shape;251;p28"/>
          <p:cNvSpPr/>
          <p:nvPr/>
        </p:nvSpPr>
        <p:spPr>
          <a:xfrm rot="10800000">
            <a:off x="2901721" y="3805535"/>
            <a:ext cx="2292600" cy="695700"/>
          </a:xfrm>
          <a:prstGeom prst="roundRect">
            <a:avLst>
              <a:gd name="adj" fmla="val 8246"/>
            </a:avLst>
          </a:prstGeom>
          <a:gradFill>
            <a:gsLst>
              <a:gs pos="0">
                <a:srgbClr val="979797"/>
              </a:gs>
              <a:gs pos="100000">
                <a:srgbClr val="FFFFFF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85975" tIns="42975" rIns="85975" bIns="42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endParaRPr sz="8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endParaRPr sz="8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2" name="Google Shape;252;p28"/>
          <p:cNvSpPr/>
          <p:nvPr/>
        </p:nvSpPr>
        <p:spPr>
          <a:xfrm rot="10800000">
            <a:off x="4142863" y="4258254"/>
            <a:ext cx="999000" cy="194100"/>
          </a:xfrm>
          <a:prstGeom prst="frame">
            <a:avLst>
              <a:gd name="adj1" fmla="val 12500"/>
            </a:avLst>
          </a:prstGeom>
          <a:solidFill>
            <a:srgbClr val="93C47D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Times New Roman"/>
                <a:ea typeface="Times New Roman"/>
                <a:cs typeface="Times New Roman"/>
                <a:sym typeface="Times New Roman"/>
              </a:rPr>
              <a:t>CPU4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3" name="Google Shape;253;p28"/>
          <p:cNvSpPr/>
          <p:nvPr/>
        </p:nvSpPr>
        <p:spPr>
          <a:xfrm rot="10800000">
            <a:off x="3047758" y="4258260"/>
            <a:ext cx="999000" cy="194100"/>
          </a:xfrm>
          <a:prstGeom prst="frame">
            <a:avLst>
              <a:gd name="adj1" fmla="val 12500"/>
            </a:avLst>
          </a:prstGeom>
          <a:solidFill>
            <a:srgbClr val="93C47D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Times New Roman"/>
                <a:ea typeface="Times New Roman"/>
                <a:cs typeface="Times New Roman"/>
                <a:sym typeface="Times New Roman"/>
              </a:rPr>
              <a:t>CPU5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4" name="Google Shape;254;p28"/>
          <p:cNvSpPr/>
          <p:nvPr/>
        </p:nvSpPr>
        <p:spPr>
          <a:xfrm rot="10800000">
            <a:off x="4096549" y="3826315"/>
            <a:ext cx="999000" cy="194100"/>
          </a:xfrm>
          <a:prstGeom prst="frame">
            <a:avLst>
              <a:gd name="adj1" fmla="val 12500"/>
            </a:avLst>
          </a:prstGeom>
          <a:solidFill>
            <a:srgbClr val="93C47D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Times New Roman"/>
                <a:ea typeface="Times New Roman"/>
                <a:cs typeface="Times New Roman"/>
                <a:sym typeface="Times New Roman"/>
              </a:rPr>
              <a:t>CPU6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5" name="Google Shape;255;p28"/>
          <p:cNvSpPr/>
          <p:nvPr/>
        </p:nvSpPr>
        <p:spPr>
          <a:xfrm rot="10800000">
            <a:off x="3001445" y="3826322"/>
            <a:ext cx="999000" cy="194100"/>
          </a:xfrm>
          <a:prstGeom prst="frame">
            <a:avLst>
              <a:gd name="adj1" fmla="val 12500"/>
            </a:avLst>
          </a:prstGeom>
          <a:solidFill>
            <a:srgbClr val="93C47D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Times New Roman"/>
                <a:ea typeface="Times New Roman"/>
                <a:cs typeface="Times New Roman"/>
                <a:sym typeface="Times New Roman"/>
              </a:rPr>
              <a:t>CPU7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6" name="Google Shape;256;p28"/>
          <p:cNvSpPr/>
          <p:nvPr/>
        </p:nvSpPr>
        <p:spPr>
          <a:xfrm rot="10800000">
            <a:off x="3045323" y="4081161"/>
            <a:ext cx="2046600" cy="1182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Times New Roman"/>
                <a:ea typeface="Times New Roman"/>
                <a:cs typeface="Times New Roman"/>
                <a:sym typeface="Times New Roman"/>
              </a:rPr>
              <a:t>    L3 Cache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57" name="Google Shape;257;p28"/>
          <p:cNvCxnSpPr>
            <a:stCxn id="252" idx="2"/>
          </p:cNvCxnSpPr>
          <p:nvPr/>
        </p:nvCxnSpPr>
        <p:spPr>
          <a:xfrm rot="10800000" flipH="1">
            <a:off x="4642363" y="4197654"/>
            <a:ext cx="1800" cy="606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8" name="Google Shape;258;p28"/>
          <p:cNvCxnSpPr/>
          <p:nvPr/>
        </p:nvCxnSpPr>
        <p:spPr>
          <a:xfrm rot="10800000">
            <a:off x="3487447" y="4193232"/>
            <a:ext cx="0" cy="693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9" name="Google Shape;259;p28"/>
          <p:cNvCxnSpPr/>
          <p:nvPr/>
        </p:nvCxnSpPr>
        <p:spPr>
          <a:xfrm rot="10800000">
            <a:off x="4630160" y="4014962"/>
            <a:ext cx="0" cy="639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0" name="Google Shape;260;p28"/>
          <p:cNvCxnSpPr/>
          <p:nvPr/>
        </p:nvCxnSpPr>
        <p:spPr>
          <a:xfrm rot="10800000">
            <a:off x="3434306" y="4010371"/>
            <a:ext cx="0" cy="639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1" name="Google Shape;261;p28"/>
          <p:cNvSpPr/>
          <p:nvPr/>
        </p:nvSpPr>
        <p:spPr>
          <a:xfrm rot="10800000">
            <a:off x="3444845" y="2657425"/>
            <a:ext cx="204300" cy="194100"/>
          </a:xfrm>
          <a:prstGeom prst="upDownArrow">
            <a:avLst>
              <a:gd name="adj1" fmla="val 50000"/>
              <a:gd name="adj2" fmla="val 49656"/>
            </a:avLst>
          </a:prstGeom>
          <a:solidFill>
            <a:srgbClr val="FFD966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28"/>
          <p:cNvSpPr/>
          <p:nvPr/>
        </p:nvSpPr>
        <p:spPr>
          <a:xfrm rot="10800000">
            <a:off x="7701771" y="2657979"/>
            <a:ext cx="204300" cy="194100"/>
          </a:xfrm>
          <a:prstGeom prst="upDownArrow">
            <a:avLst>
              <a:gd name="adj1" fmla="val 50000"/>
              <a:gd name="adj2" fmla="val 49656"/>
            </a:avLst>
          </a:prstGeom>
          <a:solidFill>
            <a:srgbClr val="FFD966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28"/>
          <p:cNvSpPr/>
          <p:nvPr/>
        </p:nvSpPr>
        <p:spPr>
          <a:xfrm rot="10800000">
            <a:off x="7701771" y="2271753"/>
            <a:ext cx="204300" cy="194100"/>
          </a:xfrm>
          <a:prstGeom prst="upDownArrow">
            <a:avLst>
              <a:gd name="adj1" fmla="val 50000"/>
              <a:gd name="adj2" fmla="val 49656"/>
            </a:avLst>
          </a:prstGeom>
          <a:solidFill>
            <a:srgbClr val="FFD966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28"/>
          <p:cNvSpPr/>
          <p:nvPr/>
        </p:nvSpPr>
        <p:spPr>
          <a:xfrm rot="10800000">
            <a:off x="3428530" y="2271753"/>
            <a:ext cx="204300" cy="194100"/>
          </a:xfrm>
          <a:prstGeom prst="upDownArrow">
            <a:avLst>
              <a:gd name="adj1" fmla="val 50000"/>
              <a:gd name="adj2" fmla="val 49656"/>
            </a:avLst>
          </a:prstGeom>
          <a:solidFill>
            <a:srgbClr val="FFD966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28"/>
          <p:cNvSpPr/>
          <p:nvPr/>
        </p:nvSpPr>
        <p:spPr>
          <a:xfrm>
            <a:off x="3976645" y="1355269"/>
            <a:ext cx="204300" cy="166200"/>
          </a:xfrm>
          <a:prstGeom prst="upDownArrow">
            <a:avLst>
              <a:gd name="adj1" fmla="val 50000"/>
              <a:gd name="adj2" fmla="val 49656"/>
            </a:avLst>
          </a:prstGeom>
          <a:solidFill>
            <a:srgbClr val="FFD966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28"/>
          <p:cNvSpPr/>
          <p:nvPr/>
        </p:nvSpPr>
        <p:spPr>
          <a:xfrm>
            <a:off x="3955375" y="3599726"/>
            <a:ext cx="204300" cy="166200"/>
          </a:xfrm>
          <a:prstGeom prst="upDownArrow">
            <a:avLst>
              <a:gd name="adj1" fmla="val 50000"/>
              <a:gd name="adj2" fmla="val 49656"/>
            </a:avLst>
          </a:prstGeom>
          <a:solidFill>
            <a:srgbClr val="FFD966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28"/>
          <p:cNvSpPr/>
          <p:nvPr/>
        </p:nvSpPr>
        <p:spPr>
          <a:xfrm>
            <a:off x="7308923" y="3592440"/>
            <a:ext cx="204300" cy="166200"/>
          </a:xfrm>
          <a:prstGeom prst="upDownArrow">
            <a:avLst>
              <a:gd name="adj1" fmla="val 50000"/>
              <a:gd name="adj2" fmla="val 49656"/>
            </a:avLst>
          </a:prstGeom>
          <a:solidFill>
            <a:srgbClr val="FFD966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28"/>
          <p:cNvSpPr txBox="1"/>
          <p:nvPr/>
        </p:nvSpPr>
        <p:spPr>
          <a:xfrm>
            <a:off x="79150" y="2327825"/>
            <a:ext cx="2292600" cy="20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$ 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numactl --hardware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9"/>
          <p:cNvSpPr txBox="1">
            <a:spLocks noGrp="1"/>
          </p:cNvSpPr>
          <p:nvPr>
            <p:ph type="title"/>
          </p:nvPr>
        </p:nvSpPr>
        <p:spPr>
          <a:xfrm>
            <a:off x="311700" y="2155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Shared-Memory Threads: (Review) </a:t>
            </a:r>
            <a:endParaRPr/>
          </a:p>
        </p:txBody>
      </p:sp>
      <p:sp>
        <p:nvSpPr>
          <p:cNvPr id="274" name="Google Shape;274;p29"/>
          <p:cNvSpPr/>
          <p:nvPr/>
        </p:nvSpPr>
        <p:spPr>
          <a:xfrm rot="9062">
            <a:off x="647662" y="776865"/>
            <a:ext cx="7397126" cy="3478821"/>
          </a:xfrm>
          <a:prstGeom prst="rect">
            <a:avLst/>
          </a:prstGeom>
          <a:solidFill>
            <a:srgbClr val="04681E"/>
          </a:solidFill>
          <a:ln w="9525" cap="flat" cmpd="sng">
            <a:solidFill>
              <a:srgbClr val="00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85975" tIns="42975" rIns="85975" bIns="429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Node0:</a:t>
            </a:r>
            <a:endParaRPr sz="1800" b="1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5" name="Google Shape;275;p29"/>
          <p:cNvSpPr/>
          <p:nvPr/>
        </p:nvSpPr>
        <p:spPr>
          <a:xfrm>
            <a:off x="897949" y="3119481"/>
            <a:ext cx="7015500" cy="1069500"/>
          </a:xfrm>
          <a:prstGeom prst="flowChartAlternateProcess">
            <a:avLst/>
          </a:prstGeom>
          <a:solidFill>
            <a:srgbClr val="B6D7A8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6" name="Google Shape;276;p29"/>
          <p:cNvSpPr/>
          <p:nvPr/>
        </p:nvSpPr>
        <p:spPr>
          <a:xfrm>
            <a:off x="1221801" y="3215770"/>
            <a:ext cx="1388310" cy="853485"/>
          </a:xfrm>
          <a:prstGeom prst="flowChartProcess">
            <a:avLst/>
          </a:prstGeom>
          <a:solidFill>
            <a:srgbClr val="6AA84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Times New Roman"/>
                <a:ea typeface="Times New Roman"/>
                <a:cs typeface="Times New Roman"/>
                <a:sym typeface="Times New Roman"/>
              </a:rPr>
              <a:t>matX[i][j]</a:t>
            </a:r>
            <a:endParaRPr sz="18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7" name="Google Shape;277;p29"/>
          <p:cNvSpPr/>
          <p:nvPr/>
        </p:nvSpPr>
        <p:spPr>
          <a:xfrm>
            <a:off x="1303366" y="3371596"/>
            <a:ext cx="227700" cy="1407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8" name="Google Shape;278;p29"/>
          <p:cNvSpPr/>
          <p:nvPr/>
        </p:nvSpPr>
        <p:spPr>
          <a:xfrm>
            <a:off x="1302232" y="3808589"/>
            <a:ext cx="227700" cy="1407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9" name="Google Shape;279;p29"/>
          <p:cNvSpPr/>
          <p:nvPr/>
        </p:nvSpPr>
        <p:spPr>
          <a:xfrm>
            <a:off x="1636244" y="3371596"/>
            <a:ext cx="227700" cy="1407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0" name="Google Shape;280;p29"/>
          <p:cNvSpPr/>
          <p:nvPr/>
        </p:nvSpPr>
        <p:spPr>
          <a:xfrm>
            <a:off x="1635110" y="3808589"/>
            <a:ext cx="227700" cy="1407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1" name="Google Shape;281;p29"/>
          <p:cNvSpPr/>
          <p:nvPr/>
        </p:nvSpPr>
        <p:spPr>
          <a:xfrm>
            <a:off x="1969122" y="3371582"/>
            <a:ext cx="227700" cy="1407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2" name="Google Shape;282;p29"/>
          <p:cNvSpPr/>
          <p:nvPr/>
        </p:nvSpPr>
        <p:spPr>
          <a:xfrm>
            <a:off x="1967988" y="3808589"/>
            <a:ext cx="227700" cy="1407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3" name="Google Shape;283;p29"/>
          <p:cNvSpPr/>
          <p:nvPr/>
        </p:nvSpPr>
        <p:spPr>
          <a:xfrm>
            <a:off x="2302000" y="3371596"/>
            <a:ext cx="227700" cy="1407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4" name="Google Shape;284;p29"/>
          <p:cNvSpPr/>
          <p:nvPr/>
        </p:nvSpPr>
        <p:spPr>
          <a:xfrm>
            <a:off x="2300866" y="3808589"/>
            <a:ext cx="227700" cy="1407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5" name="Google Shape;285;p29"/>
          <p:cNvSpPr/>
          <p:nvPr/>
        </p:nvSpPr>
        <p:spPr>
          <a:xfrm>
            <a:off x="1221311" y="3227506"/>
            <a:ext cx="1388100" cy="702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6" name="Google Shape;286;p29"/>
          <p:cNvSpPr/>
          <p:nvPr/>
        </p:nvSpPr>
        <p:spPr>
          <a:xfrm>
            <a:off x="2923519" y="3227481"/>
            <a:ext cx="1388310" cy="853485"/>
          </a:xfrm>
          <a:prstGeom prst="flowChartProcess">
            <a:avLst/>
          </a:prstGeom>
          <a:solidFill>
            <a:srgbClr val="6AA84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Times New Roman"/>
                <a:ea typeface="Times New Roman"/>
                <a:cs typeface="Times New Roman"/>
                <a:sym typeface="Times New Roman"/>
              </a:rPr>
              <a:t>matY[i][j]</a:t>
            </a:r>
            <a:endParaRPr sz="18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7" name="Google Shape;287;p29"/>
          <p:cNvSpPr/>
          <p:nvPr/>
        </p:nvSpPr>
        <p:spPr>
          <a:xfrm>
            <a:off x="3005084" y="3383307"/>
            <a:ext cx="227700" cy="1407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8" name="Google Shape;288;p29"/>
          <p:cNvSpPr/>
          <p:nvPr/>
        </p:nvSpPr>
        <p:spPr>
          <a:xfrm>
            <a:off x="3003950" y="3820301"/>
            <a:ext cx="227700" cy="1407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9" name="Google Shape;289;p29"/>
          <p:cNvSpPr/>
          <p:nvPr/>
        </p:nvSpPr>
        <p:spPr>
          <a:xfrm>
            <a:off x="3337962" y="3383307"/>
            <a:ext cx="227700" cy="1407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0" name="Google Shape;290;p29"/>
          <p:cNvSpPr/>
          <p:nvPr/>
        </p:nvSpPr>
        <p:spPr>
          <a:xfrm>
            <a:off x="3336828" y="3820301"/>
            <a:ext cx="227700" cy="1407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1" name="Google Shape;291;p29"/>
          <p:cNvSpPr/>
          <p:nvPr/>
        </p:nvSpPr>
        <p:spPr>
          <a:xfrm>
            <a:off x="3670840" y="3383294"/>
            <a:ext cx="227700" cy="1407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2" name="Google Shape;292;p29"/>
          <p:cNvSpPr/>
          <p:nvPr/>
        </p:nvSpPr>
        <p:spPr>
          <a:xfrm>
            <a:off x="3669706" y="3820301"/>
            <a:ext cx="227700" cy="1407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3" name="Google Shape;293;p29"/>
          <p:cNvSpPr/>
          <p:nvPr/>
        </p:nvSpPr>
        <p:spPr>
          <a:xfrm>
            <a:off x="4003718" y="3383307"/>
            <a:ext cx="227700" cy="1407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4" name="Google Shape;294;p29"/>
          <p:cNvSpPr/>
          <p:nvPr/>
        </p:nvSpPr>
        <p:spPr>
          <a:xfrm>
            <a:off x="4002584" y="3820301"/>
            <a:ext cx="227700" cy="1407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5" name="Google Shape;295;p29"/>
          <p:cNvSpPr/>
          <p:nvPr/>
        </p:nvSpPr>
        <p:spPr>
          <a:xfrm>
            <a:off x="2923596" y="3239218"/>
            <a:ext cx="1388100" cy="702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6" name="Google Shape;296;p29"/>
          <p:cNvSpPr/>
          <p:nvPr/>
        </p:nvSpPr>
        <p:spPr>
          <a:xfrm>
            <a:off x="4562941" y="3227487"/>
            <a:ext cx="1521211" cy="853498"/>
          </a:xfrm>
          <a:prstGeom prst="flowChartProcess">
            <a:avLst/>
          </a:prstGeom>
          <a:solidFill>
            <a:srgbClr val="6AA84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Times New Roman"/>
                <a:ea typeface="Times New Roman"/>
                <a:cs typeface="Times New Roman"/>
                <a:sym typeface="Times New Roman"/>
              </a:rPr>
              <a:t>matZ[i][j]</a:t>
            </a:r>
            <a:endParaRPr sz="18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7" name="Google Shape;297;p29"/>
          <p:cNvSpPr/>
          <p:nvPr/>
        </p:nvSpPr>
        <p:spPr>
          <a:xfrm>
            <a:off x="4644507" y="3383314"/>
            <a:ext cx="227700" cy="1407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8" name="Google Shape;298;p29"/>
          <p:cNvSpPr/>
          <p:nvPr/>
        </p:nvSpPr>
        <p:spPr>
          <a:xfrm>
            <a:off x="4643373" y="3820308"/>
            <a:ext cx="227700" cy="1407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9" name="Google Shape;299;p29"/>
          <p:cNvSpPr/>
          <p:nvPr/>
        </p:nvSpPr>
        <p:spPr>
          <a:xfrm>
            <a:off x="4977386" y="3383314"/>
            <a:ext cx="227700" cy="1407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0" name="Google Shape;300;p29"/>
          <p:cNvSpPr/>
          <p:nvPr/>
        </p:nvSpPr>
        <p:spPr>
          <a:xfrm>
            <a:off x="4976252" y="3820308"/>
            <a:ext cx="227700" cy="1407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1" name="Google Shape;301;p29"/>
          <p:cNvSpPr/>
          <p:nvPr/>
        </p:nvSpPr>
        <p:spPr>
          <a:xfrm>
            <a:off x="5310264" y="3383301"/>
            <a:ext cx="227700" cy="1407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2" name="Google Shape;302;p29"/>
          <p:cNvSpPr/>
          <p:nvPr/>
        </p:nvSpPr>
        <p:spPr>
          <a:xfrm>
            <a:off x="5309130" y="3820308"/>
            <a:ext cx="227700" cy="1407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3" name="Google Shape;303;p29"/>
          <p:cNvSpPr/>
          <p:nvPr/>
        </p:nvSpPr>
        <p:spPr>
          <a:xfrm>
            <a:off x="5643142" y="3383314"/>
            <a:ext cx="227700" cy="1407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4" name="Google Shape;304;p29"/>
          <p:cNvSpPr/>
          <p:nvPr/>
        </p:nvSpPr>
        <p:spPr>
          <a:xfrm>
            <a:off x="5642008" y="3820308"/>
            <a:ext cx="227700" cy="1407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5" name="Google Shape;305;p29"/>
          <p:cNvSpPr/>
          <p:nvPr/>
        </p:nvSpPr>
        <p:spPr>
          <a:xfrm>
            <a:off x="4563027" y="3227487"/>
            <a:ext cx="1521300" cy="702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6" name="Google Shape;306;p29"/>
          <p:cNvSpPr/>
          <p:nvPr/>
        </p:nvSpPr>
        <p:spPr>
          <a:xfrm>
            <a:off x="6202351" y="3227488"/>
            <a:ext cx="1388310" cy="853485"/>
          </a:xfrm>
          <a:prstGeom prst="flowChartProcess">
            <a:avLst/>
          </a:prstGeom>
          <a:solidFill>
            <a:srgbClr val="6AA84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Times New Roman"/>
                <a:ea typeface="Times New Roman"/>
                <a:cs typeface="Times New Roman"/>
                <a:sym typeface="Times New Roman"/>
              </a:rPr>
              <a:t>i, j, k,</a:t>
            </a:r>
            <a:endParaRPr sz="18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7" name="Google Shape;307;p29"/>
          <p:cNvSpPr/>
          <p:nvPr/>
        </p:nvSpPr>
        <p:spPr>
          <a:xfrm>
            <a:off x="6283916" y="3383314"/>
            <a:ext cx="227700" cy="1407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8" name="Google Shape;308;p29"/>
          <p:cNvSpPr/>
          <p:nvPr/>
        </p:nvSpPr>
        <p:spPr>
          <a:xfrm>
            <a:off x="6282782" y="3820308"/>
            <a:ext cx="227700" cy="1407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9" name="Google Shape;309;p29"/>
          <p:cNvSpPr/>
          <p:nvPr/>
        </p:nvSpPr>
        <p:spPr>
          <a:xfrm>
            <a:off x="6616794" y="3383314"/>
            <a:ext cx="227700" cy="1407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0" name="Google Shape;310;p29"/>
          <p:cNvSpPr/>
          <p:nvPr/>
        </p:nvSpPr>
        <p:spPr>
          <a:xfrm>
            <a:off x="6615660" y="3820308"/>
            <a:ext cx="227700" cy="1407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1" name="Google Shape;311;p29"/>
          <p:cNvSpPr/>
          <p:nvPr/>
        </p:nvSpPr>
        <p:spPr>
          <a:xfrm>
            <a:off x="6949672" y="3383301"/>
            <a:ext cx="227700" cy="1407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2" name="Google Shape;312;p29"/>
          <p:cNvSpPr/>
          <p:nvPr/>
        </p:nvSpPr>
        <p:spPr>
          <a:xfrm>
            <a:off x="6948538" y="3820308"/>
            <a:ext cx="227700" cy="1407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3" name="Google Shape;313;p29"/>
          <p:cNvSpPr/>
          <p:nvPr/>
        </p:nvSpPr>
        <p:spPr>
          <a:xfrm>
            <a:off x="7282550" y="3383314"/>
            <a:ext cx="227700" cy="1407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4" name="Google Shape;314;p29"/>
          <p:cNvSpPr/>
          <p:nvPr/>
        </p:nvSpPr>
        <p:spPr>
          <a:xfrm>
            <a:off x="7281416" y="3820308"/>
            <a:ext cx="227700" cy="1407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5" name="Google Shape;315;p29"/>
          <p:cNvSpPr/>
          <p:nvPr/>
        </p:nvSpPr>
        <p:spPr>
          <a:xfrm>
            <a:off x="6202336" y="3227488"/>
            <a:ext cx="1388100" cy="702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6" name="Google Shape;316;p29"/>
          <p:cNvSpPr/>
          <p:nvPr/>
        </p:nvSpPr>
        <p:spPr>
          <a:xfrm>
            <a:off x="5304135" y="1225055"/>
            <a:ext cx="2187000" cy="13077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rgbClr val="00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cpu1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7" name="Google Shape;317;p29"/>
          <p:cNvSpPr/>
          <p:nvPr/>
        </p:nvSpPr>
        <p:spPr>
          <a:xfrm>
            <a:off x="1482718" y="1225055"/>
            <a:ext cx="2187000" cy="13077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rgbClr val="00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cpu0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318" name="Google Shape;318;p29"/>
          <p:cNvCxnSpPr>
            <a:stCxn id="319" idx="2"/>
            <a:endCxn id="281" idx="2"/>
          </p:cNvCxnSpPr>
          <p:nvPr/>
        </p:nvCxnSpPr>
        <p:spPr>
          <a:xfrm flipH="1">
            <a:off x="2083045" y="2412110"/>
            <a:ext cx="784500" cy="11001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0" name="Google Shape;320;p29"/>
          <p:cNvCxnSpPr>
            <a:stCxn id="321" idx="2"/>
            <a:endCxn id="283" idx="1"/>
          </p:cNvCxnSpPr>
          <p:nvPr/>
        </p:nvCxnSpPr>
        <p:spPr>
          <a:xfrm flipH="1">
            <a:off x="2302054" y="2412111"/>
            <a:ext cx="4427400" cy="10299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22" name="Google Shape;322;p29"/>
          <p:cNvSpPr/>
          <p:nvPr/>
        </p:nvSpPr>
        <p:spPr>
          <a:xfrm>
            <a:off x="2028679" y="1783996"/>
            <a:ext cx="6803400" cy="701700"/>
          </a:xfrm>
          <a:prstGeom prst="rect">
            <a:avLst/>
          </a:prstGeom>
          <a:solidFill>
            <a:srgbClr val="EAD1DC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                         ps0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1" name="Google Shape;321;p29"/>
          <p:cNvSpPr/>
          <p:nvPr/>
        </p:nvSpPr>
        <p:spPr>
          <a:xfrm>
            <a:off x="6087754" y="1891011"/>
            <a:ext cx="1283400" cy="5211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th1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9" name="Google Shape;319;p29"/>
          <p:cNvSpPr/>
          <p:nvPr/>
        </p:nvSpPr>
        <p:spPr>
          <a:xfrm>
            <a:off x="2225845" y="1891010"/>
            <a:ext cx="1283400" cy="5211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th0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3" name="Google Shape;323;p29"/>
          <p:cNvSpPr txBox="1"/>
          <p:nvPr/>
        </p:nvSpPr>
        <p:spPr>
          <a:xfrm>
            <a:off x="311600" y="4339473"/>
            <a:ext cx="8520600" cy="6282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Shared-Memory: Threads (th0, th1) within a process accessing data.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0"/>
          <p:cNvSpPr txBox="1">
            <a:spLocks noGrp="1"/>
          </p:cNvSpPr>
          <p:nvPr>
            <p:ph type="title"/>
          </p:nvPr>
        </p:nvSpPr>
        <p:spPr>
          <a:xfrm>
            <a:off x="311700" y="2155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Distributed-Memory Processes:</a:t>
            </a:r>
            <a:endParaRPr/>
          </a:p>
        </p:txBody>
      </p:sp>
      <p:sp>
        <p:nvSpPr>
          <p:cNvPr id="329" name="Google Shape;329;p30"/>
          <p:cNvSpPr/>
          <p:nvPr/>
        </p:nvSpPr>
        <p:spPr>
          <a:xfrm rot="7942">
            <a:off x="393887" y="859912"/>
            <a:ext cx="8310622" cy="3583827"/>
          </a:xfrm>
          <a:prstGeom prst="rect">
            <a:avLst/>
          </a:prstGeom>
          <a:solidFill>
            <a:srgbClr val="04681E"/>
          </a:solidFill>
          <a:ln w="9525" cap="flat" cmpd="sng">
            <a:solidFill>
              <a:srgbClr val="00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85975" tIns="42975" rIns="85975" bIns="429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Times New Roman"/>
              <a:buNone/>
            </a:pPr>
            <a:r>
              <a:rPr lang="en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Node0: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0" name="Google Shape;330;p30"/>
          <p:cNvSpPr/>
          <p:nvPr/>
        </p:nvSpPr>
        <p:spPr>
          <a:xfrm>
            <a:off x="468364" y="3213814"/>
            <a:ext cx="8179200" cy="1137300"/>
          </a:xfrm>
          <a:prstGeom prst="flowChartAlternateProcess">
            <a:avLst/>
          </a:prstGeom>
          <a:solidFill>
            <a:srgbClr val="B6D7A8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1" name="Google Shape;331;p30"/>
          <p:cNvSpPr/>
          <p:nvPr/>
        </p:nvSpPr>
        <p:spPr>
          <a:xfrm>
            <a:off x="6745253" y="3325443"/>
            <a:ext cx="1657916" cy="882157"/>
          </a:xfrm>
          <a:prstGeom prst="flowChartProcess">
            <a:avLst/>
          </a:prstGeom>
          <a:solidFill>
            <a:srgbClr val="6AA84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matZ[i][j]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2" name="Google Shape;332;p30"/>
          <p:cNvSpPr/>
          <p:nvPr/>
        </p:nvSpPr>
        <p:spPr>
          <a:xfrm>
            <a:off x="6842657" y="3486504"/>
            <a:ext cx="271800" cy="1452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3" name="Google Shape;333;p30"/>
          <p:cNvSpPr/>
          <p:nvPr/>
        </p:nvSpPr>
        <p:spPr>
          <a:xfrm>
            <a:off x="6841303" y="3938178"/>
            <a:ext cx="271800" cy="1452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4" name="Google Shape;334;p30"/>
          <p:cNvSpPr/>
          <p:nvPr/>
        </p:nvSpPr>
        <p:spPr>
          <a:xfrm>
            <a:off x="7240179" y="3486504"/>
            <a:ext cx="271800" cy="1452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5" name="Google Shape;335;p30"/>
          <p:cNvSpPr/>
          <p:nvPr/>
        </p:nvSpPr>
        <p:spPr>
          <a:xfrm>
            <a:off x="7238825" y="3938178"/>
            <a:ext cx="271800" cy="1452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6" name="Google Shape;336;p30"/>
          <p:cNvSpPr/>
          <p:nvPr/>
        </p:nvSpPr>
        <p:spPr>
          <a:xfrm>
            <a:off x="7637702" y="3486490"/>
            <a:ext cx="271800" cy="1452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7" name="Google Shape;337;p30"/>
          <p:cNvSpPr/>
          <p:nvPr/>
        </p:nvSpPr>
        <p:spPr>
          <a:xfrm>
            <a:off x="7636347" y="3938178"/>
            <a:ext cx="271800" cy="1452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8" name="Google Shape;338;p30"/>
          <p:cNvSpPr/>
          <p:nvPr/>
        </p:nvSpPr>
        <p:spPr>
          <a:xfrm>
            <a:off x="8035224" y="3486504"/>
            <a:ext cx="271800" cy="1452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9" name="Google Shape;339;p30"/>
          <p:cNvSpPr/>
          <p:nvPr/>
        </p:nvSpPr>
        <p:spPr>
          <a:xfrm>
            <a:off x="606546" y="1255917"/>
            <a:ext cx="2477100" cy="13521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rgbClr val="00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cpu0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0" name="Google Shape;340;p30"/>
          <p:cNvSpPr/>
          <p:nvPr/>
        </p:nvSpPr>
        <p:spPr>
          <a:xfrm>
            <a:off x="739928" y="1777043"/>
            <a:ext cx="1962300" cy="2542500"/>
          </a:xfrm>
          <a:prstGeom prst="rect">
            <a:avLst/>
          </a:prstGeom>
          <a:solidFill>
            <a:srgbClr val="EAD1DC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                      ps0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1" name="Google Shape;341;p30"/>
          <p:cNvSpPr/>
          <p:nvPr/>
        </p:nvSpPr>
        <p:spPr>
          <a:xfrm>
            <a:off x="8033869" y="3938178"/>
            <a:ext cx="271800" cy="1452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2" name="Google Shape;342;p30"/>
          <p:cNvSpPr/>
          <p:nvPr/>
        </p:nvSpPr>
        <p:spPr>
          <a:xfrm>
            <a:off x="6745235" y="3325443"/>
            <a:ext cx="1657800" cy="723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3" name="Google Shape;343;p30"/>
          <p:cNvSpPr/>
          <p:nvPr/>
        </p:nvSpPr>
        <p:spPr>
          <a:xfrm>
            <a:off x="1620534" y="1944086"/>
            <a:ext cx="937500" cy="5385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th0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4" name="Google Shape;344;p30"/>
          <p:cNvSpPr/>
          <p:nvPr/>
        </p:nvSpPr>
        <p:spPr>
          <a:xfrm>
            <a:off x="855110" y="3313349"/>
            <a:ext cx="1657916" cy="882157"/>
          </a:xfrm>
          <a:prstGeom prst="flowChartProcess">
            <a:avLst/>
          </a:prstGeom>
          <a:solidFill>
            <a:srgbClr val="6AA84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matX[i][j]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5" name="Google Shape;345;p30"/>
          <p:cNvSpPr/>
          <p:nvPr/>
        </p:nvSpPr>
        <p:spPr>
          <a:xfrm>
            <a:off x="952514" y="3474410"/>
            <a:ext cx="271800" cy="1452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6" name="Google Shape;346;p30"/>
          <p:cNvSpPr/>
          <p:nvPr/>
        </p:nvSpPr>
        <p:spPr>
          <a:xfrm>
            <a:off x="951160" y="3926084"/>
            <a:ext cx="271800" cy="1452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7" name="Google Shape;347;p30"/>
          <p:cNvSpPr/>
          <p:nvPr/>
        </p:nvSpPr>
        <p:spPr>
          <a:xfrm>
            <a:off x="1350036" y="3474410"/>
            <a:ext cx="271800" cy="1452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8" name="Google Shape;348;p30"/>
          <p:cNvSpPr/>
          <p:nvPr/>
        </p:nvSpPr>
        <p:spPr>
          <a:xfrm>
            <a:off x="1348682" y="3926084"/>
            <a:ext cx="271800" cy="1452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9" name="Google Shape;349;p30"/>
          <p:cNvSpPr/>
          <p:nvPr/>
        </p:nvSpPr>
        <p:spPr>
          <a:xfrm>
            <a:off x="1747558" y="3474396"/>
            <a:ext cx="271800" cy="1452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0" name="Google Shape;350;p30"/>
          <p:cNvSpPr/>
          <p:nvPr/>
        </p:nvSpPr>
        <p:spPr>
          <a:xfrm>
            <a:off x="1746204" y="3926084"/>
            <a:ext cx="271800" cy="1452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1" name="Google Shape;351;p30"/>
          <p:cNvSpPr/>
          <p:nvPr/>
        </p:nvSpPr>
        <p:spPr>
          <a:xfrm>
            <a:off x="2145080" y="3474410"/>
            <a:ext cx="271800" cy="1452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2" name="Google Shape;352;p30"/>
          <p:cNvSpPr/>
          <p:nvPr/>
        </p:nvSpPr>
        <p:spPr>
          <a:xfrm>
            <a:off x="2143726" y="3926084"/>
            <a:ext cx="271800" cy="1452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3" name="Google Shape;353;p30"/>
          <p:cNvSpPr/>
          <p:nvPr/>
        </p:nvSpPr>
        <p:spPr>
          <a:xfrm>
            <a:off x="854524" y="3325480"/>
            <a:ext cx="1657800" cy="723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4" name="Google Shape;354;p30"/>
          <p:cNvSpPr/>
          <p:nvPr/>
        </p:nvSpPr>
        <p:spPr>
          <a:xfrm>
            <a:off x="2887296" y="3325454"/>
            <a:ext cx="1657916" cy="882157"/>
          </a:xfrm>
          <a:prstGeom prst="flowChartProcess">
            <a:avLst/>
          </a:prstGeom>
          <a:solidFill>
            <a:srgbClr val="6AA84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int i,j,k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5" name="Google Shape;355;p30"/>
          <p:cNvSpPr/>
          <p:nvPr/>
        </p:nvSpPr>
        <p:spPr>
          <a:xfrm>
            <a:off x="2984700" y="3486515"/>
            <a:ext cx="271800" cy="1452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6" name="Google Shape;356;p30"/>
          <p:cNvSpPr/>
          <p:nvPr/>
        </p:nvSpPr>
        <p:spPr>
          <a:xfrm>
            <a:off x="2983346" y="3938189"/>
            <a:ext cx="271800" cy="1452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7" name="Google Shape;357;p30"/>
          <p:cNvSpPr/>
          <p:nvPr/>
        </p:nvSpPr>
        <p:spPr>
          <a:xfrm>
            <a:off x="3382222" y="3486515"/>
            <a:ext cx="271800" cy="1452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8" name="Google Shape;358;p30"/>
          <p:cNvSpPr/>
          <p:nvPr/>
        </p:nvSpPr>
        <p:spPr>
          <a:xfrm>
            <a:off x="3380868" y="3938189"/>
            <a:ext cx="271800" cy="1452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9" name="Google Shape;359;p30"/>
          <p:cNvSpPr/>
          <p:nvPr/>
        </p:nvSpPr>
        <p:spPr>
          <a:xfrm>
            <a:off x="3779744" y="3486502"/>
            <a:ext cx="271800" cy="1452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0" name="Google Shape;360;p30"/>
          <p:cNvSpPr/>
          <p:nvPr/>
        </p:nvSpPr>
        <p:spPr>
          <a:xfrm>
            <a:off x="3778390" y="3938189"/>
            <a:ext cx="271800" cy="1452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1" name="Google Shape;361;p30"/>
          <p:cNvSpPr/>
          <p:nvPr/>
        </p:nvSpPr>
        <p:spPr>
          <a:xfrm>
            <a:off x="4177266" y="3486515"/>
            <a:ext cx="271800" cy="1452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2" name="Google Shape;362;p30"/>
          <p:cNvSpPr/>
          <p:nvPr/>
        </p:nvSpPr>
        <p:spPr>
          <a:xfrm>
            <a:off x="4175912" y="3938189"/>
            <a:ext cx="271800" cy="1452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3" name="Google Shape;363;p30"/>
          <p:cNvSpPr/>
          <p:nvPr/>
        </p:nvSpPr>
        <p:spPr>
          <a:xfrm>
            <a:off x="2887388" y="3337585"/>
            <a:ext cx="1657800" cy="723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364" name="Google Shape;364;p30"/>
          <p:cNvCxnSpPr>
            <a:stCxn id="343" idx="2"/>
            <a:endCxn id="349" idx="2"/>
          </p:cNvCxnSpPr>
          <p:nvPr/>
        </p:nvCxnSpPr>
        <p:spPr>
          <a:xfrm flipH="1">
            <a:off x="1883484" y="2482586"/>
            <a:ext cx="205800" cy="1137000"/>
          </a:xfrm>
          <a:prstGeom prst="straightConnector1">
            <a:avLst/>
          </a:prstGeom>
          <a:noFill/>
          <a:ln w="28575" cap="flat" cmpd="sng">
            <a:solidFill>
              <a:srgbClr val="9900FF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65" name="Google Shape;365;p30"/>
          <p:cNvSpPr/>
          <p:nvPr/>
        </p:nvSpPr>
        <p:spPr>
          <a:xfrm>
            <a:off x="4530590" y="1250196"/>
            <a:ext cx="2477100" cy="13521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rgbClr val="00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cpu1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6" name="Google Shape;366;p30"/>
          <p:cNvSpPr/>
          <p:nvPr/>
        </p:nvSpPr>
        <p:spPr>
          <a:xfrm>
            <a:off x="4663972" y="1771321"/>
            <a:ext cx="1962300" cy="2542500"/>
          </a:xfrm>
          <a:prstGeom prst="rect">
            <a:avLst/>
          </a:prstGeom>
          <a:solidFill>
            <a:srgbClr val="EAD1DC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                      ps1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7" name="Google Shape;367;p30"/>
          <p:cNvSpPr/>
          <p:nvPr/>
        </p:nvSpPr>
        <p:spPr>
          <a:xfrm>
            <a:off x="5544578" y="1938365"/>
            <a:ext cx="937500" cy="5385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th0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8" name="Google Shape;368;p30"/>
          <p:cNvSpPr/>
          <p:nvPr/>
        </p:nvSpPr>
        <p:spPr>
          <a:xfrm>
            <a:off x="4779154" y="3307628"/>
            <a:ext cx="1657916" cy="882157"/>
          </a:xfrm>
          <a:prstGeom prst="flowChartProcess">
            <a:avLst/>
          </a:prstGeom>
          <a:solidFill>
            <a:srgbClr val="6AA84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matY[i][j]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9" name="Google Shape;369;p30"/>
          <p:cNvSpPr/>
          <p:nvPr/>
        </p:nvSpPr>
        <p:spPr>
          <a:xfrm>
            <a:off x="4876558" y="3468689"/>
            <a:ext cx="271800" cy="1452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0" name="Google Shape;370;p30"/>
          <p:cNvSpPr/>
          <p:nvPr/>
        </p:nvSpPr>
        <p:spPr>
          <a:xfrm>
            <a:off x="4875203" y="3920363"/>
            <a:ext cx="271800" cy="1452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1" name="Google Shape;371;p30"/>
          <p:cNvSpPr/>
          <p:nvPr/>
        </p:nvSpPr>
        <p:spPr>
          <a:xfrm>
            <a:off x="5274080" y="3468689"/>
            <a:ext cx="271800" cy="1452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2" name="Google Shape;372;p30"/>
          <p:cNvSpPr/>
          <p:nvPr/>
        </p:nvSpPr>
        <p:spPr>
          <a:xfrm>
            <a:off x="5272725" y="3920363"/>
            <a:ext cx="271800" cy="1452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3" name="Google Shape;373;p30"/>
          <p:cNvSpPr/>
          <p:nvPr/>
        </p:nvSpPr>
        <p:spPr>
          <a:xfrm>
            <a:off x="5671602" y="3468675"/>
            <a:ext cx="271800" cy="1452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4" name="Google Shape;374;p30"/>
          <p:cNvSpPr/>
          <p:nvPr/>
        </p:nvSpPr>
        <p:spPr>
          <a:xfrm>
            <a:off x="5670247" y="3920363"/>
            <a:ext cx="271800" cy="1452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5" name="Google Shape;375;p30"/>
          <p:cNvSpPr/>
          <p:nvPr/>
        </p:nvSpPr>
        <p:spPr>
          <a:xfrm>
            <a:off x="6069124" y="3468689"/>
            <a:ext cx="271800" cy="1452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6" name="Google Shape;376;p30"/>
          <p:cNvSpPr/>
          <p:nvPr/>
        </p:nvSpPr>
        <p:spPr>
          <a:xfrm>
            <a:off x="6067770" y="3920363"/>
            <a:ext cx="271800" cy="1452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7" name="Google Shape;377;p30"/>
          <p:cNvSpPr/>
          <p:nvPr/>
        </p:nvSpPr>
        <p:spPr>
          <a:xfrm>
            <a:off x="4778568" y="3319759"/>
            <a:ext cx="1657800" cy="723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378" name="Google Shape;378;p30"/>
          <p:cNvCxnSpPr>
            <a:stCxn id="367" idx="2"/>
          </p:cNvCxnSpPr>
          <p:nvPr/>
        </p:nvCxnSpPr>
        <p:spPr>
          <a:xfrm flipH="1">
            <a:off x="1978328" y="2476865"/>
            <a:ext cx="4035000" cy="1120200"/>
          </a:xfrm>
          <a:prstGeom prst="straightConnector1">
            <a:avLst/>
          </a:prstGeom>
          <a:noFill/>
          <a:ln w="28575" cap="flat" cmpd="sng">
            <a:solidFill>
              <a:srgbClr val="9900FF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79" name="Google Shape;379;p30"/>
          <p:cNvSpPr/>
          <p:nvPr/>
        </p:nvSpPr>
        <p:spPr>
          <a:xfrm>
            <a:off x="3652710" y="2638587"/>
            <a:ext cx="1148700" cy="538500"/>
          </a:xfrm>
          <a:prstGeom prst="ellipse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80" name="Google Shape;380;p30"/>
          <p:cNvCxnSpPr>
            <a:stCxn id="379" idx="1"/>
            <a:endCxn id="379" idx="5"/>
          </p:cNvCxnSpPr>
          <p:nvPr/>
        </p:nvCxnSpPr>
        <p:spPr>
          <a:xfrm>
            <a:off x="3820933" y="2717448"/>
            <a:ext cx="812400" cy="3807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1" name="Google Shape;381;p30"/>
          <p:cNvCxnSpPr>
            <a:stCxn id="379" idx="7"/>
            <a:endCxn id="379" idx="3"/>
          </p:cNvCxnSpPr>
          <p:nvPr/>
        </p:nvCxnSpPr>
        <p:spPr>
          <a:xfrm flipH="1">
            <a:off x="3820786" y="2717448"/>
            <a:ext cx="812400" cy="3807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2" name="Google Shape;382;p30"/>
          <p:cNvSpPr txBox="1"/>
          <p:nvPr/>
        </p:nvSpPr>
        <p:spPr>
          <a:xfrm>
            <a:off x="311700" y="4472926"/>
            <a:ext cx="8520600" cy="5925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Distributed-Memory: multiple processes within SPMD accessing data.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31"/>
          <p:cNvSpPr txBox="1">
            <a:spLocks noGrp="1"/>
          </p:cNvSpPr>
          <p:nvPr>
            <p:ph type="body" idx="1"/>
          </p:nvPr>
        </p:nvSpPr>
        <p:spPr>
          <a:xfrm>
            <a:off x="311700" y="788250"/>
            <a:ext cx="8520600" cy="410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 collection of MPI processes that can send and receive messages to and from each other.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Normally this is all of the processes, and there is a constant defined for it, </a:t>
            </a:r>
            <a:r>
              <a:rPr lang="en" sz="2400">
                <a:latin typeface="Source Code Pro"/>
                <a:ea typeface="Source Code Pro"/>
                <a:cs typeface="Source Code Pro"/>
                <a:sym typeface="Source Code Pro"/>
              </a:rPr>
              <a:t>MPI_COMM_WORLD</a:t>
            </a:r>
            <a:r>
              <a:rPr lang="en" sz="2400"/>
              <a:t>.</a:t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88" name="Google Shape;388;p31"/>
          <p:cNvSpPr txBox="1">
            <a:spLocks noGrp="1"/>
          </p:cNvSpPr>
          <p:nvPr>
            <p:ph type="title"/>
          </p:nvPr>
        </p:nvSpPr>
        <p:spPr>
          <a:xfrm>
            <a:off x="311700" y="2155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Communicator (grouping processes)</a:t>
            </a:r>
            <a:endParaRPr b="1"/>
          </a:p>
        </p:txBody>
      </p:sp>
      <p:cxnSp>
        <p:nvCxnSpPr>
          <p:cNvPr id="389" name="Google Shape;389;p31"/>
          <p:cNvCxnSpPr/>
          <p:nvPr/>
        </p:nvCxnSpPr>
        <p:spPr>
          <a:xfrm>
            <a:off x="3165560" y="3264333"/>
            <a:ext cx="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90" name="Google Shape;390;p31"/>
          <p:cNvSpPr/>
          <p:nvPr/>
        </p:nvSpPr>
        <p:spPr>
          <a:xfrm>
            <a:off x="2504550" y="3552271"/>
            <a:ext cx="660900" cy="564900"/>
          </a:xfrm>
          <a:prstGeom prst="rect">
            <a:avLst/>
          </a:prstGeom>
          <a:solidFill>
            <a:srgbClr val="EAD1DC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31"/>
          <p:cNvSpPr/>
          <p:nvPr/>
        </p:nvSpPr>
        <p:spPr>
          <a:xfrm>
            <a:off x="3415993" y="4325128"/>
            <a:ext cx="660900" cy="564900"/>
          </a:xfrm>
          <a:prstGeom prst="rect">
            <a:avLst/>
          </a:prstGeom>
          <a:solidFill>
            <a:srgbClr val="EAD1DC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p31"/>
          <p:cNvSpPr/>
          <p:nvPr/>
        </p:nvSpPr>
        <p:spPr>
          <a:xfrm>
            <a:off x="4077003" y="2805100"/>
            <a:ext cx="660900" cy="564900"/>
          </a:xfrm>
          <a:prstGeom prst="rect">
            <a:avLst/>
          </a:prstGeom>
          <a:solidFill>
            <a:srgbClr val="EAD1DC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31"/>
          <p:cNvSpPr/>
          <p:nvPr/>
        </p:nvSpPr>
        <p:spPr>
          <a:xfrm>
            <a:off x="5594517" y="3552271"/>
            <a:ext cx="660900" cy="564900"/>
          </a:xfrm>
          <a:prstGeom prst="rect">
            <a:avLst/>
          </a:prstGeom>
          <a:solidFill>
            <a:srgbClr val="EAD1DC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p31"/>
          <p:cNvSpPr/>
          <p:nvPr/>
        </p:nvSpPr>
        <p:spPr>
          <a:xfrm>
            <a:off x="4818086" y="4325128"/>
            <a:ext cx="660900" cy="564900"/>
          </a:xfrm>
          <a:prstGeom prst="rect">
            <a:avLst/>
          </a:prstGeom>
          <a:solidFill>
            <a:srgbClr val="EAD1DC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95" name="Google Shape;395;p31"/>
          <p:cNvCxnSpPr>
            <a:stCxn id="392" idx="2"/>
            <a:endCxn id="394" idx="0"/>
          </p:cNvCxnSpPr>
          <p:nvPr/>
        </p:nvCxnSpPr>
        <p:spPr>
          <a:xfrm>
            <a:off x="4407453" y="3370000"/>
            <a:ext cx="741000" cy="9552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96" name="Google Shape;396;p31"/>
          <p:cNvCxnSpPr>
            <a:stCxn id="392" idx="2"/>
            <a:endCxn id="391" idx="0"/>
          </p:cNvCxnSpPr>
          <p:nvPr/>
        </p:nvCxnSpPr>
        <p:spPr>
          <a:xfrm flipH="1">
            <a:off x="3746553" y="3370000"/>
            <a:ext cx="660900" cy="9552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97" name="Google Shape;397;p31"/>
          <p:cNvCxnSpPr>
            <a:stCxn id="390" idx="2"/>
            <a:endCxn id="391" idx="1"/>
          </p:cNvCxnSpPr>
          <p:nvPr/>
        </p:nvCxnSpPr>
        <p:spPr>
          <a:xfrm>
            <a:off x="2835000" y="4117171"/>
            <a:ext cx="581100" cy="4905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98" name="Google Shape;398;p31"/>
          <p:cNvCxnSpPr>
            <a:stCxn id="392" idx="1"/>
            <a:endCxn id="390" idx="0"/>
          </p:cNvCxnSpPr>
          <p:nvPr/>
        </p:nvCxnSpPr>
        <p:spPr>
          <a:xfrm flipH="1">
            <a:off x="2835003" y="3087550"/>
            <a:ext cx="1242000" cy="4647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99" name="Google Shape;399;p31"/>
          <p:cNvCxnSpPr>
            <a:stCxn id="393" idx="0"/>
            <a:endCxn id="392" idx="3"/>
          </p:cNvCxnSpPr>
          <p:nvPr/>
        </p:nvCxnSpPr>
        <p:spPr>
          <a:xfrm rot="10800000">
            <a:off x="4737867" y="3087571"/>
            <a:ext cx="1187100" cy="4647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400" name="Google Shape;400;p31"/>
          <p:cNvCxnSpPr>
            <a:stCxn id="393" idx="2"/>
            <a:endCxn id="394" idx="3"/>
          </p:cNvCxnSpPr>
          <p:nvPr/>
        </p:nvCxnSpPr>
        <p:spPr>
          <a:xfrm flipH="1">
            <a:off x="5478867" y="4117171"/>
            <a:ext cx="446100" cy="4905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401" name="Google Shape;401;p31"/>
          <p:cNvCxnSpPr>
            <a:stCxn id="394" idx="1"/>
            <a:endCxn id="391" idx="3"/>
          </p:cNvCxnSpPr>
          <p:nvPr/>
        </p:nvCxnSpPr>
        <p:spPr>
          <a:xfrm rot="10800000">
            <a:off x="4076786" y="4607578"/>
            <a:ext cx="7413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402" name="Google Shape;402;p31"/>
          <p:cNvCxnSpPr>
            <a:stCxn id="393" idx="1"/>
            <a:endCxn id="390" idx="3"/>
          </p:cNvCxnSpPr>
          <p:nvPr/>
        </p:nvCxnSpPr>
        <p:spPr>
          <a:xfrm rot="10800000">
            <a:off x="3165417" y="3834721"/>
            <a:ext cx="24291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med" len="med"/>
            <a:tailEnd type="triangl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513</Words>
  <Application>Microsoft Macintosh PowerPoint</Application>
  <PresentationFormat>On-screen Show (16:9)</PresentationFormat>
  <Paragraphs>219</Paragraphs>
  <Slides>16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Consolas</vt:lpstr>
      <vt:lpstr>Source Code Pro</vt:lpstr>
      <vt:lpstr>Times New Roman</vt:lpstr>
      <vt:lpstr>Arial</vt:lpstr>
      <vt:lpstr>Simple Light</vt:lpstr>
      <vt:lpstr>Simple Light</vt:lpstr>
      <vt:lpstr>Blue Waters Petascale Semester Curriculum v1.0 Unit 5: MPI Lesson 2: Collective vs. Point-to-Point       Communication Developed by Mobeen Ludin for the Shodor Education Foundation, Inc.</vt:lpstr>
      <vt:lpstr>Except where otherwise noted, this work by The Shodor Education Foundation, Inc. is licensed under CC BY-SA 4.0. To view a copy of this license, visit https://creativecommons.org/licenses/by-sa/4.0  Browse and search the full curriculum at http://shodor.org/petascale/materials/semester-curriculum  We welcome your improvements! You can submit your proposed changes to this material and the rest of the curriculum in our GitHub repository at https://github.com/shodor-education/petascale-semester-curriculum  We want to hear from you! Please let us know your experiences using this material by sending email to petascale@shodor.org</vt:lpstr>
      <vt:lpstr>MPI Collective Communication</vt:lpstr>
      <vt:lpstr>Getting started</vt:lpstr>
      <vt:lpstr>Message Passing Interface ( MPI )</vt:lpstr>
      <vt:lpstr>Distributed Memory Multi-node System</vt:lpstr>
      <vt:lpstr>Shared-Memory Threads: (Review) </vt:lpstr>
      <vt:lpstr>Distributed-Memory Processes:</vt:lpstr>
      <vt:lpstr>Communicator (grouping processes)</vt:lpstr>
      <vt:lpstr>Rank</vt:lpstr>
      <vt:lpstr>Size</vt:lpstr>
      <vt:lpstr>MPI_SEND(...):</vt:lpstr>
      <vt:lpstr>MPI_Recv(...):</vt:lpstr>
      <vt:lpstr>MPI Program Structure:</vt:lpstr>
      <vt:lpstr>Examples:</vt:lpstr>
      <vt:lpstr>References / Further Readings</vt:lpstr>
    </vt:vector>
  </TitlesOfParts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MPI Collective Communication</dc:title>
  <cp:lastModifiedBy>Aaron Weeden</cp:lastModifiedBy>
  <cp:revision>5</cp:revision>
  <dcterms:modified xsi:type="dcterms:W3CDTF">2020-10-11T16:12:45Z</dcterms:modified>
</cp:coreProperties>
</file>