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74" r:id="rId2"/>
    <p:sldId id="27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5" roundtripDataSignature="AMtx7miBjYDQoAjxepdfWB5sOiYIIqLzF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m Foss" initials="" lastIdx="3" clrIdx="0"/>
  <p:cmAuthor id="1" name="Maria Pantoja" initials="MP" lastIdx="2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27CD6E-7CBF-4B0C-A88E-F1C14BB0C78F}">
  <a:tblStyle styleId="{ED27CD6E-7CBF-4B0C-A88E-F1C14BB0C78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8"/>
  </p:normalViewPr>
  <p:slideViewPr>
    <p:cSldViewPr snapToGrid="0" snapToObjects="1">
      <p:cViewPr varScale="1">
        <p:scale>
          <a:sx n="88" d="100"/>
          <a:sy n="88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5" Type="http://customschemas.google.com/relationships/presentationmetadata" Target="metadata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Sequential</a:t>
            </a:r>
            <a:r>
              <a:rPr lang="en-US" baseline="0" dirty="0"/>
              <a:t> VS MPI </a:t>
            </a:r>
          </a:p>
          <a:p>
            <a:pPr>
              <a:defRPr/>
            </a:pPr>
            <a:r>
              <a:rPr lang="en-US" baseline="0" dirty="0"/>
              <a:t>Execution Time in Sec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MPI Blocking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Stencil Code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294.0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B96-6946-902C-90A9F7B450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MPI Non Blocking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Stencil Code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272.0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B96-6946-902C-90A9F7B450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Sequential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Stencil Code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831.0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9FD-EE43-88F1-8D4A3424E6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91492592"/>
        <c:axId val="892168032"/>
      </c:barChart>
      <c:catAx>
        <c:axId val="89149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2168032"/>
        <c:crosses val="autoZero"/>
        <c:auto val="1"/>
        <c:lblAlgn val="ctr"/>
        <c:lblOffset val="100"/>
        <c:noMultiLvlLbl val="0"/>
      </c:catAx>
      <c:valAx>
        <c:axId val="892168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1492592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5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s.cs.duke.edu/~ola/courses/programming/gprof.html" TargetMode="External"/><Relationship Id="rId4" Type="http://schemas.openxmlformats.org/officeDocument/2006/relationships/hyperlink" Target="http://sandsoftwaresound.net/perf/perf-tutorial-hot-spot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sa/4.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s.cs.duke.edu/~ola/courses/programming/gprof.html" TargetMode="External"/><Relationship Id="rId4" Type="http://schemas.openxmlformats.org/officeDocument/2006/relationships/hyperlink" Target="http://sandsoftwaresound.net/perf/perf-tutorial-hot-spot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Unit 5: MPI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Lesson </a:t>
            </a: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6: Convolution/Stencil Code in MPI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Developed by </a:t>
            </a:r>
            <a:r>
              <a:rPr lang="en-US" sz="3600" i="1" dirty="0" smtClean="0">
                <a:latin typeface="Times New Roman" charset="0"/>
                <a:ea typeface="Times New Roman" charset="0"/>
                <a:cs typeface="Times New Roman" charset="0"/>
              </a:rPr>
              <a:t>Maria Pantoja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137753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/>
          <p:nvPr/>
        </p:nvSpPr>
        <p:spPr>
          <a:xfrm>
            <a:off x="3048" y="4293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8"/>
          <p:cNvSpPr/>
          <p:nvPr/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Output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Visualization</a:t>
            </a:r>
            <a:br>
              <a:rPr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8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8"/>
          <p:cNvSpPr txBox="1">
            <a:spLocks noGrp="1"/>
          </p:cNvSpPr>
          <p:nvPr>
            <p:ph type="body" idx="1"/>
          </p:nvPr>
        </p:nvSpPr>
        <p:spPr>
          <a:xfrm>
            <a:off x="4282210" y="428020"/>
            <a:ext cx="7485048" cy="4938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The Input to the program is a 2D array , each cell in the array contains the initial temperature </a:t>
            </a:r>
          </a:p>
          <a:p>
            <a:pPr lvl="0"/>
            <a:r>
              <a:rPr lang="en-US" dirty="0"/>
              <a:t>The Output of the program also a 2D array , contains the temperatures after an X amount of time</a:t>
            </a:r>
          </a:p>
          <a:p>
            <a:pPr lvl="0"/>
            <a:r>
              <a:rPr lang="en-US" dirty="0"/>
              <a:t>The 2D arrays output can be displayed as </a:t>
            </a:r>
            <a:r>
              <a:rPr lang="en-US" dirty="0" err="1"/>
              <a:t>png</a:t>
            </a:r>
            <a:r>
              <a:rPr lang="en-US" dirty="0"/>
              <a:t> images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 sz="204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endParaRPr sz="2210" dirty="0"/>
          </a:p>
        </p:txBody>
      </p:sp>
      <p:pic>
        <p:nvPicPr>
          <p:cNvPr id="157" name="Google Shape;15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1020" y="4555853"/>
            <a:ext cx="2881973" cy="1621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330" y="4555853"/>
            <a:ext cx="2881974" cy="1621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>
            <a:spLocks noGrp="1"/>
          </p:cNvSpPr>
          <p:nvPr>
            <p:ph type="title"/>
          </p:nvPr>
        </p:nvSpPr>
        <p:spPr>
          <a:xfrm>
            <a:off x="178676" y="85504"/>
            <a:ext cx="1178209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MPI Acceleration of main loop. Divide Array in rows</a:t>
            </a:r>
            <a:endParaRPr/>
          </a:p>
        </p:txBody>
      </p:sp>
      <p:sp>
        <p:nvSpPr>
          <p:cNvPr id="164" name="Google Shape;164;p9"/>
          <p:cNvSpPr txBox="1"/>
          <p:nvPr/>
        </p:nvSpPr>
        <p:spPr>
          <a:xfrm>
            <a:off x="7726992" y="3278214"/>
            <a:ext cx="3702567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5" name="Google Shape;165;p9"/>
          <p:cNvGraphicFramePr/>
          <p:nvPr/>
        </p:nvGraphicFramePr>
        <p:xfrm>
          <a:off x="329953" y="1999840"/>
          <a:ext cx="2451800" cy="27931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306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64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64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64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064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064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064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064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1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66" name="Google Shape;166;p9"/>
          <p:cNvGraphicFramePr/>
          <p:nvPr/>
        </p:nvGraphicFramePr>
        <p:xfrm>
          <a:off x="3877507" y="1704560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7" name="Google Shape;167;p9"/>
          <p:cNvGraphicFramePr/>
          <p:nvPr/>
        </p:nvGraphicFramePr>
        <p:xfrm>
          <a:off x="3877507" y="3139697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121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8" name="Google Shape;168;p9"/>
          <p:cNvGraphicFramePr/>
          <p:nvPr/>
        </p:nvGraphicFramePr>
        <p:xfrm>
          <a:off x="3877507" y="4474036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69" name="Google Shape;169;p9"/>
          <p:cNvCxnSpPr/>
          <p:nvPr/>
        </p:nvCxnSpPr>
        <p:spPr>
          <a:xfrm rot="10800000" flipH="1">
            <a:off x="2781737" y="2123090"/>
            <a:ext cx="1095770" cy="39939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0" name="Google Shape;170;p9"/>
          <p:cNvCxnSpPr/>
          <p:nvPr/>
        </p:nvCxnSpPr>
        <p:spPr>
          <a:xfrm>
            <a:off x="2758559" y="3418491"/>
            <a:ext cx="1119000" cy="254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1" name="Google Shape;171;p9"/>
          <p:cNvCxnSpPr/>
          <p:nvPr/>
        </p:nvCxnSpPr>
        <p:spPr>
          <a:xfrm>
            <a:off x="2770148" y="4357377"/>
            <a:ext cx="1107300" cy="650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2" name="Google Shape;172;p9"/>
          <p:cNvSpPr txBox="1"/>
          <p:nvPr/>
        </p:nvSpPr>
        <p:spPr>
          <a:xfrm>
            <a:off x="329953" y="5108028"/>
            <a:ext cx="242860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T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Process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calculates 3 rows</a:t>
            </a:r>
            <a:endParaRPr/>
          </a:p>
        </p:txBody>
      </p:sp>
      <p:sp>
        <p:nvSpPr>
          <p:cNvPr id="173" name="Google Shape;173;p9"/>
          <p:cNvSpPr txBox="1"/>
          <p:nvPr/>
        </p:nvSpPr>
        <p:spPr>
          <a:xfrm>
            <a:off x="3535974" y="5625148"/>
            <a:ext cx="375820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To Calculate the Heat at T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each process needs its 3 rows plus the top/button boundery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4" name="Google Shape;174;p9"/>
          <p:cNvGraphicFramePr/>
          <p:nvPr/>
        </p:nvGraphicFramePr>
        <p:xfrm>
          <a:off x="8034349" y="1704560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5" name="Google Shape;175;p9"/>
          <p:cNvSpPr/>
          <p:nvPr/>
        </p:nvSpPr>
        <p:spPr>
          <a:xfrm>
            <a:off x="6894786" y="2409151"/>
            <a:ext cx="525517" cy="987259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"/>
          <p:cNvSpPr/>
          <p:nvPr/>
        </p:nvSpPr>
        <p:spPr>
          <a:xfrm rot="10800000" flipH="1">
            <a:off x="3263461" y="2522483"/>
            <a:ext cx="566751" cy="1043878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7" name="Google Shape;177;p9"/>
          <p:cNvGraphicFramePr/>
          <p:nvPr/>
        </p:nvGraphicFramePr>
        <p:xfrm>
          <a:off x="8034349" y="3149194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121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8" name="Google Shape;178;p9"/>
          <p:cNvGraphicFramePr/>
          <p:nvPr/>
        </p:nvGraphicFramePr>
        <p:xfrm>
          <a:off x="8034349" y="4599300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9" name="Google Shape;179;p9"/>
          <p:cNvSpPr txBox="1"/>
          <p:nvPr/>
        </p:nvSpPr>
        <p:spPr>
          <a:xfrm>
            <a:off x="8607972" y="5713809"/>
            <a:ext cx="282158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T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T1=T0+(Ncell+Scell+Ecell+Wcell)/4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>
            <a:spLocks noGrp="1"/>
          </p:cNvSpPr>
          <p:nvPr>
            <p:ph type="title"/>
          </p:nvPr>
        </p:nvSpPr>
        <p:spPr>
          <a:xfrm>
            <a:off x="94593" y="90024"/>
            <a:ext cx="1178209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MPI Acceleration of main loop. Divide Array in rows</a:t>
            </a:r>
            <a:endParaRPr/>
          </a:p>
        </p:txBody>
      </p:sp>
      <p:sp>
        <p:nvSpPr>
          <p:cNvPr id="185" name="Google Shape;185;p10"/>
          <p:cNvSpPr txBox="1"/>
          <p:nvPr/>
        </p:nvSpPr>
        <p:spPr>
          <a:xfrm>
            <a:off x="7726992" y="3278214"/>
            <a:ext cx="3702567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6" name="Google Shape;186;p10"/>
          <p:cNvGraphicFramePr/>
          <p:nvPr/>
        </p:nvGraphicFramePr>
        <p:xfrm>
          <a:off x="8034349" y="1704560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50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7" name="Google Shape;187;p10"/>
          <p:cNvGraphicFramePr/>
          <p:nvPr/>
        </p:nvGraphicFramePr>
        <p:xfrm>
          <a:off x="8034349" y="3149194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121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8" name="Google Shape;188;p10"/>
          <p:cNvGraphicFramePr/>
          <p:nvPr/>
        </p:nvGraphicFramePr>
        <p:xfrm>
          <a:off x="8034349" y="4599300"/>
          <a:ext cx="2886375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55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9" name="Google Shape;189;p10"/>
          <p:cNvSpPr txBox="1"/>
          <p:nvPr/>
        </p:nvSpPr>
        <p:spPr>
          <a:xfrm>
            <a:off x="8607972" y="5713809"/>
            <a:ext cx="28215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T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graphicFrame>
        <p:nvGraphicFramePr>
          <p:cNvPr id="190" name="Google Shape;190;p10"/>
          <p:cNvGraphicFramePr/>
          <p:nvPr/>
        </p:nvGraphicFramePr>
        <p:xfrm>
          <a:off x="670306" y="1704560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1" name="Google Shape;191;p10"/>
          <p:cNvGraphicFramePr/>
          <p:nvPr/>
        </p:nvGraphicFramePr>
        <p:xfrm>
          <a:off x="670306" y="3149194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121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2" name="Google Shape;192;p10"/>
          <p:cNvGraphicFramePr/>
          <p:nvPr/>
        </p:nvGraphicFramePr>
        <p:xfrm>
          <a:off x="670306" y="4599300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3" name="Google Shape;193;p10"/>
          <p:cNvSpPr txBox="1"/>
          <p:nvPr/>
        </p:nvSpPr>
        <p:spPr>
          <a:xfrm>
            <a:off x="1033722" y="5864740"/>
            <a:ext cx="28215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T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graphicFrame>
        <p:nvGraphicFramePr>
          <p:cNvPr id="194" name="Google Shape;194;p10"/>
          <p:cNvGraphicFramePr/>
          <p:nvPr/>
        </p:nvGraphicFramePr>
        <p:xfrm>
          <a:off x="4221171" y="1704560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5" name="Google Shape;195;p10"/>
          <p:cNvGraphicFramePr/>
          <p:nvPr/>
        </p:nvGraphicFramePr>
        <p:xfrm>
          <a:off x="4221171" y="3149194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121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6" name="Google Shape;196;p10"/>
          <p:cNvGraphicFramePr/>
          <p:nvPr/>
        </p:nvGraphicFramePr>
        <p:xfrm>
          <a:off x="4221171" y="4599300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7" name="Google Shape;197;p10"/>
          <p:cNvSpPr txBox="1"/>
          <p:nvPr/>
        </p:nvSpPr>
        <p:spPr>
          <a:xfrm>
            <a:off x="4584587" y="5864740"/>
            <a:ext cx="28215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exchange</a:t>
            </a:r>
            <a:endParaRPr sz="18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7143861" y="2441741"/>
            <a:ext cx="525517" cy="987259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0"/>
          <p:cNvSpPr/>
          <p:nvPr/>
        </p:nvSpPr>
        <p:spPr>
          <a:xfrm rot="10800000" flipH="1">
            <a:off x="3638040" y="2485504"/>
            <a:ext cx="566751" cy="1043878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>
            <a:spLocks noGrp="1"/>
          </p:cNvSpPr>
          <p:nvPr>
            <p:ph type="title"/>
          </p:nvPr>
        </p:nvSpPr>
        <p:spPr>
          <a:xfrm>
            <a:off x="838200" y="455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MPI Stencil</a:t>
            </a:r>
            <a:endParaRPr/>
          </a:p>
        </p:txBody>
      </p:sp>
      <p:sp>
        <p:nvSpPr>
          <p:cNvPr id="205" name="Google Shape;205;p11"/>
          <p:cNvSpPr txBox="1">
            <a:spLocks noGrp="1"/>
          </p:cNvSpPr>
          <p:nvPr>
            <p:ph type="body" idx="1"/>
          </p:nvPr>
        </p:nvSpPr>
        <p:spPr>
          <a:xfrm>
            <a:off x="473296" y="1142560"/>
            <a:ext cx="10515600" cy="544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lang="en-US" sz="1800">
                <a:solidFill>
                  <a:srgbClr val="00B050"/>
                </a:solidFill>
              </a:rPr>
              <a:t>//Distribute the Data Matrix among the processes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>
                <a:solidFill>
                  <a:schemeClr val="accent1"/>
                </a:solidFill>
              </a:rPr>
              <a:t>int </a:t>
            </a:r>
            <a:r>
              <a:rPr lang="en-US" sz="1800"/>
              <a:t>myRows=ROWS/numProcess;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>
                <a:solidFill>
                  <a:schemeClr val="accent1"/>
                </a:solidFill>
              </a:rPr>
              <a:t>float </a:t>
            </a:r>
            <a:r>
              <a:rPr lang="en-US" sz="1800"/>
              <a:t>*myData=</a:t>
            </a:r>
            <a:r>
              <a:rPr lang="en-US" sz="1800">
                <a:solidFill>
                  <a:schemeClr val="accent1"/>
                </a:solidFill>
              </a:rPr>
              <a:t>new float</a:t>
            </a:r>
            <a:r>
              <a:rPr lang="en-US" sz="1800"/>
              <a:t>[myRows*cols];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>
                <a:solidFill>
                  <a:schemeClr val="accent1"/>
                </a:solidFill>
              </a:rPr>
              <a:t>float </a:t>
            </a:r>
            <a:r>
              <a:rPr lang="en-US" sz="1800"/>
              <a:t>*buff= </a:t>
            </a:r>
            <a:r>
              <a:rPr lang="en-US" sz="1800">
                <a:solidFill>
                  <a:schemeClr val="accent1"/>
                </a:solidFill>
              </a:rPr>
              <a:t>new float</a:t>
            </a:r>
            <a:r>
              <a:rPr lang="en-US" sz="1800"/>
              <a:t>[myRows*cols] 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MPI_Scatter(data, myRows*cols, MPI_FLOAT, myData, myRows*cols,MPI_FLOAT);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memcpy(buff,myData, myRows*cols*sizeof(float));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lang="en-US" sz="1800">
                <a:solidFill>
                  <a:srgbClr val="00B050"/>
                </a:solidFill>
              </a:rPr>
              <a:t>//exchange the boundary rows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>
                <a:solidFill>
                  <a:schemeClr val="accent1"/>
                </a:solidFill>
              </a:rPr>
              <a:t>for</a:t>
            </a:r>
            <a:r>
              <a:rPr lang="en-US" sz="1800"/>
              <a:t> (</a:t>
            </a:r>
            <a:r>
              <a:rPr lang="en-US" sz="1800">
                <a:solidFill>
                  <a:schemeClr val="accent1"/>
                </a:solidFill>
              </a:rPr>
              <a:t>int</a:t>
            </a:r>
            <a:r>
              <a:rPr lang="en-US" sz="1800"/>
              <a:t> iter=0; iter&lt;numIter;iter++){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</a:pPr>
            <a:r>
              <a:rPr lang="en-US" sz="1700">
                <a:solidFill>
                  <a:schemeClr val="accent1"/>
                </a:solidFill>
              </a:rPr>
              <a:t>If</a:t>
            </a:r>
            <a:r>
              <a:rPr lang="en-US" sz="1700"/>
              <a:t>(myID&gt;0){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    MPI_Isend(myData,cols,MPI_Float,myID-1,0);  </a:t>
            </a:r>
            <a:r>
              <a:rPr lang="en-US" sz="1700">
                <a:solidFill>
                  <a:srgbClr val="00B050"/>
                </a:solidFill>
              </a:rPr>
              <a:t>//send first row of myData to previous process</a:t>
            </a:r>
            <a:endParaRPr sz="1700"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    MPI_Irecv(prevRow,cols,MPI_Float,myID-1,0); </a:t>
            </a:r>
            <a:r>
              <a:rPr lang="en-US" sz="1700">
                <a:solidFill>
                  <a:srgbClr val="00B050"/>
                </a:solidFill>
              </a:rPr>
              <a:t>//receives last row from previous process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}    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</a:pPr>
            <a:r>
              <a:rPr lang="en-US" sz="1700">
                <a:solidFill>
                  <a:schemeClr val="accent1"/>
                </a:solidFill>
              </a:rPr>
              <a:t>If</a:t>
            </a:r>
            <a:r>
              <a:rPr lang="en-US" sz="1700"/>
              <a:t>(myID&lt;numProcess-1){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    MPI_Isend(&amp;myData[(myRows-1)*cols],cols,MPI_Float,myID+1,0); </a:t>
            </a:r>
            <a:r>
              <a:rPr lang="en-US" sz="1700">
                <a:solidFill>
                  <a:srgbClr val="00B050"/>
                </a:solidFill>
              </a:rPr>
              <a:t>//send last row of myData to next process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    MPI_Irecv(nextRow,cols,MPI_Float,myID+1,0); </a:t>
            </a:r>
            <a:r>
              <a:rPr lang="en-US" sz="1700">
                <a:solidFill>
                  <a:srgbClr val="00B050"/>
                </a:solidFill>
              </a:rPr>
              <a:t>//receives first row from the next process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}  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endParaRPr sz="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 txBox="1">
            <a:spLocks noGrp="1"/>
          </p:cNvSpPr>
          <p:nvPr>
            <p:ph type="title"/>
          </p:nvPr>
        </p:nvSpPr>
        <p:spPr>
          <a:xfrm>
            <a:off x="838200" y="455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MPI Stencil</a:t>
            </a:r>
            <a:endParaRPr/>
          </a:p>
        </p:txBody>
      </p:sp>
      <p:sp>
        <p:nvSpPr>
          <p:cNvPr id="211" name="Google Shape;211;p12"/>
          <p:cNvSpPr txBox="1">
            <a:spLocks noGrp="1"/>
          </p:cNvSpPr>
          <p:nvPr>
            <p:ph type="body" idx="1"/>
          </p:nvPr>
        </p:nvSpPr>
        <p:spPr>
          <a:xfrm>
            <a:off x="764241" y="1371160"/>
            <a:ext cx="10515600" cy="544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US" sz="2400">
                <a:solidFill>
                  <a:srgbClr val="00B050"/>
                </a:solidFill>
              </a:rPr>
              <a:t>//calculate main Loop</a:t>
            </a: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</a:t>
            </a:r>
            <a:r>
              <a:rPr lang="en-US" sz="2400">
                <a:solidFill>
                  <a:schemeClr val="accent1"/>
                </a:solidFill>
              </a:rPr>
              <a:t>for</a:t>
            </a:r>
            <a:r>
              <a:rPr lang="en-US" sz="2400"/>
              <a:t>(</a:t>
            </a:r>
            <a:r>
              <a:rPr lang="en-US" sz="2400">
                <a:solidFill>
                  <a:schemeClr val="accent1"/>
                </a:solidFill>
              </a:rPr>
              <a:t>int</a:t>
            </a:r>
            <a:r>
              <a:rPr lang="en-US" sz="2400"/>
              <a:t> i=1; i&lt;myRows-1;i++){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</a:t>
            </a:r>
            <a:r>
              <a:rPr lang="en-US" sz="2400">
                <a:solidFill>
                  <a:schemeClr val="accent1"/>
                </a:solidFill>
              </a:rPr>
              <a:t>for</a:t>
            </a:r>
            <a:r>
              <a:rPr lang="en-US" sz="2400"/>
              <a:t>(</a:t>
            </a:r>
            <a:r>
              <a:rPr lang="en-US" sz="2400">
                <a:solidFill>
                  <a:schemeClr val="accent1"/>
                </a:solidFill>
              </a:rPr>
              <a:t>int</a:t>
            </a:r>
            <a:r>
              <a:rPr lang="en-US" sz="2400"/>
              <a:t> j=1; j&lt;cols-1;j++){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    buff[i*cols+j] = myData[i*cols+j]+( cbotton* myData[(i+1)*cols+j]+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                                                                  cwest*cmyData[i*cols+j-1] +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                                                               ceast*myData[i*cols+j+1] +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			          ctop*myData[(i-1)*cols+j])/SPEED;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(full code on stencilMPI.c)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838200" y="455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MPI Stencil</a:t>
            </a:r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body" idx="1"/>
          </p:nvPr>
        </p:nvSpPr>
        <p:spPr>
          <a:xfrm>
            <a:off x="1258645" y="1101436"/>
            <a:ext cx="10753246" cy="5710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US" sz="2400">
                <a:solidFill>
                  <a:srgbClr val="00B050"/>
                </a:solidFill>
              </a:rPr>
              <a:t>//calculate First row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If</a:t>
            </a:r>
            <a:r>
              <a:rPr lang="en-US" sz="2400"/>
              <a:t>(myId&gt;0){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</a:t>
            </a:r>
            <a:r>
              <a:rPr lang="en-US" sz="2400">
                <a:solidFill>
                  <a:schemeClr val="accent1"/>
                </a:solidFill>
              </a:rPr>
              <a:t>request</a:t>
            </a:r>
            <a:r>
              <a:rPr lang="en-US" sz="2400"/>
              <a:t>[1].</a:t>
            </a:r>
            <a:r>
              <a:rPr lang="en-US" sz="2400">
                <a:solidFill>
                  <a:schemeClr val="accent1"/>
                </a:solidFill>
              </a:rPr>
              <a:t>wait</a:t>
            </a:r>
            <a:r>
              <a:rPr lang="en-US" sz="2400"/>
              <a:t>(status);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</a:t>
            </a:r>
            <a:r>
              <a:rPr lang="en-US" sz="2400">
                <a:solidFill>
                  <a:schemeClr val="accent1"/>
                </a:solidFill>
              </a:rPr>
              <a:t>for</a:t>
            </a:r>
            <a:r>
              <a:rPr lang="en-US" sz="2400"/>
              <a:t>(</a:t>
            </a:r>
            <a:r>
              <a:rPr lang="en-US" sz="2400">
                <a:solidFill>
                  <a:schemeClr val="accent1"/>
                </a:solidFill>
              </a:rPr>
              <a:t>int</a:t>
            </a:r>
            <a:r>
              <a:rPr lang="en-US" sz="2400"/>
              <a:t> j=1; j&lt;cols-1;j++){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      buff[j] = myData[j]+( cbotton* myData[cols+j]+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                                                cwest*myData[j-1] +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                                             ceast*myData[j+1] +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	                  ctop*prevRow[j])/SPEED;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>
            <a:spLocks noGrp="1"/>
          </p:cNvSpPr>
          <p:nvPr>
            <p:ph type="title"/>
          </p:nvPr>
        </p:nvSpPr>
        <p:spPr>
          <a:xfrm>
            <a:off x="838200" y="455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MPI Stencil</a:t>
            </a:r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body" idx="1"/>
          </p:nvPr>
        </p:nvSpPr>
        <p:spPr>
          <a:xfrm>
            <a:off x="1496291" y="1101436"/>
            <a:ext cx="10515600" cy="5710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US" sz="2400">
                <a:solidFill>
                  <a:srgbClr val="00B050"/>
                </a:solidFill>
              </a:rPr>
              <a:t>//calculate last row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If</a:t>
            </a:r>
            <a:r>
              <a:rPr lang="en-US" sz="2400"/>
              <a:t>(myId&gt;numP-1){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</a:t>
            </a:r>
            <a:r>
              <a:rPr lang="en-US" sz="2400">
                <a:solidFill>
                  <a:schemeClr val="accent1"/>
                </a:solidFill>
              </a:rPr>
              <a:t>request</a:t>
            </a:r>
            <a:r>
              <a:rPr lang="en-US" sz="2400"/>
              <a:t>[3].</a:t>
            </a:r>
            <a:r>
              <a:rPr lang="en-US" sz="2400">
                <a:solidFill>
                  <a:schemeClr val="accent1"/>
                </a:solidFill>
              </a:rPr>
              <a:t>wait</a:t>
            </a:r>
            <a:r>
              <a:rPr lang="en-US" sz="2400"/>
              <a:t>(status);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      for</a:t>
            </a:r>
            <a:r>
              <a:rPr lang="en-US" sz="2400"/>
              <a:t>(</a:t>
            </a:r>
            <a:r>
              <a:rPr lang="en-US" sz="2400">
                <a:solidFill>
                  <a:schemeClr val="accent1"/>
                </a:solidFill>
              </a:rPr>
              <a:t>int</a:t>
            </a:r>
            <a:r>
              <a:rPr lang="en-US" sz="2400"/>
              <a:t> j=1; j&lt;cols-1;j++){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          buff[(myRows-1)*cols+j]=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cbotton*nextRow[j]+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cwest*myData[(myRows-1)*cols+j-1]+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ceast*myData[(myRows-1)*cols+j+1]+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ctop*myData[(myRows-2)*cols+j];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}}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//At the end of stencil swap buffers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Swap(buff with myData and so the for loop again)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/>
          <p:nvPr/>
        </p:nvSpPr>
        <p:spPr>
          <a:xfrm>
            <a:off x="3048" y="4293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5"/>
          <p:cNvSpPr/>
          <p:nvPr/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OpenMP Acceleration Profiling </a:t>
            </a:r>
            <a:endParaRPr/>
          </a:p>
        </p:txBody>
      </p:sp>
      <p:sp>
        <p:nvSpPr>
          <p:cNvPr id="231" name="Google Shape;231;p15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5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7460674" cy="594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dirty="0"/>
              <a:t>CPU: Intel i7-7820HQ 8 cores @2.90GHz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dirty="0" err="1"/>
              <a:t>gcc</a:t>
            </a:r>
            <a:r>
              <a:rPr lang="en-US" sz="2590" dirty="0"/>
              <a:t> –version: 9.3.0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dirty="0"/>
              <a:t>MPI version: </a:t>
            </a:r>
            <a:r>
              <a:rPr lang="en-US" sz="2590" dirty="0" err="1"/>
              <a:t>OpenMPI</a:t>
            </a:r>
            <a:r>
              <a:rPr lang="en-US" sz="2590" dirty="0"/>
              <a:t> 1.2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b="1" dirty="0"/>
              <a:t>Compile</a:t>
            </a:r>
            <a:r>
              <a:rPr lang="en-US" sz="2590" dirty="0"/>
              <a:t> : </a:t>
            </a:r>
            <a:r>
              <a:rPr lang="en-US" sz="2590" dirty="0" err="1"/>
              <a:t>mpic</a:t>
            </a:r>
            <a:r>
              <a:rPr lang="en-US" sz="2590" dirty="0"/>
              <a:t>++ -g –Wall  –o3 –o stencil </a:t>
            </a:r>
            <a:r>
              <a:rPr lang="en-US" sz="2590" dirty="0" err="1"/>
              <a:t>stencilMPI.c</a:t>
            </a:r>
            <a:endParaRPr sz="2590"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b="1" dirty="0"/>
              <a:t>Run</a:t>
            </a:r>
            <a:r>
              <a:rPr lang="en-US" sz="2590" dirty="0"/>
              <a:t>: </a:t>
            </a:r>
            <a:r>
              <a:rPr lang="en-US" sz="2590" dirty="0" err="1"/>
              <a:t>mpiexec</a:t>
            </a:r>
            <a:r>
              <a:rPr lang="en-US" sz="2590" dirty="0"/>
              <a:t> –n 4</a:t>
            </a:r>
            <a:endParaRPr dirty="0"/>
          </a:p>
          <a:p>
            <a:pPr marL="0" lvl="0" indent="0">
              <a:lnSpc>
                <a:spcPct val="70000"/>
              </a:lnSpc>
              <a:buSzPts val="2210"/>
              <a:buNone/>
            </a:pPr>
            <a:endParaRPr lang="en-US" sz="2400" dirty="0"/>
          </a:p>
          <a:p>
            <a:pPr marL="0" lvl="0" indent="0">
              <a:lnSpc>
                <a:spcPct val="70000"/>
              </a:lnSpc>
              <a:buSzPts val="2210"/>
              <a:buNone/>
            </a:pPr>
            <a:r>
              <a:rPr lang="en-US" sz="2400" dirty="0"/>
              <a:t>Use </a:t>
            </a:r>
          </a:p>
          <a:p>
            <a:pPr marL="0" lvl="0" indent="0">
              <a:lnSpc>
                <a:spcPct val="70000"/>
              </a:lnSpc>
              <a:buSzPts val="2210"/>
              <a:buNone/>
            </a:pPr>
            <a:r>
              <a:rPr lang="en-US" sz="2400" dirty="0"/>
              <a:t>a. </a:t>
            </a:r>
            <a:r>
              <a:rPr lang="en-US" sz="2400" dirty="0" err="1"/>
              <a:t>MPI_Wtime</a:t>
            </a:r>
            <a:r>
              <a:rPr lang="en-US" sz="2400" dirty="0"/>
              <a:t>() to time areas in your code </a:t>
            </a:r>
          </a:p>
          <a:p>
            <a:pPr marL="0" lvl="0" indent="0">
              <a:lnSpc>
                <a:spcPct val="70000"/>
              </a:lnSpc>
              <a:buSzPts val="2210"/>
              <a:buNone/>
            </a:pPr>
            <a:r>
              <a:rPr lang="en-US" sz="2400" dirty="0"/>
              <a:t>b. Use </a:t>
            </a:r>
            <a:r>
              <a:rPr lang="en-US" sz="2400" dirty="0">
                <a:hlinkClick r:id="rId3"/>
              </a:rPr>
              <a:t>gprof</a:t>
            </a:r>
            <a:r>
              <a:rPr lang="en-US" sz="2400" dirty="0"/>
              <a:t> or </a:t>
            </a:r>
            <a:r>
              <a:rPr lang="en-US" sz="2400" dirty="0">
                <a:hlinkClick r:id="rId4"/>
              </a:rPr>
              <a:t>perf</a:t>
            </a:r>
            <a:r>
              <a:rPr lang="en-US" sz="2400" dirty="0"/>
              <a:t> (profilers) to analyze timings and bottleneck on code</a:t>
            </a:r>
            <a:endParaRPr lang="en-US" sz="2590"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dirty="0"/>
              <a:t>Elapsed time: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dirty="0"/>
              <a:t>	Non-Blocking: 294 sec 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dirty="0"/>
              <a:t>(for an array of size 2^11 by 2^11, 6553 iterations(convolutions) and speed 10^8)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dirty="0"/>
              <a:t>A ~4 Speedup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6"/>
          <p:cNvSpPr/>
          <p:nvPr/>
        </p:nvSpPr>
        <p:spPr>
          <a:xfrm>
            <a:off x="1" y="0"/>
            <a:ext cx="4167271" cy="6858000"/>
          </a:xfrm>
          <a:custGeom>
            <a:avLst/>
            <a:gdLst/>
            <a:ahLst/>
            <a:cxnLst/>
            <a:rect l="l" t="t" r="r" b="b"/>
            <a:pathLst>
              <a:path w="4167271" h="6858000" extrusionOk="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6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Comparation Sequential vs MPI </a:t>
            </a:r>
            <a:endParaRPr/>
          </a:p>
        </p:txBody>
      </p:sp>
      <p:sp>
        <p:nvSpPr>
          <p:cNvPr id="240" name="Google Shape;240;p16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1" name="Google Shape;241;p16"/>
          <p:cNvGraphicFramePr/>
          <p:nvPr/>
        </p:nvGraphicFramePr>
        <p:xfrm>
          <a:off x="4571020" y="1300163"/>
          <a:ext cx="6558942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"/>
          <p:cNvSpPr/>
          <p:nvPr/>
        </p:nvSpPr>
        <p:spPr>
          <a:xfrm>
            <a:off x="1" y="0"/>
            <a:ext cx="4167271" cy="6858000"/>
          </a:xfrm>
          <a:custGeom>
            <a:avLst/>
            <a:gdLst/>
            <a:ahLst/>
            <a:cxnLst/>
            <a:rect l="l" t="t" r="r" b="b"/>
            <a:pathLst>
              <a:path w="4167271" h="6858000" extrusionOk="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7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Conclusion</a:t>
            </a:r>
            <a:endParaRPr/>
          </a:p>
        </p:txBody>
      </p:sp>
      <p:sp>
        <p:nvSpPr>
          <p:cNvPr id="249" name="Google Shape;249;p17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7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Stencil Code is ubiquitous is Science: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Differential Equations Solver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System of Equations Solver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Heat Transfer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Artificial intelligence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Etc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With small changes to original sequential code we achieved speeds up of ~4x on an ”oldish and cheap” laptop, clearly only running on the multicores of the machines not on a real distributed system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3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CC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BY-SA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4.0. To view a copy of this license, visit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creativecommons.org/licenses/by-sa/4.0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457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8"/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8"/>
          <p:cNvSpPr txBox="1"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dirty="0" smtClean="0">
                <a:solidFill>
                  <a:srgbClr val="FFFFFF"/>
                </a:solidFill>
              </a:rPr>
              <a:t>Lesson </a:t>
            </a:r>
            <a:r>
              <a:rPr lang="en-US" dirty="0">
                <a:solidFill>
                  <a:srgbClr val="FFFFFF"/>
                </a:solidFill>
              </a:rPr>
              <a:t>Evaluation</a:t>
            </a:r>
            <a:endParaRPr dirty="0"/>
          </a:p>
        </p:txBody>
      </p:sp>
      <p:sp>
        <p:nvSpPr>
          <p:cNvPr id="258" name="Google Shape;258;p18"/>
          <p:cNvSpPr/>
          <p:nvPr/>
        </p:nvSpPr>
        <p:spPr>
          <a:xfrm rot="-1790889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8"/>
          <p:cNvSpPr txBox="1">
            <a:spLocks noGrp="1"/>
          </p:cNvSpPr>
          <p:nvPr>
            <p:ph type="body" idx="1"/>
          </p:nvPr>
        </p:nvSpPr>
        <p:spPr>
          <a:xfrm>
            <a:off x="5257800" y="1643062"/>
            <a:ext cx="6172199" cy="495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Possible Advance Questions: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(code) The stencil code : 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Rewrite code for stencil so instead of hardcoding  in the loop the neighbor cells. Make the code more flexible and input the neighborhood and its coefficients as a filter. Pass the filter as an input to the stencil function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(code) Change it to 3D stencil code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(code) Chunk not just by rows do it also </a:t>
            </a:r>
            <a:r>
              <a:rPr lang="en-US"/>
              <a:t>by columns 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769476" y="220196"/>
            <a:ext cx="9422524" cy="6637806"/>
          </a:xfrm>
          <a:custGeom>
            <a:avLst/>
            <a:gdLst/>
            <a:ahLst/>
            <a:cxnLst/>
            <a:rect l="l" t="t" r="r" b="b"/>
            <a:pathLst>
              <a:path w="8191500" h="5770597" extrusionOk="0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rot="-3079828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Acceleration of Stencil Code Using MPI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 Hands-on Approach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1" y="0"/>
            <a:ext cx="4167271" cy="6858000"/>
          </a:xfrm>
          <a:custGeom>
            <a:avLst/>
            <a:gdLst/>
            <a:ahLst/>
            <a:cxnLst/>
            <a:rect l="l" t="t" r="r" b="b"/>
            <a:pathLst>
              <a:path w="4167271" h="6858000" extrusionOk="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Learning Objectives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4447308" y="319088"/>
            <a:ext cx="6906491" cy="653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b="1"/>
              <a:t>APPLY</a:t>
            </a:r>
            <a:r>
              <a:rPr lang="en-US" sz="3600"/>
              <a:t> basic MPI functions to accelerate a common scientific pattern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b="1"/>
              <a:t>USE</a:t>
            </a:r>
            <a:r>
              <a:rPr lang="en-US" sz="3600"/>
              <a:t> Profiler tools to evaluate bottle necks in code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b="1"/>
              <a:t>IDENTIFY</a:t>
            </a:r>
            <a:r>
              <a:rPr lang="en-US" sz="3600"/>
              <a:t> which loops/task can be  distributed (loop dependency)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b="1"/>
              <a:t>COMPARE</a:t>
            </a:r>
            <a:r>
              <a:rPr lang="en-US" sz="3600"/>
              <a:t> sequential to distributed execution times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1" y="0"/>
            <a:ext cx="4167271" cy="6858000"/>
          </a:xfrm>
          <a:custGeom>
            <a:avLst/>
            <a:gdLst/>
            <a:ahLst/>
            <a:cxnLst/>
            <a:rect l="l" t="t" r="r" b="b"/>
            <a:pathLst>
              <a:path w="4167271" h="6858000" extrusionOk="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Expected Time of the Activity: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4447308" y="628650"/>
            <a:ext cx="6906491" cy="622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40639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 dirty="0" smtClean="0"/>
              <a:t>Lesson Approximate </a:t>
            </a:r>
            <a:r>
              <a:rPr lang="en-US" sz="2960" dirty="0"/>
              <a:t>Timing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dirty="0"/>
              <a:t>Problem Introduction : 5 min</a:t>
            </a:r>
            <a:endParaRPr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dirty="0"/>
              <a:t>Sequential Code: 5 min</a:t>
            </a:r>
            <a:endParaRPr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dirty="0"/>
              <a:t>Profiling and Identification of main bottleneck, stencil loop: 2 min</a:t>
            </a:r>
            <a:endParaRPr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dirty="0"/>
              <a:t>Explain how to accelerate this loop using MPI : 12min</a:t>
            </a:r>
            <a:endParaRPr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dirty="0"/>
              <a:t>Compare Sequential vs Parallel </a:t>
            </a:r>
            <a:r>
              <a:rPr lang="en-US" sz="2960" dirty="0" err="1"/>
              <a:t>OpenMP</a:t>
            </a:r>
            <a:r>
              <a:rPr lang="en-US" sz="2960" dirty="0"/>
              <a:t> implementation: 1 min</a:t>
            </a:r>
            <a:endParaRPr dirty="0"/>
          </a:p>
          <a:p>
            <a:pPr marL="228600" lvl="0" indent="-40639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 dirty="0"/>
          </a:p>
          <a:p>
            <a:pPr marL="228600" lvl="0" indent="-40639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 dirty="0"/>
              <a:t>Total time for the </a:t>
            </a:r>
            <a:r>
              <a:rPr lang="en-US" sz="2960" dirty="0" smtClean="0"/>
              <a:t>lesson: </a:t>
            </a:r>
            <a:r>
              <a:rPr lang="en-US" sz="2960" dirty="0"/>
              <a:t>25 minutes</a:t>
            </a:r>
            <a:endParaRPr dirty="0"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Introduction : Stencil Code</a:t>
            </a:r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206022" y="1486959"/>
            <a:ext cx="6318956" cy="5005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b="1"/>
              <a:t>Stencil code:</a:t>
            </a:r>
            <a:r>
              <a:rPr lang="en-US" sz="2590"/>
              <a:t> are a class of iterative functions which update an array according to some pattern (stencil)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They are most found in: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❑"/>
            </a:pPr>
            <a:r>
              <a:rPr lang="en-US" sz="2590"/>
              <a:t>   Scientific Simulations: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	(ex. Heat Transfer)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❑"/>
            </a:pPr>
            <a:r>
              <a:rPr lang="en-US" sz="2590"/>
              <a:t>   Computational Fluid Dynamics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	(ex. PDE solvers, Poisson Equation) 	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❑"/>
            </a:pPr>
            <a:r>
              <a:rPr lang="en-US" sz="2590"/>
              <a:t>Image Processing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	(ex. Image filters)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❑"/>
            </a:pPr>
            <a:r>
              <a:rPr lang="en-US" sz="2590"/>
              <a:t>Machine Learning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	(ex. Convolutional Neural Networks)</a:t>
            </a:r>
            <a:endParaRPr/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7878" y="1930224"/>
            <a:ext cx="5118100" cy="35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 txBox="1"/>
          <p:nvPr/>
        </p:nvSpPr>
        <p:spPr>
          <a:xfrm>
            <a:off x="6730647" y="5617634"/>
            <a:ext cx="5255331" cy="875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1 Stencil code on a 2 D array, using 9 neighbors  to calculate the output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Sequential 4 neighbors Code in C</a:t>
            </a:r>
            <a:br>
              <a:rPr lang="en-US"/>
            </a:br>
            <a:r>
              <a:rPr lang="en-US"/>
              <a:t>No Boundary Consideration</a:t>
            </a: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838200" y="1588557"/>
            <a:ext cx="10515600" cy="490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>
                <a:solidFill>
                  <a:schemeClr val="accent1"/>
                </a:solidFill>
              </a:rPr>
              <a:t>for </a:t>
            </a:r>
            <a:r>
              <a:rPr lang="en-US" sz="1800"/>
              <a:t>(</a:t>
            </a:r>
            <a:r>
              <a:rPr lang="en-US" sz="1800">
                <a:solidFill>
                  <a:schemeClr val="accent1"/>
                </a:solidFill>
              </a:rPr>
              <a:t>int</a:t>
            </a:r>
            <a:r>
              <a:rPr lang="en-US" sz="1800"/>
              <a:t> i = 0; i &lt; iter_count; ++i) {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  </a:t>
            </a:r>
            <a:r>
              <a:rPr lang="en-US" sz="1800">
                <a:solidFill>
                  <a:schemeClr val="accent1"/>
                </a:solidFill>
              </a:rPr>
              <a:t>for</a:t>
            </a:r>
            <a:r>
              <a:rPr lang="en-US" sz="1800"/>
              <a:t> (</a:t>
            </a:r>
            <a:r>
              <a:rPr lang="en-US" sz="1800">
                <a:solidFill>
                  <a:schemeClr val="accent1"/>
                </a:solidFill>
              </a:rPr>
              <a:t>int</a:t>
            </a:r>
            <a:r>
              <a:rPr lang="en-US" sz="1800"/>
              <a:t> y = 0; y &lt; N; y++)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        </a:t>
            </a:r>
            <a:r>
              <a:rPr lang="en-US" sz="1800">
                <a:solidFill>
                  <a:schemeClr val="accent1"/>
                </a:solidFill>
              </a:rPr>
              <a:t>for</a:t>
            </a:r>
            <a:r>
              <a:rPr lang="en-US" sz="1800"/>
              <a:t> (</a:t>
            </a:r>
            <a:r>
              <a:rPr lang="en-US" sz="1800">
                <a:solidFill>
                  <a:schemeClr val="accent1"/>
                </a:solidFill>
              </a:rPr>
              <a:t>int</a:t>
            </a:r>
            <a:r>
              <a:rPr lang="en-US" sz="1800"/>
              <a:t> x = 0; x &lt;N; x++)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     </a:t>
            </a:r>
            <a:r>
              <a:rPr lang="en-US" sz="1800">
                <a:solidFill>
                  <a:srgbClr val="00B050"/>
                </a:solidFill>
              </a:rPr>
              <a:t>//ctop,cbottom,ceast,cright are the coefficients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lang="en-US" sz="1800">
                <a:solidFill>
                  <a:srgbClr val="00B050"/>
                </a:solidFill>
              </a:rPr>
              <a:t>	    //of the stencil or filter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     out[y][x]=in[y][x]+(ctop*in[y-1][x] 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                       cbottom*in[y+1][x] 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	      cwest*in[y][x-1] 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	      ceast*in[y][x+1] )/SPEED;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        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  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  </a:t>
            </a:r>
            <a:r>
              <a:rPr lang="en-US" sz="1800">
                <a:solidFill>
                  <a:srgbClr val="00B050"/>
                </a:solidFill>
              </a:rPr>
              <a:t>//swap input and output array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  tmp= out; out=in; in=tmp;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endParaRPr sz="700"/>
          </a:p>
        </p:txBody>
      </p:sp>
      <p:graphicFrame>
        <p:nvGraphicFramePr>
          <p:cNvPr id="123" name="Google Shape;123;p5"/>
          <p:cNvGraphicFramePr/>
          <p:nvPr/>
        </p:nvGraphicFramePr>
        <p:xfrm>
          <a:off x="8023208" y="2158114"/>
          <a:ext cx="1869025" cy="18542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34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86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86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86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08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4" name="Google Shape;124;p5"/>
          <p:cNvSpPr/>
          <p:nvPr/>
        </p:nvSpPr>
        <p:spPr>
          <a:xfrm>
            <a:off x="8844563" y="2593268"/>
            <a:ext cx="226341" cy="320853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5"/>
          <p:cNvSpPr/>
          <p:nvPr/>
        </p:nvSpPr>
        <p:spPr>
          <a:xfrm rot="10800000">
            <a:off x="8844563" y="3085214"/>
            <a:ext cx="226341" cy="320853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/>
          <p:nvPr/>
        </p:nvSpPr>
        <p:spPr>
          <a:xfrm rot="-5400000">
            <a:off x="8570966" y="2839241"/>
            <a:ext cx="226341" cy="320853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/>
          <p:nvPr/>
        </p:nvSpPr>
        <p:spPr>
          <a:xfrm rot="5400000">
            <a:off x="9091118" y="2839241"/>
            <a:ext cx="226341" cy="320853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838200" y="455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Sequential 4 neighbors Code in C</a:t>
            </a:r>
            <a:br>
              <a:rPr lang="en-US"/>
            </a:br>
            <a:r>
              <a:rPr lang="en-US"/>
              <a:t>With Boundary </a:t>
            </a:r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body" idx="1"/>
          </p:nvPr>
        </p:nvSpPr>
        <p:spPr>
          <a:xfrm>
            <a:off x="838200" y="1232203"/>
            <a:ext cx="10515600" cy="544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 dirty="0">
                <a:solidFill>
                  <a:schemeClr val="accent1"/>
                </a:solidFill>
              </a:rPr>
              <a:t>for 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1"/>
                </a:solidFill>
              </a:rPr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</a:t>
            </a:r>
            <a:r>
              <a:rPr lang="en-US" sz="1800" dirty="0" err="1"/>
              <a:t>iter_count</a:t>
            </a:r>
            <a:r>
              <a:rPr lang="en-US" sz="1800" dirty="0"/>
              <a:t>; ++</a:t>
            </a:r>
            <a:r>
              <a:rPr lang="en-US" sz="1800" dirty="0" err="1"/>
              <a:t>i</a:t>
            </a:r>
            <a:r>
              <a:rPr lang="en-US" sz="1800" dirty="0"/>
              <a:t>) { 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      </a:t>
            </a:r>
            <a:r>
              <a:rPr lang="en-US" sz="1800" dirty="0">
                <a:solidFill>
                  <a:schemeClr val="accent1"/>
                </a:solidFill>
              </a:rPr>
              <a:t>for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accent1"/>
                </a:solidFill>
              </a:rPr>
              <a:t>int</a:t>
            </a:r>
            <a:r>
              <a:rPr lang="en-US" sz="1800" dirty="0"/>
              <a:t> y = 0; y &lt; height; y++) {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            </a:t>
            </a:r>
            <a:r>
              <a:rPr lang="en-US" sz="1800" dirty="0">
                <a:solidFill>
                  <a:schemeClr val="accent1"/>
                </a:solidFill>
              </a:rPr>
              <a:t>for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accent1"/>
                </a:solidFill>
              </a:rPr>
              <a:t>int</a:t>
            </a:r>
            <a:r>
              <a:rPr lang="en-US" sz="1800" dirty="0"/>
              <a:t> x = 0; x &lt; width; x++) {</a:t>
            </a:r>
            <a:endParaRPr sz="1800" dirty="0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lang="en-US" sz="1800" dirty="0">
                <a:solidFill>
                  <a:srgbClr val="00B050"/>
                </a:solidFill>
              </a:rPr>
              <a:t>	    //o[y][x] is same as o[y*</a:t>
            </a:r>
            <a:r>
              <a:rPr lang="en-US" sz="1800" dirty="0" err="1">
                <a:solidFill>
                  <a:srgbClr val="00B050"/>
                </a:solidFill>
              </a:rPr>
              <a:t>N+x</a:t>
            </a:r>
            <a:r>
              <a:rPr lang="en-US" sz="1800" dirty="0">
                <a:solidFill>
                  <a:srgbClr val="00B050"/>
                </a:solidFill>
              </a:rPr>
              <a:t>]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lang="en-US" sz="1800" dirty="0">
                <a:solidFill>
                  <a:srgbClr val="00B050"/>
                </a:solidFill>
              </a:rPr>
              <a:t>                     </a:t>
            </a:r>
            <a:r>
              <a:rPr lang="en-US" sz="1800" dirty="0"/>
              <a:t>center=y*</a:t>
            </a:r>
            <a:r>
              <a:rPr lang="en-US" sz="1800" dirty="0" err="1"/>
              <a:t>N+x</a:t>
            </a:r>
            <a:r>
              <a:rPr lang="en-US" sz="1800" dirty="0"/>
              <a:t>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                     west= (x==0) ?center:center-1;  east= (x==N-1) ?center:center+1;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	    top= (y==0) ?</a:t>
            </a:r>
            <a:r>
              <a:rPr lang="en-US" sz="1800" dirty="0" err="1"/>
              <a:t>center:center-N</a:t>
            </a:r>
            <a:r>
              <a:rPr lang="en-US" sz="1800" dirty="0"/>
              <a:t>;   bottom= (y==N-1) ?</a:t>
            </a:r>
            <a:r>
              <a:rPr lang="en-US" sz="1800" dirty="0" err="1"/>
              <a:t>center:center+N</a:t>
            </a:r>
            <a:r>
              <a:rPr lang="en-US" sz="1800" dirty="0"/>
              <a:t>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	    out[y*</a:t>
            </a:r>
            <a:r>
              <a:rPr lang="en-US" sz="1800" dirty="0" err="1"/>
              <a:t>N+x</a:t>
            </a:r>
            <a:r>
              <a:rPr lang="en-US" sz="1800" dirty="0"/>
              <a:t>]=in[center]+ (</a:t>
            </a:r>
            <a:r>
              <a:rPr lang="en-US" sz="1800" dirty="0" err="1"/>
              <a:t>ctop</a:t>
            </a:r>
            <a:r>
              <a:rPr lang="en-US" sz="1800" dirty="0"/>
              <a:t>*in[top] +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	                            </a:t>
            </a:r>
            <a:r>
              <a:rPr lang="en-US" sz="1800" dirty="0" err="1"/>
              <a:t>cbottom</a:t>
            </a:r>
            <a:r>
              <a:rPr lang="en-US" sz="1800" dirty="0"/>
              <a:t>*in[bottom] +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		           </a:t>
            </a:r>
            <a:r>
              <a:rPr lang="en-US" sz="1800" dirty="0" err="1"/>
              <a:t>cwest</a:t>
            </a:r>
            <a:r>
              <a:rPr lang="en-US" sz="1800" dirty="0"/>
              <a:t>*in[west] +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		           </a:t>
            </a:r>
            <a:r>
              <a:rPr lang="en-US" sz="1800" dirty="0" err="1"/>
              <a:t>ceast</a:t>
            </a:r>
            <a:r>
              <a:rPr lang="en-US" sz="1800" dirty="0"/>
              <a:t>*in[east] )/SPEED;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            }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      }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      </a:t>
            </a:r>
            <a:r>
              <a:rPr lang="en-US" sz="1800" dirty="0">
                <a:solidFill>
                  <a:srgbClr val="00B050"/>
                </a:solidFill>
              </a:rPr>
              <a:t>//swap input and output array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      </a:t>
            </a:r>
            <a:r>
              <a:rPr lang="en-US" sz="1800" dirty="0" err="1"/>
              <a:t>tmp</a:t>
            </a:r>
            <a:r>
              <a:rPr lang="en-US" sz="1800" dirty="0"/>
              <a:t>= out; out=in; in=</a:t>
            </a:r>
            <a:r>
              <a:rPr lang="en-US" sz="1800" dirty="0" err="1"/>
              <a:t>tmp</a:t>
            </a:r>
            <a:r>
              <a:rPr lang="en-US" sz="1800" dirty="0"/>
              <a:t>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 }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endParaRPr sz="700" dirty="0"/>
          </a:p>
        </p:txBody>
      </p:sp>
      <p:graphicFrame>
        <p:nvGraphicFramePr>
          <p:cNvPr id="134" name="Google Shape;134;p6"/>
          <p:cNvGraphicFramePr/>
          <p:nvPr/>
        </p:nvGraphicFramePr>
        <p:xfrm>
          <a:off x="9199659" y="2187222"/>
          <a:ext cx="1886000" cy="18542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51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86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86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86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08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5" name="Google Shape;135;p6"/>
          <p:cNvSpPr/>
          <p:nvPr/>
        </p:nvSpPr>
        <p:spPr>
          <a:xfrm>
            <a:off x="9950875" y="2661002"/>
            <a:ext cx="226341" cy="320853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"/>
          <p:cNvSpPr/>
          <p:nvPr/>
        </p:nvSpPr>
        <p:spPr>
          <a:xfrm rot="10800000">
            <a:off x="9950875" y="3152948"/>
            <a:ext cx="226341" cy="320853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/>
          <p:nvPr/>
        </p:nvSpPr>
        <p:spPr>
          <a:xfrm rot="-5400000">
            <a:off x="9677278" y="2906975"/>
            <a:ext cx="226341" cy="320853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/>
          <p:nvPr/>
        </p:nvSpPr>
        <p:spPr>
          <a:xfrm rot="5400000">
            <a:off x="10197430" y="2906975"/>
            <a:ext cx="226341" cy="320853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949C1E7-BAEA-1D44-A2CE-1EBEF17859EF}"/>
              </a:ext>
            </a:extLst>
          </p:cNvPr>
          <p:cNvSpPr txBox="1"/>
          <p:nvPr/>
        </p:nvSpPr>
        <p:spPr>
          <a:xfrm>
            <a:off x="6584176" y="5004666"/>
            <a:ext cx="4501483" cy="1169551"/>
          </a:xfrm>
          <a:prstGeom prst="rect">
            <a:avLst/>
          </a:prstGeom>
          <a:noFill/>
          <a:ln cmpd="dbl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 :Explaining Boundary condition notation</a:t>
            </a:r>
          </a:p>
          <a:p>
            <a:r>
              <a:rPr lang="en-US" dirty="0"/>
              <a:t>If (row x is equal to 0) then west=center</a:t>
            </a:r>
          </a:p>
          <a:p>
            <a:r>
              <a:rPr lang="en-US" dirty="0"/>
              <a:t>                                    else west=center-1</a:t>
            </a:r>
          </a:p>
          <a:p>
            <a:r>
              <a:rPr lang="en-US" dirty="0"/>
              <a:t>Can be written in C as one compound statement</a:t>
            </a:r>
          </a:p>
          <a:p>
            <a:r>
              <a:rPr lang="en-US" dirty="0"/>
              <a:t>west= (x==0) ?center:center-1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3048" y="4293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dirty="0">
                <a:solidFill>
                  <a:srgbClr val="FFFFFF"/>
                </a:solidFill>
              </a:rPr>
              <a:t>Sequential Code Profiling</a:t>
            </a:r>
            <a:endParaRPr dirty="0"/>
          </a:p>
        </p:txBody>
      </p:sp>
      <p:sp>
        <p:nvSpPr>
          <p:cNvPr id="146" name="Google Shape;146;p7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7485048" cy="626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/>
              <a:t>Full code can be found in file: </a:t>
            </a:r>
            <a:r>
              <a:rPr lang="en-US" sz="2210" dirty="0" err="1"/>
              <a:t>stencil.c</a:t>
            </a:r>
            <a:endParaRPr sz="221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/>
              <a:t>Compile : </a:t>
            </a:r>
            <a:r>
              <a:rPr lang="en-US" sz="2210" dirty="0" err="1"/>
              <a:t>gcc</a:t>
            </a:r>
            <a:r>
              <a:rPr lang="en-US" sz="2210" dirty="0"/>
              <a:t> –o stencil </a:t>
            </a:r>
            <a:r>
              <a:rPr lang="en-US" sz="2210" dirty="0" err="1"/>
              <a:t>stencil.c</a:t>
            </a:r>
            <a:endParaRPr lang="en-US" sz="221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/>
              <a:t>CPU: Intel i7-7820HQ 8 cores @2.90GHz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 err="1"/>
              <a:t>gcc</a:t>
            </a:r>
            <a:r>
              <a:rPr lang="en-US" sz="2210" dirty="0"/>
              <a:t> –version: 9.3.0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endParaRPr sz="221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/>
              <a:t>Elapsed time 831.090 sec. (for an array of size 2^11 by 2^11, 6553 iterations(convolutions) and speed 10^8)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endParaRPr sz="221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/>
              <a:t>Use 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/>
              <a:t>Use </a:t>
            </a:r>
            <a:r>
              <a:rPr lang="en-US" sz="2210" dirty="0">
                <a:hlinkClick r:id="rId3"/>
              </a:rPr>
              <a:t>gprof</a:t>
            </a:r>
            <a:r>
              <a:rPr lang="en-US" sz="2210" dirty="0"/>
              <a:t> or </a:t>
            </a:r>
            <a:r>
              <a:rPr lang="en-US" sz="2210" dirty="0">
                <a:hlinkClick r:id="rId4"/>
              </a:rPr>
              <a:t>perf</a:t>
            </a:r>
            <a:r>
              <a:rPr lang="en-US" sz="2210" dirty="0"/>
              <a:t> (profilers) to analyze timings and bottleneck on code: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/>
              <a:t>Function	Execution %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/>
              <a:t>Init function	0.1%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/>
              <a:t>Stencil	             99.9%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 err="1"/>
              <a:t>PrintResult</a:t>
            </a:r>
            <a:r>
              <a:rPr lang="en-US" sz="2210" dirty="0"/>
              <a:t>	0%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endParaRPr sz="221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/>
              <a:t>in our case is very clear the function that needs acceleration is the Stencil for loop shown on previous slide (6)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endParaRPr sz="221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endParaRPr sz="22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1516</Words>
  <Application>Microsoft Macintosh PowerPoint</Application>
  <PresentationFormat>Widescreen</PresentationFormat>
  <Paragraphs>829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Noto Sans Symbols</vt:lpstr>
      <vt:lpstr>Times New Roman</vt:lpstr>
      <vt:lpstr>Arial</vt:lpstr>
      <vt:lpstr>Office Theme</vt:lpstr>
      <vt:lpstr>Blue Waters Petascale Semester Curriculum v1.0 Unit 5: MPI Lesson 6: Convolution/Stencil Code in MPI Developed by Maria Pantoja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Acceleration of Stencil Code Using MPI</vt:lpstr>
      <vt:lpstr>Learning Objectives</vt:lpstr>
      <vt:lpstr>Expected Time of the Activity:</vt:lpstr>
      <vt:lpstr>Problem Introduction : Stencil Code</vt:lpstr>
      <vt:lpstr>Example Sequential 4 neighbors Code in C No Boundary Consideration</vt:lpstr>
      <vt:lpstr>Example Sequential 4 neighbors Code in C With Boundary </vt:lpstr>
      <vt:lpstr>Sequential Code Profiling</vt:lpstr>
      <vt:lpstr>Output Visualization </vt:lpstr>
      <vt:lpstr>MPI Acceleration of main loop. Divide Array in rows</vt:lpstr>
      <vt:lpstr>MPI Acceleration of main loop. Divide Array in rows</vt:lpstr>
      <vt:lpstr>MPI Stencil</vt:lpstr>
      <vt:lpstr>MPI Stencil</vt:lpstr>
      <vt:lpstr>MPI Stencil</vt:lpstr>
      <vt:lpstr>MPI Stencil</vt:lpstr>
      <vt:lpstr>OpenMP Acceleration Profiling </vt:lpstr>
      <vt:lpstr>Comparation Sequential vs MPI </vt:lpstr>
      <vt:lpstr>Conclusion</vt:lpstr>
      <vt:lpstr>Lesson Evaluation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Acceleration of Stencil Code Using MPI</dc:title>
  <dc:creator>Maria Pantoja</dc:creator>
  <cp:lastModifiedBy>Aaron Weeden</cp:lastModifiedBy>
  <cp:revision>15</cp:revision>
  <dcterms:created xsi:type="dcterms:W3CDTF">2020-05-25T20:08:35Z</dcterms:created>
  <dcterms:modified xsi:type="dcterms:W3CDTF">2020-10-11T16:12:37Z</dcterms:modified>
</cp:coreProperties>
</file>