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71" r:id="rId2"/>
    <p:sldId id="27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18"/>
  </p:normalViewPr>
  <p:slideViewPr>
    <p:cSldViewPr snapToGrid="0" snapToObjects="1">
      <p:cViewPr varScale="1">
        <p:scale>
          <a:sx n="88" d="100"/>
          <a:sy n="88" d="100"/>
        </p:scale>
        <p:origin x="1784"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8F8C69-B354-AA4A-BE89-23247935F46D}" type="datetimeFigureOut">
              <a:rPr lang="en-US" smtClean="0"/>
              <a:t>10/11/20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91ABD-05F8-F841-A402-625DE2F3065A}" type="slidenum">
              <a:rPr lang="en-US" smtClean="0"/>
              <a:t>‹#›</a:t>
            </a:fld>
            <a:endParaRPr lang="en-US"/>
          </a:p>
        </p:txBody>
      </p:sp>
    </p:spTree>
    <p:extLst>
      <p:ext uri="{BB962C8B-B14F-4D97-AF65-F5344CB8AC3E}">
        <p14:creationId xmlns:p14="http://schemas.microsoft.com/office/powerpoint/2010/main" val="1682739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1583973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B20506-12EC-1649-864B-FCEFF4C5FDE1}" type="datetimeFigureOut">
              <a:rPr lang="en-US" smtClean="0"/>
              <a:t>10/11/20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48A1A-C38D-0742-8F1A-E668BD9AF14C}" type="slidenum">
              <a:rPr lang="en-US" smtClean="0"/>
              <a:t>‹#›</a:t>
            </a:fld>
            <a:endParaRPr lang="en-US"/>
          </a:p>
        </p:txBody>
      </p:sp>
    </p:spTree>
    <p:extLst>
      <p:ext uri="{BB962C8B-B14F-4D97-AF65-F5344CB8AC3E}">
        <p14:creationId xmlns:p14="http://schemas.microsoft.com/office/powerpoint/2010/main" val="1311934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B20506-12EC-1649-864B-FCEFF4C5FDE1}" type="datetimeFigureOut">
              <a:rPr lang="en-US" smtClean="0"/>
              <a:t>10/11/20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48A1A-C38D-0742-8F1A-E668BD9AF14C}" type="slidenum">
              <a:rPr lang="en-US" smtClean="0"/>
              <a:t>‹#›</a:t>
            </a:fld>
            <a:endParaRPr lang="en-US"/>
          </a:p>
        </p:txBody>
      </p:sp>
    </p:spTree>
    <p:extLst>
      <p:ext uri="{BB962C8B-B14F-4D97-AF65-F5344CB8AC3E}">
        <p14:creationId xmlns:p14="http://schemas.microsoft.com/office/powerpoint/2010/main" val="1256770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B20506-12EC-1649-864B-FCEFF4C5FDE1}" type="datetimeFigureOut">
              <a:rPr lang="en-US" smtClean="0"/>
              <a:t>10/11/20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48A1A-C38D-0742-8F1A-E668BD9AF14C}" type="slidenum">
              <a:rPr lang="en-US" smtClean="0"/>
              <a:t>‹#›</a:t>
            </a:fld>
            <a:endParaRPr lang="en-US"/>
          </a:p>
        </p:txBody>
      </p:sp>
    </p:spTree>
    <p:extLst>
      <p:ext uri="{BB962C8B-B14F-4D97-AF65-F5344CB8AC3E}">
        <p14:creationId xmlns:p14="http://schemas.microsoft.com/office/powerpoint/2010/main" val="1883889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B20506-12EC-1649-864B-FCEFF4C5FDE1}" type="datetimeFigureOut">
              <a:rPr lang="en-US" smtClean="0"/>
              <a:t>10/11/20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48A1A-C38D-0742-8F1A-E668BD9AF14C}" type="slidenum">
              <a:rPr lang="en-US" smtClean="0"/>
              <a:t>‹#›</a:t>
            </a:fld>
            <a:endParaRPr lang="en-US"/>
          </a:p>
        </p:txBody>
      </p:sp>
    </p:spTree>
    <p:extLst>
      <p:ext uri="{BB962C8B-B14F-4D97-AF65-F5344CB8AC3E}">
        <p14:creationId xmlns:p14="http://schemas.microsoft.com/office/powerpoint/2010/main" val="2032539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B20506-12EC-1649-864B-FCEFF4C5FDE1}" type="datetimeFigureOut">
              <a:rPr lang="en-US" smtClean="0"/>
              <a:t>10/11/20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48A1A-C38D-0742-8F1A-E668BD9AF14C}" type="slidenum">
              <a:rPr lang="en-US" smtClean="0"/>
              <a:t>‹#›</a:t>
            </a:fld>
            <a:endParaRPr lang="en-US"/>
          </a:p>
        </p:txBody>
      </p:sp>
    </p:spTree>
    <p:extLst>
      <p:ext uri="{BB962C8B-B14F-4D97-AF65-F5344CB8AC3E}">
        <p14:creationId xmlns:p14="http://schemas.microsoft.com/office/powerpoint/2010/main" val="1740036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B20506-12EC-1649-864B-FCEFF4C5FDE1}" type="datetimeFigureOut">
              <a:rPr lang="en-US" smtClean="0"/>
              <a:t>10/11/20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48A1A-C38D-0742-8F1A-E668BD9AF14C}" type="slidenum">
              <a:rPr lang="en-US" smtClean="0"/>
              <a:t>‹#›</a:t>
            </a:fld>
            <a:endParaRPr lang="en-US"/>
          </a:p>
        </p:txBody>
      </p:sp>
    </p:spTree>
    <p:extLst>
      <p:ext uri="{BB962C8B-B14F-4D97-AF65-F5344CB8AC3E}">
        <p14:creationId xmlns:p14="http://schemas.microsoft.com/office/powerpoint/2010/main" val="1398381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B20506-12EC-1649-864B-FCEFF4C5FDE1}" type="datetimeFigureOut">
              <a:rPr lang="en-US" smtClean="0"/>
              <a:t>10/11/20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048A1A-C38D-0742-8F1A-E668BD9AF14C}" type="slidenum">
              <a:rPr lang="en-US" smtClean="0"/>
              <a:t>‹#›</a:t>
            </a:fld>
            <a:endParaRPr lang="en-US"/>
          </a:p>
        </p:txBody>
      </p:sp>
    </p:spTree>
    <p:extLst>
      <p:ext uri="{BB962C8B-B14F-4D97-AF65-F5344CB8AC3E}">
        <p14:creationId xmlns:p14="http://schemas.microsoft.com/office/powerpoint/2010/main" val="1013615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B20506-12EC-1649-864B-FCEFF4C5FDE1}" type="datetimeFigureOut">
              <a:rPr lang="en-US" smtClean="0"/>
              <a:t>10/11/20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048A1A-C38D-0742-8F1A-E668BD9AF14C}" type="slidenum">
              <a:rPr lang="en-US" smtClean="0"/>
              <a:t>‹#›</a:t>
            </a:fld>
            <a:endParaRPr lang="en-US"/>
          </a:p>
        </p:txBody>
      </p:sp>
    </p:spTree>
    <p:extLst>
      <p:ext uri="{BB962C8B-B14F-4D97-AF65-F5344CB8AC3E}">
        <p14:creationId xmlns:p14="http://schemas.microsoft.com/office/powerpoint/2010/main" val="2985720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B20506-12EC-1649-864B-FCEFF4C5FDE1}" type="datetimeFigureOut">
              <a:rPr lang="en-US" smtClean="0"/>
              <a:t>10/11/20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048A1A-C38D-0742-8F1A-E668BD9AF14C}" type="slidenum">
              <a:rPr lang="en-US" smtClean="0"/>
              <a:t>‹#›</a:t>
            </a:fld>
            <a:endParaRPr lang="en-US"/>
          </a:p>
        </p:txBody>
      </p:sp>
    </p:spTree>
    <p:extLst>
      <p:ext uri="{BB962C8B-B14F-4D97-AF65-F5344CB8AC3E}">
        <p14:creationId xmlns:p14="http://schemas.microsoft.com/office/powerpoint/2010/main" val="1757785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B20506-12EC-1649-864B-FCEFF4C5FDE1}" type="datetimeFigureOut">
              <a:rPr lang="en-US" smtClean="0"/>
              <a:t>10/11/20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48A1A-C38D-0742-8F1A-E668BD9AF14C}" type="slidenum">
              <a:rPr lang="en-US" smtClean="0"/>
              <a:t>‹#›</a:t>
            </a:fld>
            <a:endParaRPr lang="en-US"/>
          </a:p>
        </p:txBody>
      </p:sp>
    </p:spTree>
    <p:extLst>
      <p:ext uri="{BB962C8B-B14F-4D97-AF65-F5344CB8AC3E}">
        <p14:creationId xmlns:p14="http://schemas.microsoft.com/office/powerpoint/2010/main" val="3230369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B20506-12EC-1649-864B-FCEFF4C5FDE1}" type="datetimeFigureOut">
              <a:rPr lang="en-US" smtClean="0"/>
              <a:t>10/11/20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48A1A-C38D-0742-8F1A-E668BD9AF14C}" type="slidenum">
              <a:rPr lang="en-US" smtClean="0"/>
              <a:t>‹#›</a:t>
            </a:fld>
            <a:endParaRPr lang="en-US"/>
          </a:p>
        </p:txBody>
      </p:sp>
    </p:spTree>
    <p:extLst>
      <p:ext uri="{BB962C8B-B14F-4D97-AF65-F5344CB8AC3E}">
        <p14:creationId xmlns:p14="http://schemas.microsoft.com/office/powerpoint/2010/main" val="18527944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B20506-12EC-1649-864B-FCEFF4C5FDE1}" type="datetimeFigureOut">
              <a:rPr lang="en-US" smtClean="0"/>
              <a:t>10/11/20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048A1A-C38D-0742-8F1A-E668BD9AF14C}" type="slidenum">
              <a:rPr lang="en-US" smtClean="0"/>
              <a:t>‹#›</a:t>
            </a:fld>
            <a:endParaRPr lang="en-US"/>
          </a:p>
        </p:txBody>
      </p:sp>
    </p:spTree>
    <p:extLst>
      <p:ext uri="{BB962C8B-B14F-4D97-AF65-F5344CB8AC3E}">
        <p14:creationId xmlns:p14="http://schemas.microsoft.com/office/powerpoint/2010/main" val="1290282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xml"/><Relationship Id="rId2" Type="http://schemas.openxmlformats.org/officeDocument/2006/relationships/hyperlink" Target="https://creativecommons.org/licenses/by-sa/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9" y="857250"/>
            <a:ext cx="8011886" cy="5143500"/>
          </a:xfrm>
        </p:spPr>
        <p:txBody>
          <a:bodyPr anchor="ctr">
            <a:noAutofit/>
          </a:bodyPr>
          <a:lstStyle/>
          <a:p>
            <a:pPr algn="l" fontAlgn="ctr">
              <a:lnSpc>
                <a:spcPct val="150000"/>
              </a:lnSpc>
            </a:pPr>
            <a:r>
              <a:rPr lang="en-US" sz="2700" b="1" dirty="0">
                <a:latin typeface="Times New Roman" charset="0"/>
                <a:ea typeface="Times New Roman" charset="0"/>
                <a:cs typeface="Times New Roman" charset="0"/>
              </a:rPr>
              <a:t>Blue Waters Petascale Semester Curriculum v1.0</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Unit 6: Hybrid MPI + </a:t>
            </a:r>
            <a:r>
              <a:rPr lang="en-US" sz="2700" b="1" dirty="0" err="1">
                <a:latin typeface="Times New Roman" charset="0"/>
                <a:ea typeface="Times New Roman" charset="0"/>
                <a:cs typeface="Times New Roman" charset="0"/>
              </a:rPr>
              <a:t>OpenMP</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Lesson </a:t>
            </a:r>
            <a:r>
              <a:rPr lang="en-US" sz="2700" b="1" dirty="0" smtClean="0">
                <a:latin typeface="Times New Roman" charset="0"/>
                <a:ea typeface="Times New Roman" charset="0"/>
                <a:cs typeface="Times New Roman" charset="0"/>
              </a:rPr>
              <a:t>2</a:t>
            </a:r>
            <a:r>
              <a:rPr lang="en-US" sz="2700" b="1" dirty="0">
                <a:latin typeface="Times New Roman" charset="0"/>
                <a:ea typeface="Times New Roman" charset="0"/>
                <a:cs typeface="Times New Roman" charset="0"/>
              </a:rPr>
              <a:t>: When to Use </a:t>
            </a:r>
            <a:r>
              <a:rPr lang="en-US" sz="2700" b="1" dirty="0" err="1">
                <a:latin typeface="Times New Roman" charset="0"/>
                <a:ea typeface="Times New Roman" charset="0"/>
                <a:cs typeface="Times New Roman" charset="0"/>
              </a:rPr>
              <a:t>OpenMP</a:t>
            </a:r>
            <a:r>
              <a:rPr lang="en-US" sz="2700" b="1" dirty="0">
                <a:latin typeface="Times New Roman" charset="0"/>
                <a:ea typeface="Times New Roman" charset="0"/>
                <a:cs typeface="Times New Roman" charset="0"/>
              </a:rPr>
              <a:t> vs. MPI vs. Both</a:t>
            </a:r>
            <a:br>
              <a:rPr lang="en-US" sz="2700" b="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Developed by Colleen Heinemann</a:t>
            </a:r>
            <a:br>
              <a:rPr lang="en-US" sz="2700" i="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1444838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cont.</a:t>
            </a:r>
            <a:endParaRPr lang="en-US" dirty="0"/>
          </a:p>
        </p:txBody>
      </p:sp>
      <p:sp>
        <p:nvSpPr>
          <p:cNvPr id="3" name="Content Placeholder 2"/>
          <p:cNvSpPr>
            <a:spLocks noGrp="1"/>
          </p:cNvSpPr>
          <p:nvPr>
            <p:ph idx="1"/>
          </p:nvPr>
        </p:nvSpPr>
        <p:spPr>
          <a:xfrm>
            <a:off x="457200" y="1600200"/>
            <a:ext cx="4446954" cy="4525963"/>
          </a:xfrm>
        </p:spPr>
        <p:txBody>
          <a:bodyPr>
            <a:normAutofit fontScale="70000" lnSpcReduction="20000"/>
          </a:bodyPr>
          <a:lstStyle/>
          <a:p>
            <a:r>
              <a:rPr lang="en-US" dirty="0" smtClean="0"/>
              <a:t>We want to calculate the photosynthetic rate of each individual leaf of 10,000 different plants. The photosynthetic rate of one plate does not affect the photosynthetic rate of another, but the photosynthetic rate of one leaf of a plant can affect the photosynthetic rate of another leaf on the same plant</a:t>
            </a:r>
          </a:p>
          <a:p>
            <a:pPr marL="0" indent="0">
              <a:buNone/>
            </a:pPr>
            <a:endParaRPr lang="en-US" dirty="0"/>
          </a:p>
          <a:p>
            <a:pPr marL="0" indent="0">
              <a:buNone/>
            </a:pPr>
            <a:r>
              <a:rPr lang="en-US" sz="4600" dirty="0" err="1" smtClean="0"/>
              <a:t>OpenMP</a:t>
            </a:r>
            <a:r>
              <a:rPr lang="en-US" sz="4600" dirty="0" smtClean="0"/>
              <a:t>, MPI, or hybrid?</a:t>
            </a:r>
          </a:p>
          <a:p>
            <a:pPr marL="0" indent="0">
              <a:buNone/>
            </a:pPr>
            <a:r>
              <a:rPr lang="en-US" sz="4600" dirty="0" smtClean="0"/>
              <a:t>WHY?</a:t>
            </a:r>
            <a:endParaRPr lang="en-US" sz="4600" dirty="0"/>
          </a:p>
        </p:txBody>
      </p:sp>
      <p:pic>
        <p:nvPicPr>
          <p:cNvPr id="6" name="Picture 5" descr="image-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3165" y="1953846"/>
            <a:ext cx="3463635" cy="2344615"/>
          </a:xfrm>
          <a:prstGeom prst="rect">
            <a:avLst/>
          </a:prstGeom>
        </p:spPr>
      </p:pic>
    </p:spTree>
    <p:extLst>
      <p:ext uri="{BB962C8B-B14F-4D97-AF65-F5344CB8AC3E}">
        <p14:creationId xmlns:p14="http://schemas.microsoft.com/office/powerpoint/2010/main" val="1423043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cont.</a:t>
            </a:r>
            <a:endParaRPr lang="en-US" dirty="0"/>
          </a:p>
        </p:txBody>
      </p:sp>
      <p:sp>
        <p:nvSpPr>
          <p:cNvPr id="3" name="Content Placeholder 2"/>
          <p:cNvSpPr>
            <a:spLocks noGrp="1"/>
          </p:cNvSpPr>
          <p:nvPr>
            <p:ph idx="1"/>
          </p:nvPr>
        </p:nvSpPr>
        <p:spPr>
          <a:xfrm>
            <a:off x="457200" y="1600200"/>
            <a:ext cx="4446954" cy="4525963"/>
          </a:xfrm>
        </p:spPr>
        <p:txBody>
          <a:bodyPr>
            <a:normAutofit fontScale="92500" lnSpcReduction="20000"/>
          </a:bodyPr>
          <a:lstStyle/>
          <a:p>
            <a:r>
              <a:rPr lang="en-US" dirty="0" smtClean="0"/>
              <a:t>We need to analyze the amount of traffic that goes through a neighborhood with 4 intersections to determine whether or not putting traffic lights in would be helpful</a:t>
            </a:r>
          </a:p>
          <a:p>
            <a:pPr marL="0" indent="0">
              <a:buNone/>
            </a:pPr>
            <a:endParaRPr lang="en-US" dirty="0"/>
          </a:p>
          <a:p>
            <a:pPr marL="0" indent="0">
              <a:buNone/>
            </a:pPr>
            <a:r>
              <a:rPr lang="en-US" dirty="0" err="1" smtClean="0"/>
              <a:t>OpenMP</a:t>
            </a:r>
            <a:r>
              <a:rPr lang="en-US" dirty="0" smtClean="0"/>
              <a:t>, MPI, or hybrid?</a:t>
            </a:r>
          </a:p>
          <a:p>
            <a:pPr marL="0" indent="0">
              <a:buNone/>
            </a:pPr>
            <a:r>
              <a:rPr lang="en-US" dirty="0" smtClean="0"/>
              <a:t>WHY?</a:t>
            </a:r>
            <a:endParaRPr lang="en-US" dirty="0"/>
          </a:p>
        </p:txBody>
      </p:sp>
      <p:pic>
        <p:nvPicPr>
          <p:cNvPr id="5" name="Picture 4"/>
          <p:cNvPicPr>
            <a:picLocks noChangeAspect="1"/>
          </p:cNvPicPr>
          <p:nvPr/>
        </p:nvPicPr>
        <p:blipFill>
          <a:blip r:embed="rId2"/>
          <a:stretch>
            <a:fillRect/>
          </a:stretch>
        </p:blipFill>
        <p:spPr>
          <a:xfrm>
            <a:off x="5190349" y="2422769"/>
            <a:ext cx="3122289" cy="1997808"/>
          </a:xfrm>
          <a:prstGeom prst="rect">
            <a:avLst/>
          </a:prstGeom>
        </p:spPr>
      </p:pic>
    </p:spTree>
    <p:extLst>
      <p:ext uri="{BB962C8B-B14F-4D97-AF65-F5344CB8AC3E}">
        <p14:creationId xmlns:p14="http://schemas.microsoft.com/office/powerpoint/2010/main" val="3497251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cont.</a:t>
            </a:r>
            <a:endParaRPr lang="en-US" dirty="0"/>
          </a:p>
        </p:txBody>
      </p:sp>
      <p:sp>
        <p:nvSpPr>
          <p:cNvPr id="3" name="Content Placeholder 2"/>
          <p:cNvSpPr>
            <a:spLocks noGrp="1"/>
          </p:cNvSpPr>
          <p:nvPr>
            <p:ph idx="1"/>
          </p:nvPr>
        </p:nvSpPr>
        <p:spPr>
          <a:xfrm>
            <a:off x="457200" y="1600200"/>
            <a:ext cx="4446954" cy="4525963"/>
          </a:xfrm>
        </p:spPr>
        <p:txBody>
          <a:bodyPr>
            <a:normAutofit fontScale="85000" lnSpcReduction="20000"/>
          </a:bodyPr>
          <a:lstStyle/>
          <a:p>
            <a:r>
              <a:rPr lang="en-US" dirty="0" smtClean="0"/>
              <a:t>We will perform a scalability student on an image processing algorithm to see how well the algorithm scales with really large datasets. The example dataset you will run your strong and weak scalability studies on is 4 TB in size</a:t>
            </a:r>
          </a:p>
          <a:p>
            <a:pPr marL="0" indent="0">
              <a:buNone/>
            </a:pPr>
            <a:endParaRPr lang="en-US" dirty="0"/>
          </a:p>
          <a:p>
            <a:pPr marL="0" indent="0">
              <a:buNone/>
            </a:pPr>
            <a:r>
              <a:rPr lang="en-US" dirty="0" err="1" smtClean="0"/>
              <a:t>OpenMP</a:t>
            </a:r>
            <a:r>
              <a:rPr lang="en-US" dirty="0" smtClean="0"/>
              <a:t>, MPI, or hybrid?</a:t>
            </a:r>
          </a:p>
          <a:p>
            <a:pPr marL="0" indent="0">
              <a:buNone/>
            </a:pPr>
            <a:r>
              <a:rPr lang="en-US" dirty="0" smtClean="0"/>
              <a:t>WHY?</a:t>
            </a:r>
            <a:endParaRPr lang="en-US" dirty="0"/>
          </a:p>
        </p:txBody>
      </p:sp>
      <p:pic>
        <p:nvPicPr>
          <p:cNvPr id="5" name="Picture 4"/>
          <p:cNvPicPr>
            <a:picLocks noChangeAspect="1"/>
          </p:cNvPicPr>
          <p:nvPr/>
        </p:nvPicPr>
        <p:blipFill>
          <a:blip r:embed="rId2"/>
          <a:stretch>
            <a:fillRect/>
          </a:stretch>
        </p:blipFill>
        <p:spPr>
          <a:xfrm>
            <a:off x="5080000" y="2298700"/>
            <a:ext cx="3606800" cy="2247900"/>
          </a:xfrm>
          <a:prstGeom prst="rect">
            <a:avLst/>
          </a:prstGeom>
        </p:spPr>
      </p:pic>
    </p:spTree>
    <p:extLst>
      <p:ext uri="{BB962C8B-B14F-4D97-AF65-F5344CB8AC3E}">
        <p14:creationId xmlns:p14="http://schemas.microsoft.com/office/powerpoint/2010/main" val="4261563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cont.</a:t>
            </a:r>
            <a:endParaRPr lang="en-US" dirty="0"/>
          </a:p>
        </p:txBody>
      </p:sp>
      <p:pic>
        <p:nvPicPr>
          <p:cNvPr id="5" name="Picture 4"/>
          <p:cNvPicPr>
            <a:picLocks noChangeAspect="1"/>
          </p:cNvPicPr>
          <p:nvPr/>
        </p:nvPicPr>
        <p:blipFill>
          <a:blip r:embed="rId2"/>
          <a:stretch>
            <a:fillRect/>
          </a:stretch>
        </p:blipFill>
        <p:spPr>
          <a:xfrm>
            <a:off x="5119078" y="3810140"/>
            <a:ext cx="4024922" cy="2895903"/>
          </a:xfrm>
          <a:prstGeom prst="rect">
            <a:avLst/>
          </a:prstGeom>
        </p:spPr>
      </p:pic>
      <p:sp>
        <p:nvSpPr>
          <p:cNvPr id="3" name="Content Placeholder 2"/>
          <p:cNvSpPr>
            <a:spLocks noGrp="1"/>
          </p:cNvSpPr>
          <p:nvPr>
            <p:ph idx="1"/>
          </p:nvPr>
        </p:nvSpPr>
        <p:spPr>
          <a:xfrm>
            <a:off x="457199" y="1600200"/>
            <a:ext cx="6088185" cy="4525963"/>
          </a:xfrm>
        </p:spPr>
        <p:txBody>
          <a:bodyPr>
            <a:normAutofit fontScale="70000" lnSpcReduction="20000"/>
          </a:bodyPr>
          <a:lstStyle/>
          <a:p>
            <a:r>
              <a:rPr lang="en-US" dirty="0" smtClean="0"/>
              <a:t>The goal is to build a graph that represents a photograph of a landscape as seen from up above (image that it is a picture taken from an airplane). The nodes of the graph will represent different sections of the landscape, but each pixel of the graph requires information about other pixels so that it can determine whether or not the pixels are in the same section of the graph that is being generated. Your image is 512x512 pixels</a:t>
            </a:r>
          </a:p>
          <a:p>
            <a:pPr marL="0" indent="0">
              <a:buNone/>
            </a:pPr>
            <a:endParaRPr lang="en-US" dirty="0"/>
          </a:p>
          <a:p>
            <a:pPr marL="0" indent="0">
              <a:buNone/>
            </a:pPr>
            <a:r>
              <a:rPr lang="en-US" sz="4000" dirty="0" err="1" smtClean="0"/>
              <a:t>OpenMP</a:t>
            </a:r>
            <a:r>
              <a:rPr lang="en-US" sz="4000" dirty="0" smtClean="0"/>
              <a:t>, MPI, or hybrid?</a:t>
            </a:r>
          </a:p>
          <a:p>
            <a:pPr marL="0" indent="0">
              <a:buNone/>
            </a:pPr>
            <a:r>
              <a:rPr lang="en-US" sz="4000" dirty="0" smtClean="0"/>
              <a:t>WHY?</a:t>
            </a:r>
            <a:endParaRPr lang="en-US" sz="4000" dirty="0"/>
          </a:p>
        </p:txBody>
      </p:sp>
    </p:spTree>
    <p:extLst>
      <p:ext uri="{BB962C8B-B14F-4D97-AF65-F5344CB8AC3E}">
        <p14:creationId xmlns:p14="http://schemas.microsoft.com/office/powerpoint/2010/main" val="3685084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cont.</a:t>
            </a:r>
            <a:endParaRPr lang="en-US" dirty="0"/>
          </a:p>
        </p:txBody>
      </p:sp>
      <p:sp>
        <p:nvSpPr>
          <p:cNvPr id="3" name="Content Placeholder 2"/>
          <p:cNvSpPr>
            <a:spLocks noGrp="1"/>
          </p:cNvSpPr>
          <p:nvPr>
            <p:ph idx="1"/>
          </p:nvPr>
        </p:nvSpPr>
        <p:spPr>
          <a:xfrm>
            <a:off x="457200" y="1600200"/>
            <a:ext cx="4446954" cy="4525963"/>
          </a:xfrm>
        </p:spPr>
        <p:txBody>
          <a:bodyPr>
            <a:normAutofit fontScale="85000" lnSpcReduction="20000"/>
          </a:bodyPr>
          <a:lstStyle/>
          <a:p>
            <a:r>
              <a:rPr lang="en-US" dirty="0" smtClean="0"/>
              <a:t>The visualization we want to build contains 27 billion total elements laid out as a cube. There are 3072 files that will be read into the visualization software. Each file is a sub-grid of the full cube that contains 192x129x256 cells</a:t>
            </a:r>
          </a:p>
          <a:p>
            <a:pPr marL="0" indent="0">
              <a:buNone/>
            </a:pPr>
            <a:endParaRPr lang="en-US" dirty="0"/>
          </a:p>
          <a:p>
            <a:pPr marL="0" indent="0">
              <a:buNone/>
            </a:pPr>
            <a:r>
              <a:rPr lang="en-US" dirty="0" err="1" smtClean="0"/>
              <a:t>OpenMP</a:t>
            </a:r>
            <a:r>
              <a:rPr lang="en-US" dirty="0" smtClean="0"/>
              <a:t>, MPI, or hybrid?</a:t>
            </a:r>
          </a:p>
          <a:p>
            <a:pPr marL="0" indent="0">
              <a:buNone/>
            </a:pPr>
            <a:r>
              <a:rPr lang="en-US" dirty="0" smtClean="0"/>
              <a:t>WHY?</a:t>
            </a:r>
            <a:endParaRPr lang="en-US" dirty="0"/>
          </a:p>
        </p:txBody>
      </p:sp>
      <p:pic>
        <p:nvPicPr>
          <p:cNvPr id="5" name="Picture 4" descr="colormap1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9538" y="2261117"/>
            <a:ext cx="3868615" cy="3038538"/>
          </a:xfrm>
          <a:prstGeom prst="rect">
            <a:avLst/>
          </a:prstGeom>
        </p:spPr>
      </p:pic>
    </p:spTree>
    <p:extLst>
      <p:ext uri="{BB962C8B-B14F-4D97-AF65-F5344CB8AC3E}">
        <p14:creationId xmlns:p14="http://schemas.microsoft.com/office/powerpoint/2010/main" val="3746939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cont.</a:t>
            </a:r>
            <a:endParaRPr lang="en-US" dirty="0"/>
          </a:p>
        </p:txBody>
      </p:sp>
      <p:sp>
        <p:nvSpPr>
          <p:cNvPr id="3" name="Content Placeholder 2"/>
          <p:cNvSpPr>
            <a:spLocks noGrp="1"/>
          </p:cNvSpPr>
          <p:nvPr>
            <p:ph idx="1"/>
          </p:nvPr>
        </p:nvSpPr>
        <p:spPr>
          <a:xfrm>
            <a:off x="457200" y="1600200"/>
            <a:ext cx="4446954" cy="4525963"/>
          </a:xfrm>
        </p:spPr>
        <p:txBody>
          <a:bodyPr>
            <a:normAutofit fontScale="70000" lnSpcReduction="20000"/>
          </a:bodyPr>
          <a:lstStyle/>
          <a:p>
            <a:r>
              <a:rPr lang="en-US" dirty="0" smtClean="0"/>
              <a:t>We want to run 8 completely different chemical reactions and from the data gathered, we can the build the output molecular model. Two additional pieces of information are gathered from each chemical reaction: the final amount of the reactant and the final amount of the product</a:t>
            </a:r>
          </a:p>
          <a:p>
            <a:pPr marL="0" indent="0">
              <a:buNone/>
            </a:pPr>
            <a:endParaRPr lang="en-US" dirty="0"/>
          </a:p>
          <a:p>
            <a:pPr marL="0" indent="0">
              <a:buNone/>
            </a:pPr>
            <a:r>
              <a:rPr lang="en-US" sz="4000" dirty="0" err="1" smtClean="0"/>
              <a:t>OpenMP</a:t>
            </a:r>
            <a:r>
              <a:rPr lang="en-US" sz="4000" dirty="0" smtClean="0"/>
              <a:t>, MPI, or hybrid?</a:t>
            </a:r>
          </a:p>
          <a:p>
            <a:pPr marL="0" indent="0">
              <a:buNone/>
            </a:pPr>
            <a:r>
              <a:rPr lang="en-US" sz="4000" dirty="0" smtClean="0"/>
              <a:t>WHY?</a:t>
            </a:r>
            <a:endParaRPr lang="en-US" sz="4000" dirty="0"/>
          </a:p>
        </p:txBody>
      </p:sp>
      <p:pic>
        <p:nvPicPr>
          <p:cNvPr id="6" name="image22.png"/>
          <p:cNvPicPr/>
          <p:nvPr/>
        </p:nvPicPr>
        <p:blipFill>
          <a:blip r:embed="rId2"/>
          <a:srcRect/>
          <a:stretch>
            <a:fillRect/>
          </a:stretch>
        </p:blipFill>
        <p:spPr>
          <a:xfrm>
            <a:off x="4910027" y="2102466"/>
            <a:ext cx="3835565" cy="3099137"/>
          </a:xfrm>
          <a:prstGeom prst="rect">
            <a:avLst/>
          </a:prstGeom>
          <a:ln/>
        </p:spPr>
      </p:pic>
    </p:spTree>
    <p:extLst>
      <p:ext uri="{BB962C8B-B14F-4D97-AF65-F5344CB8AC3E}">
        <p14:creationId xmlns:p14="http://schemas.microsoft.com/office/powerpoint/2010/main" val="3620262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#2: Running Applications with </a:t>
            </a:r>
            <a:r>
              <a:rPr lang="en-US" dirty="0" err="1" smtClean="0"/>
              <a:t>OpenMP</a:t>
            </a:r>
            <a:r>
              <a:rPr lang="en-US" dirty="0" smtClean="0"/>
              <a:t>, MPI, and </a:t>
            </a:r>
            <a:r>
              <a:rPr lang="en-US" dirty="0" err="1" smtClean="0"/>
              <a:t>OpenMP+MPI</a:t>
            </a:r>
            <a:endParaRPr lang="en-US" dirty="0"/>
          </a:p>
        </p:txBody>
      </p:sp>
      <p:sp>
        <p:nvSpPr>
          <p:cNvPr id="3" name="Content Placeholder 2"/>
          <p:cNvSpPr>
            <a:spLocks noGrp="1"/>
          </p:cNvSpPr>
          <p:nvPr>
            <p:ph idx="1"/>
          </p:nvPr>
        </p:nvSpPr>
        <p:spPr/>
        <p:txBody>
          <a:bodyPr>
            <a:normAutofit fontScale="92500"/>
          </a:bodyPr>
          <a:lstStyle/>
          <a:p>
            <a:r>
              <a:rPr lang="en-US" dirty="0" smtClean="0"/>
              <a:t>This example involves running numerous different applications with </a:t>
            </a:r>
            <a:r>
              <a:rPr lang="en-US" dirty="0" err="1" smtClean="0"/>
              <a:t>OpenMP</a:t>
            </a:r>
            <a:r>
              <a:rPr lang="en-US" dirty="0" smtClean="0"/>
              <a:t>, with MPI, and with hybrid </a:t>
            </a:r>
            <a:r>
              <a:rPr lang="en-US" dirty="0" err="1" smtClean="0"/>
              <a:t>OpenMP+MPI</a:t>
            </a:r>
            <a:r>
              <a:rPr lang="en-US" dirty="0" smtClean="0"/>
              <a:t> to see which version works the best for each application</a:t>
            </a:r>
          </a:p>
          <a:p>
            <a:r>
              <a:rPr lang="en-US" dirty="0" smtClean="0"/>
              <a:t>Analyze the results from the combination of version and application as well as the scalability of each application with each version</a:t>
            </a:r>
          </a:p>
          <a:p>
            <a:r>
              <a:rPr lang="en-US" dirty="0" smtClean="0"/>
              <a:t>Instructions are in Exercise Instructions document</a:t>
            </a:r>
            <a:endParaRPr lang="en-US" dirty="0"/>
          </a:p>
        </p:txBody>
      </p:sp>
    </p:spTree>
    <p:extLst>
      <p:ext uri="{BB962C8B-B14F-4D97-AF65-F5344CB8AC3E}">
        <p14:creationId xmlns:p14="http://schemas.microsoft.com/office/powerpoint/2010/main" val="1844687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7" y="857250"/>
            <a:ext cx="8011886" cy="5143500"/>
          </a:xfrm>
        </p:spPr>
        <p:txBody>
          <a:bodyPr anchor="ctr">
            <a:noAutofit/>
          </a:bodyPr>
          <a:lstStyle/>
          <a:p>
            <a:pPr algn="l" fontAlgn="ctr"/>
            <a:r>
              <a:rPr lang="en-US" sz="2100" dirty="0">
                <a:latin typeface="Times New Roman" charset="0"/>
                <a:ea typeface="Times New Roman" charset="0"/>
                <a:cs typeface="Times New Roman" charset="0"/>
              </a:rPr>
              <a:t>Except where otherwise noted, this work by</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The Shodor Education Foundation, Inc. is licensed under</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CC </a:t>
            </a:r>
            <a:r>
              <a:rPr lang="en-US" sz="2100" dirty="0">
                <a:latin typeface="Times New Roman" charset="0"/>
                <a:ea typeface="Times New Roman" charset="0"/>
                <a:cs typeface="Times New Roman" charset="0"/>
              </a:rPr>
              <a:t>BY-SA </a:t>
            </a:r>
            <a:r>
              <a:rPr lang="en-US" sz="2100" dirty="0">
                <a:latin typeface="Times New Roman" charset="0"/>
                <a:ea typeface="Times New Roman" charset="0"/>
                <a:cs typeface="Times New Roman" charset="0"/>
              </a:rPr>
              <a:t>4.0. To view a copy of this license, visit </a:t>
            </a:r>
            <a:r>
              <a:rPr lang="en-US" sz="2100" dirty="0">
                <a:latin typeface="Times New Roman" charset="0"/>
                <a:ea typeface="Times New Roman" charset="0"/>
                <a:cs typeface="Times New Roman" charset="0"/>
                <a:hlinkClick r:id="rId2"/>
              </a:rPr>
              <a:t>https://</a:t>
            </a:r>
            <a:r>
              <a:rPr lang="en-US" sz="2100" dirty="0">
                <a:latin typeface="Times New Roman" charset="0"/>
                <a:ea typeface="Times New Roman" charset="0"/>
                <a:cs typeface="Times New Roman" charset="0"/>
                <a:hlinkClick r:id="rId2"/>
              </a:rPr>
              <a:t>creativecommons.org/licenses/by-sa/4.0</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Browse and search the full curriculum at </a:t>
            </a:r>
            <a:r>
              <a:rPr lang="en-US" sz="2100" dirty="0">
                <a:latin typeface="Times New Roman" charset="0"/>
                <a:ea typeface="Times New Roman" charset="0"/>
                <a:cs typeface="Times New Roman" charset="0"/>
                <a:hlinkClick r:id="rId3"/>
              </a:rPr>
              <a:t>http://shodor.org/petascale/materials/semester-curriculum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100" dirty="0">
                <a:latin typeface="Times New Roman" charset="0"/>
                <a:ea typeface="Times New Roman" charset="0"/>
                <a:cs typeface="Times New Roman" charset="0"/>
                <a:hlinkClick r:id="rId4"/>
              </a:rPr>
              <a:t>https://github.com/shodor-education/petascale-semester-curriculum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want to hear from you! Please let us know your experiences using this material by sending email to </a:t>
            </a:r>
            <a:r>
              <a:rPr lang="en-US" sz="2100" dirty="0">
                <a:latin typeface="Times New Roman" charset="0"/>
                <a:ea typeface="Times New Roman" charset="0"/>
                <a:cs typeface="Times New Roman" charset="0"/>
                <a:hlinkClick r:id="rId5"/>
              </a:rPr>
              <a:t>petascale@shodor.org</a:t>
            </a:r>
            <a:endParaRPr lang="en-US" sz="27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933397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Here, we are going to look at the higher level concepts associated with programming for shared memory and distributed memory combined</a:t>
            </a:r>
          </a:p>
          <a:p>
            <a:r>
              <a:rPr lang="en-US" dirty="0" smtClean="0"/>
              <a:t>Look at when to use a hybrid </a:t>
            </a:r>
            <a:r>
              <a:rPr lang="en-US" dirty="0" err="1" smtClean="0"/>
              <a:t>OpenMP+MPI</a:t>
            </a:r>
            <a:r>
              <a:rPr lang="en-US" dirty="0" smtClean="0"/>
              <a:t> model vs. an </a:t>
            </a:r>
            <a:r>
              <a:rPr lang="en-US" dirty="0" err="1" smtClean="0"/>
              <a:t>OpenMP</a:t>
            </a:r>
            <a:r>
              <a:rPr lang="en-US" dirty="0" smtClean="0"/>
              <a:t> model vs. an MPI model</a:t>
            </a:r>
          </a:p>
          <a:p>
            <a:r>
              <a:rPr lang="en-US" dirty="0" smtClean="0"/>
              <a:t>Refresh: What is shared memory? What are examples of when it’s useful?</a:t>
            </a:r>
          </a:p>
          <a:p>
            <a:r>
              <a:rPr lang="en-US" dirty="0" smtClean="0"/>
              <a:t>Refresh: What is distributed memory? What are examples of when it’s useful?</a:t>
            </a:r>
            <a:endParaRPr lang="en-US" dirty="0"/>
          </a:p>
        </p:txBody>
      </p:sp>
    </p:spTree>
    <p:extLst>
      <p:ext uri="{BB962C8B-B14F-4D97-AF65-F5344CB8AC3E}">
        <p14:creationId xmlns:p14="http://schemas.microsoft.com/office/powerpoint/2010/main" val="3865306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Hybrid parallelism maximizes of the strengths of distributed memory and shared memory at the same time</a:t>
            </a:r>
          </a:p>
          <a:p>
            <a:r>
              <a:rPr lang="en-US" dirty="0" smtClean="0"/>
              <a:t>One possible combination of programming models for this is </a:t>
            </a:r>
            <a:r>
              <a:rPr lang="en-US" dirty="0" err="1" smtClean="0"/>
              <a:t>OpenMP+MPI</a:t>
            </a:r>
            <a:endParaRPr lang="en-US" dirty="0" smtClean="0"/>
          </a:p>
          <a:p>
            <a:pPr marL="0" indent="0">
              <a:buNone/>
            </a:pPr>
            <a:endParaRPr lang="en-US" dirty="0"/>
          </a:p>
        </p:txBody>
      </p:sp>
    </p:spTree>
    <p:extLst>
      <p:ext uri="{BB962C8B-B14F-4D97-AF65-F5344CB8AC3E}">
        <p14:creationId xmlns:p14="http://schemas.microsoft.com/office/powerpoint/2010/main" val="34001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Hybrid Parallelism over Other Types?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Works well for complex problems that can split data up across distributed memory and do a large number of complex computations</a:t>
            </a:r>
          </a:p>
          <a:p>
            <a:r>
              <a:rPr lang="en-US" dirty="0" smtClean="0"/>
              <a:t>Works for problems that would take too long to run or wouldn’t be feasible without using the maximum amount of parallelism possible</a:t>
            </a:r>
          </a:p>
          <a:p>
            <a:r>
              <a:rPr lang="en-US" dirty="0" smtClean="0"/>
              <a:t>Works for problems that can be divided across distributed memory and those disjoint parts (with some communication) can be split across multiple threads</a:t>
            </a:r>
          </a:p>
          <a:p>
            <a:pPr marL="0" indent="0">
              <a:buNone/>
            </a:pPr>
            <a:endParaRPr lang="en-US" dirty="0"/>
          </a:p>
        </p:txBody>
      </p:sp>
    </p:spTree>
    <p:extLst>
      <p:ext uri="{BB962C8B-B14F-4D97-AF65-F5344CB8AC3E}">
        <p14:creationId xmlns:p14="http://schemas.microsoft.com/office/powerpoint/2010/main" val="3006409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a:t>
            </a:r>
            <a:endParaRPr lang="en-US" dirty="0"/>
          </a:p>
        </p:txBody>
      </p:sp>
      <p:sp>
        <p:nvSpPr>
          <p:cNvPr id="3" name="Content Placeholder 2"/>
          <p:cNvSpPr>
            <a:spLocks noGrp="1"/>
          </p:cNvSpPr>
          <p:nvPr>
            <p:ph idx="1"/>
          </p:nvPr>
        </p:nvSpPr>
        <p:spPr/>
        <p:txBody>
          <a:bodyPr>
            <a:normAutofit/>
          </a:bodyPr>
          <a:lstStyle/>
          <a:p>
            <a:r>
              <a:rPr lang="en-US" sz="2400" dirty="0" smtClean="0"/>
              <a:t>Multiple MPI processes exist and each process forks into multiple </a:t>
            </a:r>
            <a:r>
              <a:rPr lang="en-US" sz="2400" dirty="0" err="1" smtClean="0"/>
              <a:t>OpenMP</a:t>
            </a:r>
            <a:r>
              <a:rPr lang="en-US" sz="2400" dirty="0" smtClean="0"/>
              <a:t> threads</a:t>
            </a:r>
          </a:p>
          <a:p>
            <a:r>
              <a:rPr lang="en-US" sz="2400" dirty="0" smtClean="0"/>
              <a:t>Threads of one process are able to share memory with each other, but those threads cannot share memory with threads of another process; thus, messages must be passed back and forth to share data</a:t>
            </a:r>
            <a:endParaRPr lang="en-US" sz="2400" dirty="0"/>
          </a:p>
        </p:txBody>
      </p:sp>
      <p:grpSp>
        <p:nvGrpSpPr>
          <p:cNvPr id="5" name="Group 4"/>
          <p:cNvGrpSpPr/>
          <p:nvPr/>
        </p:nvGrpSpPr>
        <p:grpSpPr>
          <a:xfrm>
            <a:off x="1523689" y="4129452"/>
            <a:ext cx="5943601" cy="2314503"/>
            <a:chOff x="495300" y="780975"/>
            <a:chExt cx="6229500" cy="2824275"/>
          </a:xfrm>
        </p:grpSpPr>
        <p:sp>
          <p:nvSpPr>
            <p:cNvPr id="6" name="Text Box 2"/>
            <p:cNvSpPr txBox="1"/>
            <p:nvPr/>
          </p:nvSpPr>
          <p:spPr>
            <a:xfrm>
              <a:off x="4962600" y="808350"/>
              <a:ext cx="1762200" cy="1400100"/>
            </a:xfrm>
            <a:prstGeom prst="rect">
              <a:avLst/>
            </a:prstGeom>
            <a:noFill/>
            <a:ln>
              <a:noFill/>
            </a:ln>
          </p:spPr>
          <p:txBody>
            <a:bodyPr spcFirstLastPara="1" wrap="square" lIns="91425" tIns="91425" rIns="91425" bIns="91425" anchor="ctr" anchorCtr="0"/>
            <a:lstStyle/>
            <a:p>
              <a:pPr marL="0" marR="0">
                <a:lnSpc>
                  <a:spcPct val="115000"/>
                </a:lnSpc>
                <a:spcBef>
                  <a:spcPts val="0"/>
                </a:spcBef>
                <a:spcAft>
                  <a:spcPts val="0"/>
                </a:spcAft>
              </a:pPr>
              <a:r>
                <a:rPr lang="en-US" sz="1400">
                  <a:solidFill>
                    <a:srgbClr val="000000"/>
                  </a:solidFill>
                  <a:effectLst/>
                  <a:latin typeface="Arial"/>
                  <a:ea typeface="Arial"/>
                </a:rPr>
                <a:t>fork/join threads using OpenMP</a:t>
              </a:r>
              <a:endParaRPr lang="en-US" sz="1100">
                <a:effectLst/>
                <a:latin typeface="Arial"/>
                <a:ea typeface="Arial"/>
              </a:endParaRPr>
            </a:p>
          </p:txBody>
        </p:sp>
        <p:cxnSp>
          <p:nvCxnSpPr>
            <p:cNvPr id="7" name="Curved Connector 6"/>
            <p:cNvCxnSpPr/>
            <p:nvPr/>
          </p:nvCxnSpPr>
          <p:spPr>
            <a:xfrm rot="-5400000" flipH="1">
              <a:off x="3495450" y="1786125"/>
              <a:ext cx="600" cy="1533600"/>
            </a:xfrm>
            <a:prstGeom prst="curvedConnector3">
              <a:avLst>
                <a:gd name="adj1" fmla="val 39687500"/>
              </a:avLst>
            </a:prstGeom>
            <a:noFill/>
            <a:ln w="28575" cap="flat" cmpd="sng">
              <a:solidFill>
                <a:srgbClr val="000000"/>
              </a:solidFill>
              <a:prstDash val="solid"/>
              <a:round/>
              <a:headEnd type="triangle" w="med" len="med"/>
              <a:tailEnd type="triangle" w="med" len="med"/>
            </a:ln>
          </p:spPr>
        </p:cxnSp>
        <p:cxnSp>
          <p:nvCxnSpPr>
            <p:cNvPr id="8" name="Curved Connector 7"/>
            <p:cNvCxnSpPr/>
            <p:nvPr/>
          </p:nvCxnSpPr>
          <p:spPr>
            <a:xfrm rot="5400000">
              <a:off x="2728650" y="1019325"/>
              <a:ext cx="600" cy="3067200"/>
            </a:xfrm>
            <a:prstGeom prst="curvedConnector3">
              <a:avLst>
                <a:gd name="adj1" fmla="val 39687500"/>
              </a:avLst>
            </a:prstGeom>
            <a:noFill/>
            <a:ln w="28575" cap="flat" cmpd="sng">
              <a:solidFill>
                <a:srgbClr val="000000"/>
              </a:solidFill>
              <a:prstDash val="solid"/>
              <a:round/>
              <a:headEnd type="triangle" w="med" len="med"/>
              <a:tailEnd type="triangle" w="med" len="med"/>
            </a:ln>
          </p:spPr>
        </p:cxnSp>
        <p:cxnSp>
          <p:nvCxnSpPr>
            <p:cNvPr id="9" name="Curved Connector 8"/>
            <p:cNvCxnSpPr/>
            <p:nvPr/>
          </p:nvCxnSpPr>
          <p:spPr>
            <a:xfrm rot="-5400000" flipH="1">
              <a:off x="1961850" y="1786125"/>
              <a:ext cx="600" cy="1533600"/>
            </a:xfrm>
            <a:prstGeom prst="curvedConnector3">
              <a:avLst>
                <a:gd name="adj1" fmla="val 39687500"/>
              </a:avLst>
            </a:prstGeom>
            <a:noFill/>
            <a:ln w="28575" cap="flat" cmpd="sng">
              <a:solidFill>
                <a:srgbClr val="000000"/>
              </a:solidFill>
              <a:prstDash val="solid"/>
              <a:round/>
              <a:headEnd type="triangle" w="med" len="med"/>
              <a:tailEnd type="triangle" w="med" len="med"/>
            </a:ln>
          </p:spPr>
        </p:cxnSp>
        <p:sp>
          <p:nvSpPr>
            <p:cNvPr id="10" name="Text Box 6"/>
            <p:cNvSpPr txBox="1"/>
            <p:nvPr/>
          </p:nvSpPr>
          <p:spPr>
            <a:xfrm>
              <a:off x="1847850" y="2790750"/>
              <a:ext cx="1762200" cy="814500"/>
            </a:xfrm>
            <a:prstGeom prst="rect">
              <a:avLst/>
            </a:prstGeom>
            <a:noFill/>
            <a:ln>
              <a:noFill/>
            </a:ln>
          </p:spPr>
          <p:txBody>
            <a:bodyPr spcFirstLastPara="1" wrap="square" lIns="91425" tIns="91425" rIns="91425" bIns="91425" anchor="ctr" anchorCtr="0"/>
            <a:lstStyle/>
            <a:p>
              <a:pPr marL="0" marR="0" algn="ctr">
                <a:lnSpc>
                  <a:spcPct val="115000"/>
                </a:lnSpc>
                <a:spcBef>
                  <a:spcPts val="0"/>
                </a:spcBef>
                <a:spcAft>
                  <a:spcPts val="0"/>
                </a:spcAft>
              </a:pPr>
              <a:r>
                <a:rPr lang="en-US" sz="1400">
                  <a:solidFill>
                    <a:srgbClr val="000000"/>
                  </a:solidFill>
                  <a:effectLst/>
                  <a:latin typeface="Arial"/>
                  <a:ea typeface="Arial"/>
                </a:rPr>
                <a:t>send messages using MPI</a:t>
              </a:r>
              <a:endParaRPr lang="en-US" sz="1100">
                <a:effectLst/>
                <a:latin typeface="Arial"/>
                <a:ea typeface="Arial"/>
              </a:endParaRPr>
            </a:p>
          </p:txBody>
        </p:sp>
        <p:sp>
          <p:nvSpPr>
            <p:cNvPr id="11" name="Text Box 7"/>
            <p:cNvSpPr txBox="1"/>
            <p:nvPr/>
          </p:nvSpPr>
          <p:spPr>
            <a:xfrm>
              <a:off x="495300" y="2219325"/>
              <a:ext cx="1400100" cy="333300"/>
            </a:xfrm>
            <a:prstGeom prst="rect">
              <a:avLst/>
            </a:prstGeom>
            <a:noFill/>
            <a:ln>
              <a:noFill/>
            </a:ln>
          </p:spPr>
          <p:txBody>
            <a:bodyPr spcFirstLastPara="1" wrap="square" lIns="91425" tIns="91425" rIns="91425" bIns="91425" anchor="t" anchorCtr="0"/>
            <a:lstStyle/>
            <a:p>
              <a:pPr marL="0" marR="0" algn="ctr">
                <a:lnSpc>
                  <a:spcPct val="115000"/>
                </a:lnSpc>
                <a:spcBef>
                  <a:spcPts val="0"/>
                </a:spcBef>
                <a:spcAft>
                  <a:spcPts val="0"/>
                </a:spcAft>
              </a:pPr>
              <a:r>
                <a:rPr lang="en-US" sz="1000">
                  <a:solidFill>
                    <a:srgbClr val="000000"/>
                  </a:solidFill>
                  <a:effectLst/>
                  <a:latin typeface="Arial"/>
                  <a:ea typeface="Arial"/>
                </a:rPr>
                <a:t>Process 0</a:t>
              </a:r>
              <a:endParaRPr lang="en-US" sz="1100">
                <a:effectLst/>
                <a:latin typeface="Arial"/>
                <a:ea typeface="Arial"/>
              </a:endParaRPr>
            </a:p>
          </p:txBody>
        </p:sp>
        <p:sp>
          <p:nvSpPr>
            <p:cNvPr id="12" name="Text Box 8"/>
            <p:cNvSpPr txBox="1"/>
            <p:nvPr/>
          </p:nvSpPr>
          <p:spPr>
            <a:xfrm>
              <a:off x="2028900" y="2219325"/>
              <a:ext cx="1400100" cy="333300"/>
            </a:xfrm>
            <a:prstGeom prst="rect">
              <a:avLst/>
            </a:prstGeom>
            <a:noFill/>
            <a:ln>
              <a:noFill/>
            </a:ln>
          </p:spPr>
          <p:txBody>
            <a:bodyPr spcFirstLastPara="1" wrap="square" lIns="91425" tIns="91425" rIns="91425" bIns="91425" anchor="t" anchorCtr="0"/>
            <a:lstStyle/>
            <a:p>
              <a:pPr marL="0" marR="0" algn="ctr">
                <a:lnSpc>
                  <a:spcPct val="115000"/>
                </a:lnSpc>
                <a:spcBef>
                  <a:spcPts val="0"/>
                </a:spcBef>
                <a:spcAft>
                  <a:spcPts val="0"/>
                </a:spcAft>
              </a:pPr>
              <a:r>
                <a:rPr lang="en-US" sz="1000">
                  <a:solidFill>
                    <a:srgbClr val="000000"/>
                  </a:solidFill>
                  <a:effectLst/>
                  <a:latin typeface="Arial"/>
                  <a:ea typeface="Arial"/>
                </a:rPr>
                <a:t>Process 1</a:t>
              </a:r>
              <a:endParaRPr lang="en-US" sz="1100">
                <a:effectLst/>
                <a:latin typeface="Arial"/>
                <a:ea typeface="Arial"/>
              </a:endParaRPr>
            </a:p>
          </p:txBody>
        </p:sp>
        <p:sp>
          <p:nvSpPr>
            <p:cNvPr id="13" name="Text Box 9"/>
            <p:cNvSpPr txBox="1"/>
            <p:nvPr/>
          </p:nvSpPr>
          <p:spPr>
            <a:xfrm>
              <a:off x="3562500" y="2219325"/>
              <a:ext cx="1400100" cy="333300"/>
            </a:xfrm>
            <a:prstGeom prst="rect">
              <a:avLst/>
            </a:prstGeom>
            <a:noFill/>
            <a:ln>
              <a:noFill/>
            </a:ln>
          </p:spPr>
          <p:txBody>
            <a:bodyPr spcFirstLastPara="1" wrap="square" lIns="91425" tIns="91425" rIns="91425" bIns="91425" anchor="t" anchorCtr="0"/>
            <a:lstStyle/>
            <a:p>
              <a:pPr marL="0" marR="0" algn="ctr">
                <a:lnSpc>
                  <a:spcPct val="115000"/>
                </a:lnSpc>
                <a:spcBef>
                  <a:spcPts val="0"/>
                </a:spcBef>
                <a:spcAft>
                  <a:spcPts val="0"/>
                </a:spcAft>
              </a:pPr>
              <a:r>
                <a:rPr lang="en-US" sz="1000">
                  <a:solidFill>
                    <a:srgbClr val="000000"/>
                  </a:solidFill>
                  <a:effectLst/>
                  <a:latin typeface="Arial"/>
                  <a:ea typeface="Arial"/>
                </a:rPr>
                <a:t>Process 2</a:t>
              </a:r>
              <a:endParaRPr lang="en-US" sz="1100">
                <a:effectLst/>
                <a:latin typeface="Arial"/>
                <a:ea typeface="Arial"/>
              </a:endParaRPr>
            </a:p>
          </p:txBody>
        </p:sp>
        <p:grpSp>
          <p:nvGrpSpPr>
            <p:cNvPr id="14" name="Group 13"/>
            <p:cNvGrpSpPr/>
            <p:nvPr/>
          </p:nvGrpSpPr>
          <p:grpSpPr>
            <a:xfrm>
              <a:off x="495300" y="780975"/>
              <a:ext cx="1400100" cy="1400250"/>
              <a:chOff x="495300" y="780975"/>
              <a:chExt cx="1400100" cy="1400250"/>
            </a:xfrm>
          </p:grpSpPr>
          <p:grpSp>
            <p:nvGrpSpPr>
              <p:cNvPr id="57" name="Group 56"/>
              <p:cNvGrpSpPr/>
              <p:nvPr/>
            </p:nvGrpSpPr>
            <p:grpSpPr>
              <a:xfrm>
                <a:off x="495300" y="780975"/>
                <a:ext cx="1400100" cy="1400250"/>
                <a:chOff x="3500500" y="1333350"/>
                <a:chExt cx="1400100" cy="1400250"/>
              </a:xfrm>
            </p:grpSpPr>
            <p:sp>
              <p:nvSpPr>
                <p:cNvPr id="62" name="Rectangle 61"/>
                <p:cNvSpPr/>
                <p:nvPr/>
              </p:nvSpPr>
              <p:spPr>
                <a:xfrm>
                  <a:off x="3500500" y="1333350"/>
                  <a:ext cx="1400100" cy="14001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lnSpc>
                      <a:spcPct val="115000"/>
                    </a:lnSpc>
                    <a:spcBef>
                      <a:spcPts val="0"/>
                    </a:spcBef>
                    <a:spcAft>
                      <a:spcPts val="0"/>
                    </a:spcAft>
                  </a:pPr>
                  <a:r>
                    <a:rPr lang="en-US" sz="1100">
                      <a:effectLst/>
                      <a:latin typeface="Arial"/>
                      <a:ea typeface="Arial"/>
                    </a:rPr>
                    <a:t> </a:t>
                  </a:r>
                </a:p>
              </p:txBody>
            </p:sp>
            <p:cxnSp>
              <p:nvCxnSpPr>
                <p:cNvPr id="63" name="Straight Arrow Connector 62"/>
                <p:cNvCxnSpPr/>
                <p:nvPr/>
              </p:nvCxnSpPr>
              <p:spPr>
                <a:xfrm>
                  <a:off x="4200550" y="1333350"/>
                  <a:ext cx="0" cy="247500"/>
                </a:xfrm>
                <a:prstGeom prst="straightConnector1">
                  <a:avLst/>
                </a:prstGeom>
                <a:noFill/>
                <a:ln w="9525" cap="flat" cmpd="sng">
                  <a:solidFill>
                    <a:srgbClr val="000000"/>
                  </a:solidFill>
                  <a:prstDash val="solid"/>
                  <a:round/>
                  <a:headEnd type="none" w="med" len="med"/>
                  <a:tailEnd type="triangle" w="med" len="med"/>
                </a:ln>
              </p:spPr>
            </p:cxnSp>
            <p:cxnSp>
              <p:nvCxnSpPr>
                <p:cNvPr id="64" name="Straight Arrow Connector 63"/>
                <p:cNvCxnSpPr/>
                <p:nvPr/>
              </p:nvCxnSpPr>
              <p:spPr>
                <a:xfrm flipH="1">
                  <a:off x="3767275" y="1581000"/>
                  <a:ext cx="447600" cy="247500"/>
                </a:xfrm>
                <a:prstGeom prst="straightConnector1">
                  <a:avLst/>
                </a:prstGeom>
                <a:noFill/>
                <a:ln w="9525" cap="flat" cmpd="sng">
                  <a:solidFill>
                    <a:srgbClr val="000000"/>
                  </a:solidFill>
                  <a:prstDash val="solid"/>
                  <a:round/>
                  <a:headEnd type="none" w="med" len="med"/>
                  <a:tailEnd type="triangle" w="med" len="med"/>
                </a:ln>
              </p:spPr>
            </p:cxnSp>
            <p:cxnSp>
              <p:nvCxnSpPr>
                <p:cNvPr id="65" name="Straight Arrow Connector 64"/>
                <p:cNvCxnSpPr/>
                <p:nvPr/>
              </p:nvCxnSpPr>
              <p:spPr>
                <a:xfrm flipH="1">
                  <a:off x="4043350" y="1600050"/>
                  <a:ext cx="162000" cy="247500"/>
                </a:xfrm>
                <a:prstGeom prst="straightConnector1">
                  <a:avLst/>
                </a:prstGeom>
                <a:noFill/>
                <a:ln w="9525" cap="flat" cmpd="sng">
                  <a:solidFill>
                    <a:srgbClr val="000000"/>
                  </a:solidFill>
                  <a:prstDash val="solid"/>
                  <a:round/>
                  <a:headEnd type="none" w="med" len="med"/>
                  <a:tailEnd type="triangle" w="med" len="med"/>
                </a:ln>
              </p:spPr>
            </p:cxnSp>
            <p:cxnSp>
              <p:nvCxnSpPr>
                <p:cNvPr id="66" name="Straight Arrow Connector 65"/>
                <p:cNvCxnSpPr/>
                <p:nvPr/>
              </p:nvCxnSpPr>
              <p:spPr>
                <a:xfrm>
                  <a:off x="3755313"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67" name="Straight Arrow Connector 66"/>
                <p:cNvCxnSpPr/>
                <p:nvPr/>
              </p:nvCxnSpPr>
              <p:spPr>
                <a:xfrm>
                  <a:off x="3767200" y="2314425"/>
                  <a:ext cx="409800" cy="209700"/>
                </a:xfrm>
                <a:prstGeom prst="straightConnector1">
                  <a:avLst/>
                </a:prstGeom>
                <a:noFill/>
                <a:ln w="9525" cap="flat" cmpd="sng">
                  <a:solidFill>
                    <a:srgbClr val="000000"/>
                  </a:solidFill>
                  <a:prstDash val="solid"/>
                  <a:round/>
                  <a:headEnd type="none" w="med" len="med"/>
                  <a:tailEnd type="triangle" w="med" len="med"/>
                </a:ln>
              </p:spPr>
            </p:cxnSp>
            <p:cxnSp>
              <p:nvCxnSpPr>
                <p:cNvPr id="68" name="Straight Arrow Connector 67"/>
                <p:cNvCxnSpPr/>
                <p:nvPr/>
              </p:nvCxnSpPr>
              <p:spPr>
                <a:xfrm>
                  <a:off x="4195825" y="2495400"/>
                  <a:ext cx="4800" cy="238200"/>
                </a:xfrm>
                <a:prstGeom prst="straightConnector1">
                  <a:avLst/>
                </a:prstGeom>
                <a:noFill/>
                <a:ln w="9525" cap="flat" cmpd="sng">
                  <a:solidFill>
                    <a:srgbClr val="000000"/>
                  </a:solidFill>
                  <a:prstDash val="solid"/>
                  <a:round/>
                  <a:headEnd type="none" w="med" len="med"/>
                  <a:tailEnd type="triangle" w="med" len="med"/>
                </a:ln>
              </p:spPr>
            </p:cxnSp>
            <p:cxnSp>
              <p:nvCxnSpPr>
                <p:cNvPr id="69" name="Straight Arrow Connector 68"/>
                <p:cNvCxnSpPr/>
                <p:nvPr/>
              </p:nvCxnSpPr>
              <p:spPr>
                <a:xfrm>
                  <a:off x="4031538"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70" name="Straight Arrow Connector 69"/>
                <p:cNvCxnSpPr/>
                <p:nvPr/>
              </p:nvCxnSpPr>
              <p:spPr>
                <a:xfrm>
                  <a:off x="4336338"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71" name="Straight Arrow Connector 70"/>
                <p:cNvCxnSpPr/>
                <p:nvPr/>
              </p:nvCxnSpPr>
              <p:spPr>
                <a:xfrm>
                  <a:off x="4641138"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72" name="Straight Arrow Connector 71"/>
                <p:cNvCxnSpPr/>
                <p:nvPr/>
              </p:nvCxnSpPr>
              <p:spPr>
                <a:xfrm>
                  <a:off x="4043425" y="2304900"/>
                  <a:ext cx="161700" cy="200100"/>
                </a:xfrm>
                <a:prstGeom prst="straightConnector1">
                  <a:avLst/>
                </a:prstGeom>
                <a:noFill/>
                <a:ln w="9525" cap="flat" cmpd="sng">
                  <a:solidFill>
                    <a:srgbClr val="000000"/>
                  </a:solidFill>
                  <a:prstDash val="solid"/>
                  <a:round/>
                  <a:headEnd type="none" w="med" len="med"/>
                  <a:tailEnd type="triangle" w="med" len="med"/>
                </a:ln>
              </p:spPr>
            </p:cxnSp>
            <p:cxnSp>
              <p:nvCxnSpPr>
                <p:cNvPr id="73" name="Straight Arrow Connector 72"/>
                <p:cNvCxnSpPr/>
                <p:nvPr/>
              </p:nvCxnSpPr>
              <p:spPr>
                <a:xfrm flipH="1">
                  <a:off x="4224400" y="2295375"/>
                  <a:ext cx="114300" cy="228600"/>
                </a:xfrm>
                <a:prstGeom prst="straightConnector1">
                  <a:avLst/>
                </a:prstGeom>
                <a:noFill/>
                <a:ln w="9525" cap="flat" cmpd="sng">
                  <a:solidFill>
                    <a:srgbClr val="000000"/>
                  </a:solidFill>
                  <a:prstDash val="solid"/>
                  <a:round/>
                  <a:headEnd type="none" w="med" len="med"/>
                  <a:tailEnd type="triangle" w="med" len="med"/>
                </a:ln>
              </p:spPr>
            </p:cxnSp>
            <p:cxnSp>
              <p:nvCxnSpPr>
                <p:cNvPr id="74" name="Straight Arrow Connector 73"/>
                <p:cNvCxnSpPr/>
                <p:nvPr/>
              </p:nvCxnSpPr>
              <p:spPr>
                <a:xfrm flipH="1">
                  <a:off x="4234000" y="2304900"/>
                  <a:ext cx="409500" cy="228900"/>
                </a:xfrm>
                <a:prstGeom prst="straightConnector1">
                  <a:avLst/>
                </a:prstGeom>
                <a:noFill/>
                <a:ln w="9525" cap="flat" cmpd="sng">
                  <a:solidFill>
                    <a:srgbClr val="000000"/>
                  </a:solidFill>
                  <a:prstDash val="solid"/>
                  <a:round/>
                  <a:headEnd type="none" w="med" len="med"/>
                  <a:tailEnd type="triangle" w="med" len="med"/>
                </a:ln>
              </p:spPr>
            </p:cxnSp>
            <p:cxnSp>
              <p:nvCxnSpPr>
                <p:cNvPr id="75" name="Straight Arrow Connector 74"/>
                <p:cNvCxnSpPr/>
                <p:nvPr/>
              </p:nvCxnSpPr>
              <p:spPr>
                <a:xfrm>
                  <a:off x="4205350" y="1600050"/>
                  <a:ext cx="123900" cy="247500"/>
                </a:xfrm>
                <a:prstGeom prst="straightConnector1">
                  <a:avLst/>
                </a:prstGeom>
                <a:noFill/>
                <a:ln w="9525" cap="flat" cmpd="sng">
                  <a:solidFill>
                    <a:srgbClr val="000000"/>
                  </a:solidFill>
                  <a:prstDash val="solid"/>
                  <a:round/>
                  <a:headEnd type="none" w="med" len="med"/>
                  <a:tailEnd type="triangle" w="med" len="med"/>
                </a:ln>
              </p:spPr>
            </p:cxnSp>
            <p:cxnSp>
              <p:nvCxnSpPr>
                <p:cNvPr id="76" name="Straight Arrow Connector 75"/>
                <p:cNvCxnSpPr/>
                <p:nvPr/>
              </p:nvCxnSpPr>
              <p:spPr>
                <a:xfrm>
                  <a:off x="4205350" y="1609575"/>
                  <a:ext cx="428700" cy="238200"/>
                </a:xfrm>
                <a:prstGeom prst="straightConnector1">
                  <a:avLst/>
                </a:prstGeom>
                <a:noFill/>
                <a:ln w="9525" cap="flat" cmpd="sng">
                  <a:solidFill>
                    <a:srgbClr val="000000"/>
                  </a:solidFill>
                  <a:prstDash val="solid"/>
                  <a:round/>
                  <a:headEnd type="none" w="med" len="med"/>
                  <a:tailEnd type="triangle" w="med" len="med"/>
                </a:ln>
              </p:spPr>
            </p:cxnSp>
          </p:grpSp>
          <p:sp>
            <p:nvSpPr>
              <p:cNvPr id="58" name="Text Box 27"/>
              <p:cNvSpPr txBox="1"/>
              <p:nvPr/>
            </p:nvSpPr>
            <p:spPr>
              <a:xfrm>
                <a:off x="5334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a:solidFill>
                      <a:srgbClr val="000000"/>
                    </a:solidFill>
                    <a:effectLst/>
                    <a:latin typeface="Arial"/>
                    <a:ea typeface="Arial"/>
                  </a:rPr>
                  <a:t>t0</a:t>
                </a:r>
                <a:endParaRPr lang="en-US" sz="1100">
                  <a:effectLst/>
                  <a:latin typeface="Arial"/>
                  <a:ea typeface="Arial"/>
                </a:endParaRPr>
              </a:p>
            </p:txBody>
          </p:sp>
          <p:sp>
            <p:nvSpPr>
              <p:cNvPr id="59" name="Text Box 28"/>
              <p:cNvSpPr txBox="1"/>
              <p:nvPr/>
            </p:nvSpPr>
            <p:spPr>
              <a:xfrm>
                <a:off x="8187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a:solidFill>
                      <a:srgbClr val="000000"/>
                    </a:solidFill>
                    <a:effectLst/>
                    <a:latin typeface="Arial"/>
                    <a:ea typeface="Arial"/>
                  </a:rPr>
                  <a:t>t1</a:t>
                </a:r>
                <a:endParaRPr lang="en-US" sz="1100">
                  <a:effectLst/>
                  <a:latin typeface="Arial"/>
                  <a:ea typeface="Arial"/>
                </a:endParaRPr>
              </a:p>
            </p:txBody>
          </p:sp>
          <p:sp>
            <p:nvSpPr>
              <p:cNvPr id="60" name="Text Box 29"/>
              <p:cNvSpPr txBox="1"/>
              <p:nvPr/>
            </p:nvSpPr>
            <p:spPr>
              <a:xfrm>
                <a:off x="11040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a:solidFill>
                      <a:srgbClr val="000000"/>
                    </a:solidFill>
                    <a:effectLst/>
                    <a:latin typeface="Arial"/>
                    <a:ea typeface="Arial"/>
                  </a:rPr>
                  <a:t>t2</a:t>
                </a:r>
                <a:endParaRPr lang="en-US" sz="1100">
                  <a:effectLst/>
                  <a:latin typeface="Arial"/>
                  <a:ea typeface="Arial"/>
                </a:endParaRPr>
              </a:p>
              <a:p>
                <a:pPr marL="0" marR="0">
                  <a:lnSpc>
                    <a:spcPct val="115000"/>
                  </a:lnSpc>
                  <a:spcBef>
                    <a:spcPts val="0"/>
                  </a:spcBef>
                  <a:spcAft>
                    <a:spcPts val="0"/>
                  </a:spcAft>
                </a:pPr>
                <a:r>
                  <a:rPr lang="en-US" sz="1100">
                    <a:effectLst/>
                    <a:latin typeface="Arial"/>
                    <a:ea typeface="Arial"/>
                  </a:rPr>
                  <a:t> </a:t>
                </a:r>
              </a:p>
            </p:txBody>
          </p:sp>
          <p:sp>
            <p:nvSpPr>
              <p:cNvPr id="61" name="Text Box 30"/>
              <p:cNvSpPr txBox="1"/>
              <p:nvPr/>
            </p:nvSpPr>
            <p:spPr>
              <a:xfrm>
                <a:off x="13893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a:solidFill>
                      <a:srgbClr val="000000"/>
                    </a:solidFill>
                    <a:effectLst/>
                    <a:latin typeface="Arial"/>
                    <a:ea typeface="Arial"/>
                  </a:rPr>
                  <a:t>t3</a:t>
                </a:r>
                <a:endParaRPr lang="en-US" sz="1100">
                  <a:effectLst/>
                  <a:latin typeface="Arial"/>
                  <a:ea typeface="Arial"/>
                </a:endParaRPr>
              </a:p>
            </p:txBody>
          </p:sp>
        </p:grpSp>
        <p:grpSp>
          <p:nvGrpSpPr>
            <p:cNvPr id="15" name="Group 14"/>
            <p:cNvGrpSpPr/>
            <p:nvPr/>
          </p:nvGrpSpPr>
          <p:grpSpPr>
            <a:xfrm>
              <a:off x="2028900" y="780975"/>
              <a:ext cx="1400100" cy="1400250"/>
              <a:chOff x="495300" y="780975"/>
              <a:chExt cx="1400100" cy="1400250"/>
            </a:xfrm>
          </p:grpSpPr>
          <p:grpSp>
            <p:nvGrpSpPr>
              <p:cNvPr id="37" name="Group 36"/>
              <p:cNvGrpSpPr/>
              <p:nvPr/>
            </p:nvGrpSpPr>
            <p:grpSpPr>
              <a:xfrm>
                <a:off x="495300" y="780975"/>
                <a:ext cx="1400100" cy="1400250"/>
                <a:chOff x="3500500" y="1333350"/>
                <a:chExt cx="1400100" cy="1400250"/>
              </a:xfrm>
            </p:grpSpPr>
            <p:sp>
              <p:nvSpPr>
                <p:cNvPr id="42" name="Rectangle 41"/>
                <p:cNvSpPr/>
                <p:nvPr/>
              </p:nvSpPr>
              <p:spPr>
                <a:xfrm>
                  <a:off x="3500500" y="1333350"/>
                  <a:ext cx="1400100" cy="14001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lnSpc>
                      <a:spcPct val="115000"/>
                    </a:lnSpc>
                    <a:spcBef>
                      <a:spcPts val="0"/>
                    </a:spcBef>
                    <a:spcAft>
                      <a:spcPts val="0"/>
                    </a:spcAft>
                  </a:pPr>
                  <a:r>
                    <a:rPr lang="en-US" sz="1100">
                      <a:effectLst/>
                      <a:latin typeface="Arial"/>
                      <a:ea typeface="Arial"/>
                    </a:rPr>
                    <a:t> </a:t>
                  </a:r>
                </a:p>
              </p:txBody>
            </p:sp>
            <p:cxnSp>
              <p:nvCxnSpPr>
                <p:cNvPr id="43" name="Straight Arrow Connector 42"/>
                <p:cNvCxnSpPr/>
                <p:nvPr/>
              </p:nvCxnSpPr>
              <p:spPr>
                <a:xfrm>
                  <a:off x="4200550" y="1333350"/>
                  <a:ext cx="0" cy="247500"/>
                </a:xfrm>
                <a:prstGeom prst="straightConnector1">
                  <a:avLst/>
                </a:prstGeom>
                <a:noFill/>
                <a:ln w="9525" cap="flat" cmpd="sng">
                  <a:solidFill>
                    <a:srgbClr val="000000"/>
                  </a:solidFill>
                  <a:prstDash val="solid"/>
                  <a:round/>
                  <a:headEnd type="none" w="med" len="med"/>
                  <a:tailEnd type="triangle" w="med" len="med"/>
                </a:ln>
              </p:spPr>
            </p:cxnSp>
            <p:cxnSp>
              <p:nvCxnSpPr>
                <p:cNvPr id="44" name="Straight Arrow Connector 43"/>
                <p:cNvCxnSpPr/>
                <p:nvPr/>
              </p:nvCxnSpPr>
              <p:spPr>
                <a:xfrm flipH="1">
                  <a:off x="3767275" y="1581000"/>
                  <a:ext cx="447600" cy="247500"/>
                </a:xfrm>
                <a:prstGeom prst="straightConnector1">
                  <a:avLst/>
                </a:prstGeom>
                <a:noFill/>
                <a:ln w="9525" cap="flat" cmpd="sng">
                  <a:solidFill>
                    <a:srgbClr val="000000"/>
                  </a:solidFill>
                  <a:prstDash val="solid"/>
                  <a:round/>
                  <a:headEnd type="none" w="med" len="med"/>
                  <a:tailEnd type="triangle" w="med" len="med"/>
                </a:ln>
              </p:spPr>
            </p:cxnSp>
            <p:cxnSp>
              <p:nvCxnSpPr>
                <p:cNvPr id="45" name="Straight Arrow Connector 44"/>
                <p:cNvCxnSpPr/>
                <p:nvPr/>
              </p:nvCxnSpPr>
              <p:spPr>
                <a:xfrm flipH="1">
                  <a:off x="4043350" y="1600050"/>
                  <a:ext cx="162000" cy="247500"/>
                </a:xfrm>
                <a:prstGeom prst="straightConnector1">
                  <a:avLst/>
                </a:prstGeom>
                <a:noFill/>
                <a:ln w="9525" cap="flat" cmpd="sng">
                  <a:solidFill>
                    <a:srgbClr val="000000"/>
                  </a:solidFill>
                  <a:prstDash val="solid"/>
                  <a:round/>
                  <a:headEnd type="none" w="med" len="med"/>
                  <a:tailEnd type="triangle" w="med" len="med"/>
                </a:ln>
              </p:spPr>
            </p:cxnSp>
            <p:cxnSp>
              <p:nvCxnSpPr>
                <p:cNvPr id="46" name="Straight Arrow Connector 45"/>
                <p:cNvCxnSpPr/>
                <p:nvPr/>
              </p:nvCxnSpPr>
              <p:spPr>
                <a:xfrm>
                  <a:off x="3755313"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47" name="Straight Arrow Connector 46"/>
                <p:cNvCxnSpPr/>
                <p:nvPr/>
              </p:nvCxnSpPr>
              <p:spPr>
                <a:xfrm>
                  <a:off x="3767200" y="2314425"/>
                  <a:ext cx="409800" cy="209700"/>
                </a:xfrm>
                <a:prstGeom prst="straightConnector1">
                  <a:avLst/>
                </a:prstGeom>
                <a:noFill/>
                <a:ln w="9525" cap="flat" cmpd="sng">
                  <a:solidFill>
                    <a:srgbClr val="000000"/>
                  </a:solidFill>
                  <a:prstDash val="solid"/>
                  <a:round/>
                  <a:headEnd type="none" w="med" len="med"/>
                  <a:tailEnd type="triangle" w="med" len="med"/>
                </a:ln>
              </p:spPr>
            </p:cxnSp>
            <p:cxnSp>
              <p:nvCxnSpPr>
                <p:cNvPr id="48" name="Straight Arrow Connector 47"/>
                <p:cNvCxnSpPr/>
                <p:nvPr/>
              </p:nvCxnSpPr>
              <p:spPr>
                <a:xfrm>
                  <a:off x="4195825" y="2495400"/>
                  <a:ext cx="4800" cy="238200"/>
                </a:xfrm>
                <a:prstGeom prst="straightConnector1">
                  <a:avLst/>
                </a:prstGeom>
                <a:noFill/>
                <a:ln w="9525" cap="flat" cmpd="sng">
                  <a:solidFill>
                    <a:srgbClr val="000000"/>
                  </a:solidFill>
                  <a:prstDash val="solid"/>
                  <a:round/>
                  <a:headEnd type="none" w="med" len="med"/>
                  <a:tailEnd type="triangle" w="med" len="med"/>
                </a:ln>
              </p:spPr>
            </p:cxnSp>
            <p:cxnSp>
              <p:nvCxnSpPr>
                <p:cNvPr id="49" name="Straight Arrow Connector 48"/>
                <p:cNvCxnSpPr/>
                <p:nvPr/>
              </p:nvCxnSpPr>
              <p:spPr>
                <a:xfrm>
                  <a:off x="4031538"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50" name="Straight Arrow Connector 49"/>
                <p:cNvCxnSpPr/>
                <p:nvPr/>
              </p:nvCxnSpPr>
              <p:spPr>
                <a:xfrm>
                  <a:off x="4336338"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51" name="Straight Arrow Connector 50"/>
                <p:cNvCxnSpPr/>
                <p:nvPr/>
              </p:nvCxnSpPr>
              <p:spPr>
                <a:xfrm>
                  <a:off x="4641138"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52" name="Straight Arrow Connector 51"/>
                <p:cNvCxnSpPr/>
                <p:nvPr/>
              </p:nvCxnSpPr>
              <p:spPr>
                <a:xfrm>
                  <a:off x="4043425" y="2304900"/>
                  <a:ext cx="161700" cy="200100"/>
                </a:xfrm>
                <a:prstGeom prst="straightConnector1">
                  <a:avLst/>
                </a:prstGeom>
                <a:noFill/>
                <a:ln w="9525" cap="flat" cmpd="sng">
                  <a:solidFill>
                    <a:srgbClr val="000000"/>
                  </a:solidFill>
                  <a:prstDash val="solid"/>
                  <a:round/>
                  <a:headEnd type="none" w="med" len="med"/>
                  <a:tailEnd type="triangle" w="med" len="med"/>
                </a:ln>
              </p:spPr>
            </p:cxnSp>
            <p:cxnSp>
              <p:nvCxnSpPr>
                <p:cNvPr id="53" name="Straight Arrow Connector 52"/>
                <p:cNvCxnSpPr/>
                <p:nvPr/>
              </p:nvCxnSpPr>
              <p:spPr>
                <a:xfrm flipH="1">
                  <a:off x="4224400" y="2295375"/>
                  <a:ext cx="114300" cy="228600"/>
                </a:xfrm>
                <a:prstGeom prst="straightConnector1">
                  <a:avLst/>
                </a:prstGeom>
                <a:noFill/>
                <a:ln w="9525" cap="flat" cmpd="sng">
                  <a:solidFill>
                    <a:srgbClr val="000000"/>
                  </a:solidFill>
                  <a:prstDash val="solid"/>
                  <a:round/>
                  <a:headEnd type="none" w="med" len="med"/>
                  <a:tailEnd type="triangle" w="med" len="med"/>
                </a:ln>
              </p:spPr>
            </p:cxnSp>
            <p:cxnSp>
              <p:nvCxnSpPr>
                <p:cNvPr id="54" name="Straight Arrow Connector 53"/>
                <p:cNvCxnSpPr/>
                <p:nvPr/>
              </p:nvCxnSpPr>
              <p:spPr>
                <a:xfrm flipH="1">
                  <a:off x="4234000" y="2304900"/>
                  <a:ext cx="409500" cy="228900"/>
                </a:xfrm>
                <a:prstGeom prst="straightConnector1">
                  <a:avLst/>
                </a:prstGeom>
                <a:noFill/>
                <a:ln w="9525" cap="flat" cmpd="sng">
                  <a:solidFill>
                    <a:srgbClr val="000000"/>
                  </a:solidFill>
                  <a:prstDash val="solid"/>
                  <a:round/>
                  <a:headEnd type="none" w="med" len="med"/>
                  <a:tailEnd type="triangle" w="med" len="med"/>
                </a:ln>
              </p:spPr>
            </p:cxnSp>
            <p:cxnSp>
              <p:nvCxnSpPr>
                <p:cNvPr id="55" name="Straight Arrow Connector 54"/>
                <p:cNvCxnSpPr/>
                <p:nvPr/>
              </p:nvCxnSpPr>
              <p:spPr>
                <a:xfrm>
                  <a:off x="4205350" y="1600050"/>
                  <a:ext cx="123900" cy="247500"/>
                </a:xfrm>
                <a:prstGeom prst="straightConnector1">
                  <a:avLst/>
                </a:prstGeom>
                <a:noFill/>
                <a:ln w="9525" cap="flat" cmpd="sng">
                  <a:solidFill>
                    <a:srgbClr val="000000"/>
                  </a:solidFill>
                  <a:prstDash val="solid"/>
                  <a:round/>
                  <a:headEnd type="none" w="med" len="med"/>
                  <a:tailEnd type="triangle" w="med" len="med"/>
                </a:ln>
              </p:spPr>
            </p:cxnSp>
            <p:cxnSp>
              <p:nvCxnSpPr>
                <p:cNvPr id="56" name="Straight Arrow Connector 55"/>
                <p:cNvCxnSpPr/>
                <p:nvPr/>
              </p:nvCxnSpPr>
              <p:spPr>
                <a:xfrm>
                  <a:off x="4205350" y="1609575"/>
                  <a:ext cx="428700" cy="238200"/>
                </a:xfrm>
                <a:prstGeom prst="straightConnector1">
                  <a:avLst/>
                </a:prstGeom>
                <a:noFill/>
                <a:ln w="9525" cap="flat" cmpd="sng">
                  <a:solidFill>
                    <a:srgbClr val="000000"/>
                  </a:solidFill>
                  <a:prstDash val="solid"/>
                  <a:round/>
                  <a:headEnd type="none" w="med" len="med"/>
                  <a:tailEnd type="triangle" w="med" len="med"/>
                </a:ln>
              </p:spPr>
            </p:cxnSp>
          </p:grpSp>
          <p:sp>
            <p:nvSpPr>
              <p:cNvPr id="38" name="Text Box 48"/>
              <p:cNvSpPr txBox="1"/>
              <p:nvPr/>
            </p:nvSpPr>
            <p:spPr>
              <a:xfrm>
                <a:off x="5334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a:solidFill>
                      <a:srgbClr val="000000"/>
                    </a:solidFill>
                    <a:effectLst/>
                    <a:latin typeface="Arial"/>
                    <a:ea typeface="Arial"/>
                  </a:rPr>
                  <a:t>t0</a:t>
                </a:r>
                <a:endParaRPr lang="en-US" sz="1100">
                  <a:effectLst/>
                  <a:latin typeface="Arial"/>
                  <a:ea typeface="Arial"/>
                </a:endParaRPr>
              </a:p>
            </p:txBody>
          </p:sp>
          <p:sp>
            <p:nvSpPr>
              <p:cNvPr id="39" name="Text Box 49"/>
              <p:cNvSpPr txBox="1"/>
              <p:nvPr/>
            </p:nvSpPr>
            <p:spPr>
              <a:xfrm>
                <a:off x="8187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dirty="0">
                    <a:solidFill>
                      <a:srgbClr val="000000"/>
                    </a:solidFill>
                    <a:effectLst/>
                    <a:latin typeface="Arial"/>
                    <a:ea typeface="Arial"/>
                  </a:rPr>
                  <a:t>t1</a:t>
                </a:r>
                <a:endParaRPr lang="en-US" sz="1100" dirty="0">
                  <a:effectLst/>
                  <a:latin typeface="Arial"/>
                  <a:ea typeface="Arial"/>
                </a:endParaRPr>
              </a:p>
            </p:txBody>
          </p:sp>
          <p:sp>
            <p:nvSpPr>
              <p:cNvPr id="40" name="Text Box 50"/>
              <p:cNvSpPr txBox="1"/>
              <p:nvPr/>
            </p:nvSpPr>
            <p:spPr>
              <a:xfrm>
                <a:off x="11040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a:solidFill>
                      <a:srgbClr val="000000"/>
                    </a:solidFill>
                    <a:effectLst/>
                    <a:latin typeface="Arial"/>
                    <a:ea typeface="Arial"/>
                  </a:rPr>
                  <a:t>t2</a:t>
                </a:r>
                <a:endParaRPr lang="en-US" sz="1100">
                  <a:effectLst/>
                  <a:latin typeface="Arial"/>
                  <a:ea typeface="Arial"/>
                </a:endParaRPr>
              </a:p>
              <a:p>
                <a:pPr marL="0" marR="0">
                  <a:lnSpc>
                    <a:spcPct val="115000"/>
                  </a:lnSpc>
                  <a:spcBef>
                    <a:spcPts val="0"/>
                  </a:spcBef>
                  <a:spcAft>
                    <a:spcPts val="0"/>
                  </a:spcAft>
                </a:pPr>
                <a:r>
                  <a:rPr lang="en-US" sz="1100">
                    <a:effectLst/>
                    <a:latin typeface="Arial"/>
                    <a:ea typeface="Arial"/>
                  </a:rPr>
                  <a:t> </a:t>
                </a:r>
              </a:p>
            </p:txBody>
          </p:sp>
          <p:sp>
            <p:nvSpPr>
              <p:cNvPr id="41" name="Text Box 51"/>
              <p:cNvSpPr txBox="1"/>
              <p:nvPr/>
            </p:nvSpPr>
            <p:spPr>
              <a:xfrm>
                <a:off x="13893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a:solidFill>
                      <a:srgbClr val="000000"/>
                    </a:solidFill>
                    <a:effectLst/>
                    <a:latin typeface="Arial"/>
                    <a:ea typeface="Arial"/>
                  </a:rPr>
                  <a:t>t3</a:t>
                </a:r>
                <a:endParaRPr lang="en-US" sz="1100">
                  <a:effectLst/>
                  <a:latin typeface="Arial"/>
                  <a:ea typeface="Arial"/>
                </a:endParaRPr>
              </a:p>
            </p:txBody>
          </p:sp>
        </p:grpSp>
        <p:grpSp>
          <p:nvGrpSpPr>
            <p:cNvPr id="16" name="Group 15"/>
            <p:cNvGrpSpPr/>
            <p:nvPr/>
          </p:nvGrpSpPr>
          <p:grpSpPr>
            <a:xfrm>
              <a:off x="3562500" y="808263"/>
              <a:ext cx="1400100" cy="1400250"/>
              <a:chOff x="495300" y="780975"/>
              <a:chExt cx="1400100" cy="1400250"/>
            </a:xfrm>
          </p:grpSpPr>
          <p:grpSp>
            <p:nvGrpSpPr>
              <p:cNvPr id="17" name="Group 16"/>
              <p:cNvGrpSpPr/>
              <p:nvPr/>
            </p:nvGrpSpPr>
            <p:grpSpPr>
              <a:xfrm>
                <a:off x="495300" y="780975"/>
                <a:ext cx="1400100" cy="1400250"/>
                <a:chOff x="3500500" y="1333350"/>
                <a:chExt cx="1400100" cy="1400250"/>
              </a:xfrm>
            </p:grpSpPr>
            <p:sp>
              <p:nvSpPr>
                <p:cNvPr id="22" name="Rectangle 21"/>
                <p:cNvSpPr/>
                <p:nvPr/>
              </p:nvSpPr>
              <p:spPr>
                <a:xfrm>
                  <a:off x="3500500" y="1333350"/>
                  <a:ext cx="1400100" cy="14001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lnSpc>
                      <a:spcPct val="115000"/>
                    </a:lnSpc>
                    <a:spcBef>
                      <a:spcPts val="0"/>
                    </a:spcBef>
                    <a:spcAft>
                      <a:spcPts val="0"/>
                    </a:spcAft>
                  </a:pPr>
                  <a:r>
                    <a:rPr lang="en-US" sz="1100">
                      <a:effectLst/>
                      <a:latin typeface="Arial"/>
                      <a:ea typeface="Arial"/>
                    </a:rPr>
                    <a:t> </a:t>
                  </a:r>
                </a:p>
              </p:txBody>
            </p:sp>
            <p:cxnSp>
              <p:nvCxnSpPr>
                <p:cNvPr id="23" name="Straight Arrow Connector 22"/>
                <p:cNvCxnSpPr/>
                <p:nvPr/>
              </p:nvCxnSpPr>
              <p:spPr>
                <a:xfrm>
                  <a:off x="4200550" y="1333350"/>
                  <a:ext cx="0" cy="247500"/>
                </a:xfrm>
                <a:prstGeom prst="straightConnector1">
                  <a:avLst/>
                </a:prstGeom>
                <a:noFill/>
                <a:ln w="9525" cap="flat" cmpd="sng">
                  <a:solidFill>
                    <a:srgbClr val="000000"/>
                  </a:solidFill>
                  <a:prstDash val="solid"/>
                  <a:round/>
                  <a:headEnd type="none" w="med" len="med"/>
                  <a:tailEnd type="triangle" w="med" len="med"/>
                </a:ln>
              </p:spPr>
            </p:cxnSp>
            <p:cxnSp>
              <p:nvCxnSpPr>
                <p:cNvPr id="24" name="Straight Arrow Connector 23"/>
                <p:cNvCxnSpPr/>
                <p:nvPr/>
              </p:nvCxnSpPr>
              <p:spPr>
                <a:xfrm flipH="1">
                  <a:off x="3767275" y="1581000"/>
                  <a:ext cx="447600" cy="247500"/>
                </a:xfrm>
                <a:prstGeom prst="straightConnector1">
                  <a:avLst/>
                </a:prstGeom>
                <a:noFill/>
                <a:ln w="9525" cap="flat" cmpd="sng">
                  <a:solidFill>
                    <a:srgbClr val="000000"/>
                  </a:solidFill>
                  <a:prstDash val="solid"/>
                  <a:round/>
                  <a:headEnd type="none" w="med" len="med"/>
                  <a:tailEnd type="triangle" w="med" len="med"/>
                </a:ln>
              </p:spPr>
            </p:cxnSp>
            <p:cxnSp>
              <p:nvCxnSpPr>
                <p:cNvPr id="25" name="Straight Arrow Connector 24"/>
                <p:cNvCxnSpPr/>
                <p:nvPr/>
              </p:nvCxnSpPr>
              <p:spPr>
                <a:xfrm flipH="1">
                  <a:off x="4043350" y="1600050"/>
                  <a:ext cx="162000" cy="247500"/>
                </a:xfrm>
                <a:prstGeom prst="straightConnector1">
                  <a:avLst/>
                </a:prstGeom>
                <a:noFill/>
                <a:ln w="9525" cap="flat" cmpd="sng">
                  <a:solidFill>
                    <a:srgbClr val="000000"/>
                  </a:solidFill>
                  <a:prstDash val="solid"/>
                  <a:round/>
                  <a:headEnd type="none" w="med" len="med"/>
                  <a:tailEnd type="triangle" w="med" len="med"/>
                </a:ln>
              </p:spPr>
            </p:cxnSp>
            <p:cxnSp>
              <p:nvCxnSpPr>
                <p:cNvPr id="26" name="Straight Arrow Connector 25"/>
                <p:cNvCxnSpPr/>
                <p:nvPr/>
              </p:nvCxnSpPr>
              <p:spPr>
                <a:xfrm>
                  <a:off x="3755313"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27" name="Straight Arrow Connector 26"/>
                <p:cNvCxnSpPr/>
                <p:nvPr/>
              </p:nvCxnSpPr>
              <p:spPr>
                <a:xfrm>
                  <a:off x="3767200" y="2314425"/>
                  <a:ext cx="409800" cy="209700"/>
                </a:xfrm>
                <a:prstGeom prst="straightConnector1">
                  <a:avLst/>
                </a:prstGeom>
                <a:noFill/>
                <a:ln w="9525" cap="flat" cmpd="sng">
                  <a:solidFill>
                    <a:srgbClr val="000000"/>
                  </a:solidFill>
                  <a:prstDash val="solid"/>
                  <a:round/>
                  <a:headEnd type="none" w="med" len="med"/>
                  <a:tailEnd type="triangle" w="med" len="med"/>
                </a:ln>
              </p:spPr>
            </p:cxnSp>
            <p:cxnSp>
              <p:nvCxnSpPr>
                <p:cNvPr id="28" name="Straight Arrow Connector 27"/>
                <p:cNvCxnSpPr/>
                <p:nvPr/>
              </p:nvCxnSpPr>
              <p:spPr>
                <a:xfrm>
                  <a:off x="4195825" y="2495400"/>
                  <a:ext cx="4800" cy="238200"/>
                </a:xfrm>
                <a:prstGeom prst="straightConnector1">
                  <a:avLst/>
                </a:prstGeom>
                <a:noFill/>
                <a:ln w="9525" cap="flat" cmpd="sng">
                  <a:solidFill>
                    <a:srgbClr val="000000"/>
                  </a:solidFill>
                  <a:prstDash val="solid"/>
                  <a:round/>
                  <a:headEnd type="none" w="med" len="med"/>
                  <a:tailEnd type="triangle" w="med" len="med"/>
                </a:ln>
              </p:spPr>
            </p:cxnSp>
            <p:cxnSp>
              <p:nvCxnSpPr>
                <p:cNvPr id="29" name="Straight Arrow Connector 28"/>
                <p:cNvCxnSpPr/>
                <p:nvPr/>
              </p:nvCxnSpPr>
              <p:spPr>
                <a:xfrm>
                  <a:off x="4031538"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30" name="Straight Arrow Connector 29"/>
                <p:cNvCxnSpPr/>
                <p:nvPr/>
              </p:nvCxnSpPr>
              <p:spPr>
                <a:xfrm>
                  <a:off x="4336338"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31" name="Straight Arrow Connector 30"/>
                <p:cNvCxnSpPr/>
                <p:nvPr/>
              </p:nvCxnSpPr>
              <p:spPr>
                <a:xfrm>
                  <a:off x="4641138" y="1838175"/>
                  <a:ext cx="0" cy="476400"/>
                </a:xfrm>
                <a:prstGeom prst="straightConnector1">
                  <a:avLst/>
                </a:prstGeom>
                <a:noFill/>
                <a:ln w="9525" cap="flat" cmpd="sng">
                  <a:solidFill>
                    <a:srgbClr val="000000"/>
                  </a:solidFill>
                  <a:prstDash val="solid"/>
                  <a:round/>
                  <a:headEnd type="none" w="med" len="med"/>
                  <a:tailEnd type="triangle" w="med" len="med"/>
                </a:ln>
              </p:spPr>
            </p:cxnSp>
            <p:cxnSp>
              <p:nvCxnSpPr>
                <p:cNvPr id="32" name="Straight Arrow Connector 31"/>
                <p:cNvCxnSpPr/>
                <p:nvPr/>
              </p:nvCxnSpPr>
              <p:spPr>
                <a:xfrm>
                  <a:off x="4043425" y="2304900"/>
                  <a:ext cx="161700" cy="200100"/>
                </a:xfrm>
                <a:prstGeom prst="straightConnector1">
                  <a:avLst/>
                </a:prstGeom>
                <a:noFill/>
                <a:ln w="9525" cap="flat" cmpd="sng">
                  <a:solidFill>
                    <a:srgbClr val="000000"/>
                  </a:solidFill>
                  <a:prstDash val="solid"/>
                  <a:round/>
                  <a:headEnd type="none" w="med" len="med"/>
                  <a:tailEnd type="triangle" w="med" len="med"/>
                </a:ln>
              </p:spPr>
            </p:cxnSp>
            <p:cxnSp>
              <p:nvCxnSpPr>
                <p:cNvPr id="33" name="Straight Arrow Connector 32"/>
                <p:cNvCxnSpPr/>
                <p:nvPr/>
              </p:nvCxnSpPr>
              <p:spPr>
                <a:xfrm flipH="1">
                  <a:off x="4224400" y="2295375"/>
                  <a:ext cx="114300" cy="228600"/>
                </a:xfrm>
                <a:prstGeom prst="straightConnector1">
                  <a:avLst/>
                </a:prstGeom>
                <a:noFill/>
                <a:ln w="9525" cap="flat" cmpd="sng">
                  <a:solidFill>
                    <a:srgbClr val="000000"/>
                  </a:solidFill>
                  <a:prstDash val="solid"/>
                  <a:round/>
                  <a:headEnd type="none" w="med" len="med"/>
                  <a:tailEnd type="triangle" w="med" len="med"/>
                </a:ln>
              </p:spPr>
            </p:cxnSp>
            <p:cxnSp>
              <p:nvCxnSpPr>
                <p:cNvPr id="34" name="Straight Arrow Connector 33"/>
                <p:cNvCxnSpPr/>
                <p:nvPr/>
              </p:nvCxnSpPr>
              <p:spPr>
                <a:xfrm flipH="1">
                  <a:off x="4234000" y="2304900"/>
                  <a:ext cx="409500" cy="228900"/>
                </a:xfrm>
                <a:prstGeom prst="straightConnector1">
                  <a:avLst/>
                </a:prstGeom>
                <a:noFill/>
                <a:ln w="9525" cap="flat" cmpd="sng">
                  <a:solidFill>
                    <a:srgbClr val="000000"/>
                  </a:solidFill>
                  <a:prstDash val="solid"/>
                  <a:round/>
                  <a:headEnd type="none" w="med" len="med"/>
                  <a:tailEnd type="triangle" w="med" len="med"/>
                </a:ln>
              </p:spPr>
            </p:cxnSp>
            <p:cxnSp>
              <p:nvCxnSpPr>
                <p:cNvPr id="35" name="Straight Arrow Connector 34"/>
                <p:cNvCxnSpPr/>
                <p:nvPr/>
              </p:nvCxnSpPr>
              <p:spPr>
                <a:xfrm>
                  <a:off x="4205350" y="1600050"/>
                  <a:ext cx="123900" cy="247500"/>
                </a:xfrm>
                <a:prstGeom prst="straightConnector1">
                  <a:avLst/>
                </a:prstGeom>
                <a:noFill/>
                <a:ln w="9525" cap="flat" cmpd="sng">
                  <a:solidFill>
                    <a:srgbClr val="000000"/>
                  </a:solidFill>
                  <a:prstDash val="solid"/>
                  <a:round/>
                  <a:headEnd type="none" w="med" len="med"/>
                  <a:tailEnd type="triangle" w="med" len="med"/>
                </a:ln>
              </p:spPr>
            </p:cxnSp>
            <p:cxnSp>
              <p:nvCxnSpPr>
                <p:cNvPr id="36" name="Straight Arrow Connector 35"/>
                <p:cNvCxnSpPr/>
                <p:nvPr/>
              </p:nvCxnSpPr>
              <p:spPr>
                <a:xfrm>
                  <a:off x="4205350" y="1609575"/>
                  <a:ext cx="428700" cy="238200"/>
                </a:xfrm>
                <a:prstGeom prst="straightConnector1">
                  <a:avLst/>
                </a:prstGeom>
                <a:noFill/>
                <a:ln w="9525" cap="flat" cmpd="sng">
                  <a:solidFill>
                    <a:srgbClr val="000000"/>
                  </a:solidFill>
                  <a:prstDash val="solid"/>
                  <a:round/>
                  <a:headEnd type="none" w="med" len="med"/>
                  <a:tailEnd type="triangle" w="med" len="med"/>
                </a:ln>
              </p:spPr>
            </p:cxnSp>
          </p:grpSp>
          <p:sp>
            <p:nvSpPr>
              <p:cNvPr id="18" name="Text Box 69"/>
              <p:cNvSpPr txBox="1"/>
              <p:nvPr/>
            </p:nvSpPr>
            <p:spPr>
              <a:xfrm>
                <a:off x="5334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a:solidFill>
                      <a:srgbClr val="000000"/>
                    </a:solidFill>
                    <a:effectLst/>
                    <a:latin typeface="Arial"/>
                    <a:ea typeface="Arial"/>
                  </a:rPr>
                  <a:t>t0</a:t>
                </a:r>
                <a:endParaRPr lang="en-US" sz="1100">
                  <a:effectLst/>
                  <a:latin typeface="Arial"/>
                  <a:ea typeface="Arial"/>
                </a:endParaRPr>
              </a:p>
            </p:txBody>
          </p:sp>
          <p:sp>
            <p:nvSpPr>
              <p:cNvPr id="19" name="Text Box 70"/>
              <p:cNvSpPr txBox="1"/>
              <p:nvPr/>
            </p:nvSpPr>
            <p:spPr>
              <a:xfrm>
                <a:off x="8187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a:solidFill>
                      <a:srgbClr val="000000"/>
                    </a:solidFill>
                    <a:effectLst/>
                    <a:latin typeface="Arial"/>
                    <a:ea typeface="Arial"/>
                  </a:rPr>
                  <a:t>t1</a:t>
                </a:r>
                <a:endParaRPr lang="en-US" sz="1100">
                  <a:effectLst/>
                  <a:latin typeface="Arial"/>
                  <a:ea typeface="Arial"/>
                </a:endParaRPr>
              </a:p>
            </p:txBody>
          </p:sp>
          <p:sp>
            <p:nvSpPr>
              <p:cNvPr id="20" name="Text Box 71"/>
              <p:cNvSpPr txBox="1"/>
              <p:nvPr/>
            </p:nvSpPr>
            <p:spPr>
              <a:xfrm>
                <a:off x="11040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a:solidFill>
                      <a:srgbClr val="000000"/>
                    </a:solidFill>
                    <a:effectLst/>
                    <a:latin typeface="Arial"/>
                    <a:ea typeface="Arial"/>
                  </a:rPr>
                  <a:t>t2</a:t>
                </a:r>
                <a:endParaRPr lang="en-US" sz="1100">
                  <a:effectLst/>
                  <a:latin typeface="Arial"/>
                  <a:ea typeface="Arial"/>
                </a:endParaRPr>
              </a:p>
              <a:p>
                <a:pPr marL="0" marR="0">
                  <a:lnSpc>
                    <a:spcPct val="115000"/>
                  </a:lnSpc>
                  <a:spcBef>
                    <a:spcPts val="0"/>
                  </a:spcBef>
                  <a:spcAft>
                    <a:spcPts val="0"/>
                  </a:spcAft>
                </a:pPr>
                <a:r>
                  <a:rPr lang="en-US" sz="1100">
                    <a:effectLst/>
                    <a:latin typeface="Arial"/>
                    <a:ea typeface="Arial"/>
                  </a:rPr>
                  <a:t> </a:t>
                </a:r>
              </a:p>
            </p:txBody>
          </p:sp>
          <p:sp>
            <p:nvSpPr>
              <p:cNvPr id="21" name="Text Box 72"/>
              <p:cNvSpPr txBox="1"/>
              <p:nvPr/>
            </p:nvSpPr>
            <p:spPr>
              <a:xfrm>
                <a:off x="1389300" y="1409700"/>
                <a:ext cx="285300" cy="209400"/>
              </a:xfrm>
              <a:prstGeom prst="rect">
                <a:avLst/>
              </a:prstGeom>
              <a:noFill/>
              <a:ln>
                <a:noFill/>
              </a:ln>
            </p:spPr>
            <p:txBody>
              <a:bodyPr spcFirstLastPara="1" wrap="square" lIns="91425" tIns="91425" rIns="91425" bIns="91425" anchor="t" anchorCtr="0"/>
              <a:lstStyle/>
              <a:p>
                <a:pPr marL="0" marR="0">
                  <a:lnSpc>
                    <a:spcPct val="115000"/>
                  </a:lnSpc>
                  <a:spcBef>
                    <a:spcPts val="0"/>
                  </a:spcBef>
                  <a:spcAft>
                    <a:spcPts val="0"/>
                  </a:spcAft>
                </a:pPr>
                <a:r>
                  <a:rPr lang="en-US" sz="800">
                    <a:solidFill>
                      <a:srgbClr val="000000"/>
                    </a:solidFill>
                    <a:effectLst/>
                    <a:latin typeface="Arial"/>
                    <a:ea typeface="Arial"/>
                  </a:rPr>
                  <a:t>t3</a:t>
                </a:r>
                <a:endParaRPr lang="en-US" sz="1100">
                  <a:effectLst/>
                  <a:latin typeface="Arial"/>
                  <a:ea typeface="Arial"/>
                </a:endParaRPr>
              </a:p>
            </p:txBody>
          </p:sp>
        </p:grpSp>
      </p:grpSp>
    </p:spTree>
    <p:extLst>
      <p:ext uri="{BB962C8B-B14F-4D97-AF65-F5344CB8AC3E}">
        <p14:creationId xmlns:p14="http://schemas.microsoft.com/office/powerpoint/2010/main" val="366862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2130425"/>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Exercises</a:t>
            </a:r>
            <a:endParaRPr lang="en-US" dirty="0"/>
          </a:p>
        </p:txBody>
      </p:sp>
    </p:spTree>
    <p:extLst>
      <p:ext uri="{BB962C8B-B14F-4D97-AF65-F5344CB8AC3E}">
        <p14:creationId xmlns:p14="http://schemas.microsoft.com/office/powerpoint/2010/main" val="1299050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When to Use Hybrid?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Now that we understand what hybrid parallelism is and why you might use it, let’s look at some examples and see if we can figure out what type of parallelism would be the most useful for each: shared memory, distributed memory, or hybrid </a:t>
            </a:r>
            <a:r>
              <a:rPr lang="en-US" dirty="0" err="1" smtClean="0"/>
              <a:t>shared+distributed</a:t>
            </a:r>
            <a:r>
              <a:rPr lang="en-US" dirty="0" smtClean="0"/>
              <a:t> memory</a:t>
            </a:r>
          </a:p>
          <a:p>
            <a:r>
              <a:rPr lang="en-US" dirty="0" smtClean="0"/>
              <a:t>Note that there are many times where any type of parallelism would provide some type of speedup, but the goal is to find the right type of parallelism for the specific problem you’re looking at</a:t>
            </a:r>
            <a:endParaRPr lang="en-US" dirty="0"/>
          </a:p>
        </p:txBody>
      </p:sp>
    </p:spTree>
    <p:extLst>
      <p:ext uri="{BB962C8B-B14F-4D97-AF65-F5344CB8AC3E}">
        <p14:creationId xmlns:p14="http://schemas.microsoft.com/office/powerpoint/2010/main" val="3200220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cont.</a:t>
            </a:r>
            <a:endParaRPr lang="en-US" dirty="0"/>
          </a:p>
        </p:txBody>
      </p:sp>
      <p:sp>
        <p:nvSpPr>
          <p:cNvPr id="3" name="Content Placeholder 2"/>
          <p:cNvSpPr>
            <a:spLocks noGrp="1"/>
          </p:cNvSpPr>
          <p:nvPr>
            <p:ph idx="1"/>
          </p:nvPr>
        </p:nvSpPr>
        <p:spPr>
          <a:xfrm>
            <a:off x="457200" y="1600200"/>
            <a:ext cx="4446954" cy="4525963"/>
          </a:xfrm>
        </p:spPr>
        <p:txBody>
          <a:bodyPr>
            <a:normAutofit fontScale="92500" lnSpcReduction="10000"/>
          </a:bodyPr>
          <a:lstStyle/>
          <a:p>
            <a:r>
              <a:rPr lang="en-US" dirty="0" smtClean="0"/>
              <a:t>An astronomical model where we want to analyze 16 disjoint galaxies. Calculations will be run on every individual star in each galaxy</a:t>
            </a:r>
          </a:p>
          <a:p>
            <a:pPr marL="0" indent="0">
              <a:buNone/>
            </a:pPr>
            <a:endParaRPr lang="en-US" dirty="0"/>
          </a:p>
          <a:p>
            <a:pPr marL="0" indent="0">
              <a:buNone/>
            </a:pPr>
            <a:r>
              <a:rPr lang="en-US" dirty="0" err="1" smtClean="0"/>
              <a:t>OpenMP</a:t>
            </a:r>
            <a:r>
              <a:rPr lang="en-US" dirty="0" smtClean="0"/>
              <a:t>, MPI, or hybrid?</a:t>
            </a:r>
          </a:p>
          <a:p>
            <a:pPr marL="0" indent="0">
              <a:buNone/>
            </a:pPr>
            <a:r>
              <a:rPr lang="en-US" dirty="0" smtClean="0"/>
              <a:t>WHY?</a:t>
            </a:r>
            <a:endParaRPr lang="en-US" dirty="0"/>
          </a:p>
        </p:txBody>
      </p:sp>
      <p:pic>
        <p:nvPicPr>
          <p:cNvPr id="4" name="image18.png"/>
          <p:cNvPicPr/>
          <p:nvPr/>
        </p:nvPicPr>
        <p:blipFill>
          <a:blip r:embed="rId2"/>
          <a:srcRect/>
          <a:stretch>
            <a:fillRect/>
          </a:stretch>
        </p:blipFill>
        <p:spPr>
          <a:xfrm>
            <a:off x="5060931" y="1973383"/>
            <a:ext cx="3625869" cy="2906795"/>
          </a:xfrm>
          <a:prstGeom prst="rect">
            <a:avLst/>
          </a:prstGeom>
          <a:ln/>
        </p:spPr>
      </p:pic>
    </p:spTree>
    <p:extLst>
      <p:ext uri="{BB962C8B-B14F-4D97-AF65-F5344CB8AC3E}">
        <p14:creationId xmlns:p14="http://schemas.microsoft.com/office/powerpoint/2010/main" val="4128000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855</Words>
  <Application>Microsoft Macintosh PowerPoint</Application>
  <PresentationFormat>On-screen Show (4:3)</PresentationFormat>
  <Paragraphs>83</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Times New Roman</vt:lpstr>
      <vt:lpstr>Arial</vt:lpstr>
      <vt:lpstr>Office Theme</vt:lpstr>
      <vt:lpstr>Blue Waters Petascale Semester Curriculum v1.0 Unit 6: Hybrid MPI + OpenMP Lesson 2: When to Use OpenMP vs. MPI vs. Both Developed by Colleen Heinemann for the Shodor Education Foundation, Inc.</vt:lpstr>
      <vt:lpstr>Except where otherwise noted, this work by The Shodor Education Foundation, Inc. is licensed under CC BY-SA 4.0. To view a copy of this license, visit https://creativecommons.org/licenses/by-sa/4.0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Goal</vt:lpstr>
      <vt:lpstr>Introduction</vt:lpstr>
      <vt:lpstr>Why Hybrid Parallelism over Other Types?</vt:lpstr>
      <vt:lpstr>How Does it Work?</vt:lpstr>
      <vt:lpstr>PowerPoint Presentation</vt:lpstr>
      <vt:lpstr>Exercise #1: When to Use Hybrid?</vt:lpstr>
      <vt:lpstr>Exercise #1, cont.</vt:lpstr>
      <vt:lpstr>Exercise #1, cont.</vt:lpstr>
      <vt:lpstr>Exercise #1, cont.</vt:lpstr>
      <vt:lpstr>Exercise #1, cont.</vt:lpstr>
      <vt:lpstr>Exercise #1, cont.</vt:lpstr>
      <vt:lpstr>Exercise #1, cont.</vt:lpstr>
      <vt:lpstr>Exercise #1, cont.</vt:lpstr>
      <vt:lpstr>Exercise #2: Running Applications with OpenMP, MPI, and OpenMP+MPI</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Colleen Heinemann</dc:creator>
  <cp:lastModifiedBy>Aaron Weeden</cp:lastModifiedBy>
  <cp:revision>24</cp:revision>
  <dcterms:created xsi:type="dcterms:W3CDTF">2020-06-26T15:13:20Z</dcterms:created>
  <dcterms:modified xsi:type="dcterms:W3CDTF">2020-10-11T16:13:05Z</dcterms:modified>
</cp:coreProperties>
</file>