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saveSubsetFonts="1">
  <p:sldMasterIdLst>
    <p:sldMasterId r:id="rId1" id="2147483871"/>
  </p:sldMasterIdLst>
  <p:notesMasterIdLst>
    <p:notesMasterId r:id="rId21"/>
  </p:notesMasterIdLst>
  <p:sldIdLst>
    <p:sldId r:id="rId2" id="256"/>
    <p:sldId r:id="rId3" id="258"/>
    <p:sldId r:id="rId4" id="272"/>
    <p:sldId r:id="rId5" id="330"/>
    <p:sldId r:id="rId6" id="345"/>
    <p:sldId r:id="rId7" id="334"/>
    <p:sldId r:id="rId8" id="346"/>
    <p:sldId r:id="rId9" id="347"/>
    <p:sldId r:id="rId10" id="349"/>
    <p:sldId r:id="rId11" id="350"/>
    <p:sldId r:id="rId12" id="351"/>
    <p:sldId r:id="rId13" id="352"/>
    <p:sldId r:id="rId14" id="353"/>
    <p:sldId r:id="rId15" id="354"/>
    <p:sldId r:id="rId16" id="355"/>
    <p:sldId r:id="rId17" id="356"/>
    <p:sldId r:id="rId18" id="357"/>
    <p:sldId r:id="rId19" id="344"/>
    <p:sldId r:id="rId20" id="329"/>
  </p:sldIdLst>
  <p:sldSz cx="12192000" cy="6858000"/>
  <p:notesSz cx="6858000" cy="9144000"/>
  <p:defaultTextStyle>
    <a:defPPr>
      <a:defRPr lang="en-US"/>
    </a:defPPr>
    <a:lvl1pPr eaLnBrk="1" defTabSz="457200" latinLnBrk="0" rtl="0" marL="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eaLnBrk="1" defTabSz="457200" latinLnBrk="0" rtl="0" marL="457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eaLnBrk="1" defTabSz="457200" latinLnBrk="0" rtl="0" marL="914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eaLnBrk="1" defTabSz="457200" latinLnBrk="0" rtl="0" marL="1371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eaLnBrk="1" defTabSz="457200" latinLnBrk="0" rtl="0" marL="18288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eaLnBrk="1" defTabSz="457200" latinLnBrk="0" rtl="0" marL="22860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eaLnBrk="1" defTabSz="457200" latinLnBrk="0" rtl="0" marL="27432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eaLnBrk="1" defTabSz="457200" latinLnBrk="0" rtl="0" marL="32004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eaLnBrk="1" defTabSz="457200" latinLnBrk="0" rtl="0" marL="3657600" hangingPunct="1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roundtripDataSignature="AMtx7mjSN0UvjQ1qMFdFN6AGpauy77Vqrw==" r:id="rId27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nitials="" lastIdx="2" name="Mobeen Ludin" id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3725" autoAdjust="0"/>
  </p:normalViewPr>
  <p:slideViewPr>
    <p:cSldViewPr snapToGrid="0">
      <p:cViewPr varScale="1">
        <p:scale>
          <a:sx n="64" d="100"/>
          <a:sy n="64" d="100"/>
        </p:scale>
        <p:origin x="70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Type="http://schemas.openxmlformats.org/officeDocument/2006/relationships/slide" Target="slides/slide7.xml" Id="rId8"></Relationship><Relationship Type="http://schemas.openxmlformats.org/officeDocument/2006/relationships/slide" Target="slides/slide12.xml" Id="rId13"></Relationship><Relationship Type="http://schemas.openxmlformats.org/officeDocument/2006/relationships/slide" Target="slides/slide17.xml" Id="rId18"></Relationship><Relationship Type="http://schemas.openxmlformats.org/officeDocument/2006/relationships/slide" Target="slides/slide2.xml" Id="rId3"></Relationship><Relationship Type="http://schemas.openxmlformats.org/officeDocument/2006/relationships/notesMaster" Target="notesMasters/notesMaster1.xml" Id="rId21"></Relationship><Relationship Type="http://schemas.openxmlformats.org/officeDocument/2006/relationships/slide" Target="slides/slide6.xml" Id="rId7"></Relationship><Relationship Type="http://schemas.openxmlformats.org/officeDocument/2006/relationships/slide" Target="slides/slide11.xml" Id="rId12"></Relationship><Relationship Type="http://schemas.openxmlformats.org/officeDocument/2006/relationships/slide" Target="slides/slide16.xml" Id="rId17"></Relationship><Relationship Type="http://schemas.openxmlformats.org/officeDocument/2006/relationships/tableStyles" Target="tableStyles.xml" Id="rId25"></Relationship><Relationship Type="http://schemas.openxmlformats.org/officeDocument/2006/relationships/slide" Target="slides/slide1.xml" Id="rId2"></Relationship><Relationship Type="http://schemas.openxmlformats.org/officeDocument/2006/relationships/slide" Target="slides/slide15.xml" Id="rId16"></Relationship><Relationship Type="http://schemas.openxmlformats.org/officeDocument/2006/relationships/slide" Target="slides/slide19.xml" Id="rId20"></Relationship><Relationship Type="http://schemas.openxmlformats.org/officeDocument/2006/relationships/slideMaster" Target="slideMasters/slideMaster1.xml" Id="rId1"></Relationship><Relationship Type="http://schemas.openxmlformats.org/officeDocument/2006/relationships/slide" Target="slides/slide5.xml" Id="rId6"></Relationship><Relationship Type="http://schemas.openxmlformats.org/officeDocument/2006/relationships/slide" Target="slides/slide10.xml" Id="rId11"></Relationship><Relationship Type="http://schemas.openxmlformats.org/officeDocument/2006/relationships/theme" Target="theme/theme1.xml" Id="rId24"></Relationship><Relationship Type="http://schemas.openxmlformats.org/officeDocument/2006/relationships/slide" Target="slides/slide4.xml" Id="rId5"></Relationship><Relationship Type="http://schemas.openxmlformats.org/officeDocument/2006/relationships/slide" Target="slides/slide14.xml" Id="rId15"></Relationship><Relationship Type="http://schemas.openxmlformats.org/officeDocument/2006/relationships/viewProps" Target="viewProps.xml" Id="rId23"></Relationship><Relationship Type="http://schemas.openxmlformats.org/officeDocument/2006/relationships/slide" Target="slides/slide9.xml" Id="rId10"></Relationship><Relationship Type="http://schemas.openxmlformats.org/officeDocument/2006/relationships/slide" Target="slides/slide18.xml" Id="rId19"></Relationship><Relationship Type="http://schemas.openxmlformats.org/officeDocument/2006/relationships/slide" Target="slides/slide3.xml" Id="rId4"></Relationship><Relationship Type="http://schemas.openxmlformats.org/officeDocument/2006/relationships/slide" Target="slides/slide8.xml" Id="rId9"></Relationship><Relationship Type="http://schemas.openxmlformats.org/officeDocument/2006/relationships/slide" Target="slides/slide13.xml" Id="rId14"></Relationship><Relationship Type="http://schemas.openxmlformats.org/officeDocument/2006/relationships/presProps" Target="presProps.xml" Id="rId22"></Relationship><Relationship Target="commentAuthors.xml" Type="http://schemas.openxmlformats.org/officeDocument/2006/relationships/commentAuthors" Id="rId26"></Relationship><Relationship Target="metadata" Type="http://customschemas.google.com/relationships/presentationmetadata" Id="rId27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>
  <p:cm dt="2020-07-08T06:47:21.021" authorId="0" idx="1">
    <p:pos x="448" y="2152"/>
    <p:text>No need to repeat this again.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9SNQ50"/>
      </p:ext>
    </p:extLst>
  </p:cm>
  <p:cm dt="2020-07-08T06:47:58.660" authorId="0" idx="2">
    <p:pos x="3656" y="2368"/>
    <p:text>remove the extra dot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9SNQ54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3AFE-7C7C-4FC9-A8B9-F4DBDC42F3ED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2C44-1CD2-4A3D-BCAB-EE1EDC893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9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1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2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5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73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0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6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9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21AE-C854-42EF-90E6-1016E4386352}" type="datetimeFigureOut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4F774-C745-40E4-B839-1D043AAFC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2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odor.org/refdesk/Resources/Tutorials/BasicMP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Type="http://schemas.openxmlformats.org/officeDocument/2006/relationships/slideLayout" Target="../slideLayouts/slideLayout2.xml" Id="rId1"></Relationship><Relationship Target="../comments/comment1.xml" Type="http://schemas.openxmlformats.org/officeDocument/2006/relationships/comments" Id="rId2"></Relationship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50DC5-78F7-43A1-BB91-7DBF8F6A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387" y="190030"/>
            <a:ext cx="8427035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b="1" dirty="0"/>
              <a:t>Intro to MPI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971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is MPMD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MPI is Multiple Program, Multiple data (MPMD) model</a:t>
            </a:r>
            <a:r>
              <a:rPr lang="en-US" altLang="en-US" sz="2400" dirty="0"/>
              <a:t>: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each processor runs independently of the others with independent programs and data, and a different instruction sequences on different data sets are executed simultaneously on a set of processors.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To make job of programmer easy and achieve scalability most of the message passing programs are written using single program multiple data ( SPMD) approach.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Processes can use</a:t>
            </a:r>
            <a:r>
              <a:rPr lang="en-US" sz="2800" b="1" dirty="0">
                <a:solidFill>
                  <a:schemeClr val="tx2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dirty="0"/>
              <a:t> </a:t>
            </a:r>
            <a:r>
              <a:rPr lang="en-US" b="1" dirty="0">
                <a:solidFill>
                  <a:schemeClr val="tx2"/>
                </a:solidFill>
              </a:rPr>
              <a:t>point-to-point communication </a:t>
            </a:r>
            <a:r>
              <a:rPr lang="en-US" dirty="0"/>
              <a:t>operations to send a message from one named process to another.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collective communication </a:t>
            </a:r>
            <a:r>
              <a:rPr lang="en-US" dirty="0"/>
              <a:t>operations to collectively perform commonly used  global operations such as </a:t>
            </a:r>
            <a:r>
              <a:rPr lang="en-US" b="1" dirty="0"/>
              <a:t>summation</a:t>
            </a:r>
            <a:r>
              <a:rPr lang="en-US" dirty="0"/>
              <a:t> and </a:t>
            </a:r>
            <a:r>
              <a:rPr lang="en-US" b="1" dirty="0"/>
              <a:t>broadcast</a:t>
            </a:r>
            <a:r>
              <a:rPr lang="en-US" dirty="0"/>
              <a:t>. 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3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</a:t>
            </a:r>
            <a:r>
              <a:rPr lang="en-US" dirty="0" err="1">
                <a:solidFill>
                  <a:srgbClr val="FFFFFF"/>
                </a:solidFill>
              </a:rPr>
              <a:t>DataTypes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4F02BDA5-963E-4EC6-BD0B-4B3F3329EF2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47754" y="1509936"/>
            <a:ext cx="782517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endParaRPr lang="en-US" altLang="en-US" dirty="0"/>
          </a:p>
          <a:p>
            <a:pPr algn="l" eaLnBrk="1" hangingPunct="1"/>
            <a:r>
              <a:rPr lang="en-US" altLang="en-US" dirty="0"/>
              <a:t>MPI supports several other data types, but most are variations of these, and probably these are all you’ll use.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E4AD8B-1E33-458B-9C0A-B3A93CB3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67125"/>
              </p:ext>
            </p:extLst>
          </p:nvPr>
        </p:nvGraphicFramePr>
        <p:xfrm>
          <a:off x="2497397" y="2629754"/>
          <a:ext cx="7924800" cy="24098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2385206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9501541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55630128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605667970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Fortran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16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58211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6391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195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99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MPI_DOUBLE_PRECISION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71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572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An MPI communicator is a collection of processes that can send messages to each other.</a:t>
            </a:r>
          </a:p>
          <a:p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is the default communicator; it contains all of the processes. It’s probably the only one you’ll need.</a:t>
            </a:r>
          </a:p>
          <a:p>
            <a:r>
              <a:rPr lang="en-US" altLang="en-US" sz="2400" dirty="0"/>
              <a:t>Some libraries create special library-only communicators, which can simplify keeping track of message tags.</a:t>
            </a:r>
          </a:p>
        </p:txBody>
      </p:sp>
    </p:spTree>
    <p:extLst>
      <p:ext uri="{BB962C8B-B14F-4D97-AF65-F5344CB8AC3E}">
        <p14:creationId xmlns:p14="http://schemas.microsoft.com/office/powerpoint/2010/main" val="330655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What happens if one process has data that everyone else needs to know?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400" dirty="0"/>
              <a:t>For example, what if the server process needs to send an input value to the others?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(length, 1,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MPI_INTEGER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 marL="914400" lvl="2" indent="0">
              <a:lnSpc>
                <a:spcPct val="50000"/>
              </a:lnSpc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source,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lnSpc>
                <a:spcPct val="50000"/>
              </a:lnSpc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Note that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doesn’t use a tag, and that the call is the same for both the sender and all of the receivers.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All processes have to call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at the same time; everyone waits until everyone is done.</a:t>
            </a:r>
          </a:p>
        </p:txBody>
      </p:sp>
    </p:spTree>
    <p:extLst>
      <p:ext uri="{BB962C8B-B14F-4D97-AF65-F5344CB8AC3E}">
        <p14:creationId xmlns:p14="http://schemas.microsoft.com/office/powerpoint/2010/main" val="3263644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chemeClr val="tx2"/>
                </a:solidFill>
              </a:rPr>
              <a:t>reduction</a:t>
            </a:r>
            <a:r>
              <a:rPr lang="en-US" altLang="en-US" sz="2400" dirty="0"/>
              <a:t> converts an array to a scalar: for example sum, product, minimum value, maximum value, Boolean AND, Boolean OR, etc.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Reductions are so common, and so important, that MPI has two routines to handle them:</a:t>
            </a:r>
          </a:p>
          <a:p>
            <a:pPr lvl="1"/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MPI_Reduce</a:t>
            </a:r>
            <a:r>
              <a:rPr lang="en-US" altLang="en-US" sz="2200" dirty="0"/>
              <a:t>: sends result to a single specified process</a:t>
            </a:r>
          </a:p>
          <a:p>
            <a:pPr lvl="1"/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MPI_Allreduce</a:t>
            </a:r>
            <a:r>
              <a:rPr lang="en-US" altLang="en-US" sz="2200" dirty="0"/>
              <a:t>: sends result to all processes (and therefore takes longer)</a:t>
            </a:r>
          </a:p>
        </p:txBody>
      </p:sp>
    </p:spTree>
    <p:extLst>
      <p:ext uri="{BB962C8B-B14F-4D97-AF65-F5344CB8AC3E}">
        <p14:creationId xmlns:p14="http://schemas.microsoft.com/office/powerpoint/2010/main" val="151210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Non-blocking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" y="2860760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MPI allows a process to start a send, then go on and do work while the </a:t>
            </a:r>
            <a:r>
              <a:rPr lang="en-US" altLang="en-US" sz="2800" b="1" dirty="0">
                <a:solidFill>
                  <a:schemeClr val="tx2"/>
                </a:solidFill>
              </a:rPr>
              <a:t>message is in transit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This is called </a:t>
            </a:r>
            <a:r>
              <a:rPr lang="en-US" altLang="en-US" sz="2800" b="1" dirty="0">
                <a:solidFill>
                  <a:schemeClr val="tx2"/>
                </a:solidFill>
              </a:rPr>
              <a:t>non-blocking</a:t>
            </a:r>
            <a:r>
              <a:rPr lang="en-US" altLang="en-US" sz="2800" dirty="0">
                <a:solidFill>
                  <a:schemeClr val="tx2"/>
                </a:solidFill>
              </a:rPr>
              <a:t> </a:t>
            </a:r>
            <a:r>
              <a:rPr lang="en-US" altLang="en-US" sz="2800" dirty="0"/>
              <a:t>or </a:t>
            </a:r>
            <a:r>
              <a:rPr lang="en-US" altLang="en-US" sz="2800" b="1" dirty="0">
                <a:solidFill>
                  <a:schemeClr val="tx2"/>
                </a:solidFill>
              </a:rPr>
              <a:t>immediate</a:t>
            </a:r>
            <a:r>
              <a:rPr lang="en-US" altLang="en-US" sz="2800" dirty="0"/>
              <a:t> communication.</a:t>
            </a:r>
          </a:p>
          <a:p>
            <a:r>
              <a:rPr lang="en-US" altLang="en-US" sz="2800" dirty="0"/>
              <a:t>Here, “immediate” refers to the fact that the call to the MPI routine returns immediately rather than waiting for the communication to complete.</a:t>
            </a:r>
          </a:p>
        </p:txBody>
      </p:sp>
    </p:spTree>
    <p:extLst>
      <p:ext uri="{BB962C8B-B14F-4D97-AF65-F5344CB8AC3E}">
        <p14:creationId xmlns:p14="http://schemas.microsoft.com/office/powerpoint/2010/main" val="2041810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Immediate Send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93" y="2540628"/>
            <a:ext cx="10523572" cy="40578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MPI_Isend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(array, size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, MPI_FLOAT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destination, tag, communicator, request);</a:t>
            </a:r>
          </a:p>
          <a:p>
            <a:r>
              <a:rPr lang="en-US" altLang="en-US" sz="2400" dirty="0"/>
              <a:t>Likewise: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MPI_Irecv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(array, size, 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MPI_FLOAT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source, tag, communicator, request);</a:t>
            </a:r>
          </a:p>
          <a:p>
            <a:r>
              <a:rPr lang="en-US" altLang="en-US" sz="2400" dirty="0"/>
              <a:t>This call starts the send/receive, but the send/receive won’t be complete until: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(request, status);</a:t>
            </a:r>
          </a:p>
        </p:txBody>
      </p:sp>
    </p:spTree>
    <p:extLst>
      <p:ext uri="{BB962C8B-B14F-4D97-AF65-F5344CB8AC3E}">
        <p14:creationId xmlns:p14="http://schemas.microsoft.com/office/powerpoint/2010/main" val="2648026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Communication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654714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In between the call to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MPI_Isend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Irecv</a:t>
            </a:r>
            <a:r>
              <a:rPr lang="en-US" altLang="en-US" sz="2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/>
              <a:t>and the call to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MPI_Wait</a:t>
            </a:r>
            <a:r>
              <a:rPr lang="en-US" altLang="en-US" sz="2800" dirty="0">
                <a:solidFill>
                  <a:schemeClr val="tx2"/>
                </a:solidFill>
              </a:rPr>
              <a:t>, </a:t>
            </a:r>
            <a:r>
              <a:rPr lang="en-US" altLang="en-US" sz="2800" dirty="0"/>
              <a:t>both processes can </a:t>
            </a:r>
            <a:r>
              <a:rPr lang="en-US" altLang="en-US" sz="2800" b="1" dirty="0">
                <a:solidFill>
                  <a:schemeClr val="tx2"/>
                </a:solidFill>
              </a:rPr>
              <a:t>do work!</a:t>
            </a:r>
          </a:p>
          <a:p>
            <a:r>
              <a:rPr lang="en-US" altLang="en-US" sz="2800" dirty="0"/>
              <a:t>If that work takes at least as much time as the communication, then the cost of the communication is effectively zero, since the communication won’t affect how much work gets done.</a:t>
            </a:r>
          </a:p>
          <a:p>
            <a:r>
              <a:rPr lang="en-US" altLang="en-US" sz="2800" dirty="0"/>
              <a:t>This is called </a:t>
            </a:r>
            <a:r>
              <a:rPr lang="en-US" altLang="en-US" sz="2800" b="1" dirty="0">
                <a:solidFill>
                  <a:schemeClr val="tx2"/>
                </a:solidFill>
              </a:rPr>
              <a:t>communication hiding</a:t>
            </a:r>
            <a:r>
              <a:rPr lang="en-US" altLang="en-US" sz="2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259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Acknowlegements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Adapted from: </a:t>
            </a:r>
          </a:p>
          <a:p>
            <a:r>
              <a:rPr lang="en-US" b="1" dirty="0"/>
              <a:t>Basic MPI Tutorial at </a:t>
            </a: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http://www.shodor.org/refdesk/Resources/Tutorials/BasicMPI/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Supercomputing in Plain English,  Shared Memory Multithreading</a:t>
            </a:r>
            <a:r>
              <a:rPr lang="en-US" dirty="0"/>
              <a:t> Slides by Henry </a:t>
            </a:r>
            <a:r>
              <a:rPr lang="en-US" dirty="0" err="1"/>
              <a:t>Neeman</a:t>
            </a:r>
            <a:r>
              <a:rPr lang="en-US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50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179C-96B1-4D42-B0BC-8CDF6225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129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71FE9-1E09-4CD9-87A5-923A30F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Parallel Computer Memory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D8AC-A055-42E8-AF39-7C9B30E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944439" cy="34848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There are three possible parallel computers’ memory architectures: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1. Shared memory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Uniform Memory Access (UMA)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002060"/>
                </a:solidFill>
              </a:rPr>
              <a:t>Non-Uniform Memory Access (NUMA)</a:t>
            </a:r>
          </a:p>
          <a:p>
            <a:pPr lvl="1">
              <a:lnSpc>
                <a:spcPct val="90000"/>
              </a:lnSpc>
            </a:pPr>
            <a:endParaRPr lang="en-US" sz="2000" b="1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2. Distributed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/>
              <a:t>3. Hybrid Distributed 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59571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71FE9-1E09-4CD9-87A5-923A30F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Memory Parallel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D8AC-A055-42E8-AF39-7C9B30ED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1" y="2428407"/>
            <a:ext cx="8835672" cy="42109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Distributed memory</a:t>
            </a:r>
          </a:p>
          <a:p>
            <a:pPr>
              <a:lnSpc>
                <a:spcPct val="90000"/>
              </a:lnSpc>
            </a:pPr>
            <a:r>
              <a:rPr lang="en-US" dirty="0"/>
              <a:t>In contrast to shared memory parallelism, in distributed memory parallelism, processes each keep their own private memories, separate from the memories of other processes.</a:t>
            </a:r>
          </a:p>
          <a:p>
            <a:pPr>
              <a:lnSpc>
                <a:spcPct val="90000"/>
              </a:lnSpc>
            </a:pPr>
            <a:r>
              <a:rPr lang="en-US" dirty="0"/>
              <a:t> In order for one process to access data from the memory of another process, the data must be communicated, commonly by a technique known as message passing, in which the data is packaged up and sent over a network.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33CC"/>
                </a:solidFill>
              </a:rPr>
              <a:t>In this architecture, the programmers have explicit control over data distribution and communication. Synchronization between tasks is programmer’s responsibility.</a:t>
            </a:r>
          </a:p>
          <a:p>
            <a:pPr>
              <a:lnSpc>
                <a:spcPct val="90000"/>
              </a:lnSpc>
            </a:pPr>
            <a:r>
              <a:rPr lang="en-US" dirty="0"/>
              <a:t> One standard of message passing is the Message Passing Interface (MPI), which defines a set of functions that can be used inside of C, C++ or Fortran codes for passing messages.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FDECC-FABC-4A76-B9DD-D1E709AE5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32" y="3595511"/>
            <a:ext cx="2761727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(Message Passing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286163"/>
            <a:ext cx="11982616" cy="466248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Message-Passing Interface (MPI) </a:t>
            </a:r>
          </a:p>
          <a:p>
            <a:pPr lvl="1"/>
            <a:r>
              <a:rPr lang="en-US" altLang="en-US" sz="2000" dirty="0"/>
              <a:t>supports a </a:t>
            </a:r>
            <a:r>
              <a:rPr lang="en-US" altLang="en-US" sz="2000" b="1" dirty="0">
                <a:solidFill>
                  <a:schemeClr val="tx2"/>
                </a:solidFill>
              </a:rPr>
              <a:t>Distributed memory programming model </a:t>
            </a:r>
          </a:p>
          <a:p>
            <a:pPr lvl="1"/>
            <a:r>
              <a:rPr lang="en-US" altLang="en-US" sz="2000" dirty="0"/>
              <a:t>can be executed on </a:t>
            </a:r>
            <a:r>
              <a:rPr lang="en-US" altLang="en-US" sz="2000" b="1" dirty="0">
                <a:solidFill>
                  <a:schemeClr val="tx2"/>
                </a:solidFill>
              </a:rPr>
              <a:t>distributed, shared or hybrid hardware </a:t>
            </a:r>
            <a:r>
              <a:rPr lang="en-US" altLang="en-US" sz="2000" dirty="0"/>
              <a:t>platforms</a:t>
            </a:r>
          </a:p>
          <a:p>
            <a:pPr lvl="1"/>
            <a:r>
              <a:rPr lang="en-US" altLang="en-US" sz="2000" dirty="0"/>
              <a:t>is a </a:t>
            </a:r>
            <a:r>
              <a:rPr lang="en-US" altLang="en-US" sz="2000" b="1" dirty="0">
                <a:solidFill>
                  <a:schemeClr val="tx2"/>
                </a:solidFill>
              </a:rPr>
              <a:t>message passing library </a:t>
            </a:r>
            <a:r>
              <a:rPr lang="en-US" altLang="en-US" sz="2000" dirty="0"/>
              <a:t>standard, i</a:t>
            </a:r>
            <a:r>
              <a:rPr lang="en-US" sz="2000" dirty="0"/>
              <a:t>s a </a:t>
            </a:r>
            <a:r>
              <a:rPr lang="en-US" sz="2000" b="1" dirty="0">
                <a:solidFill>
                  <a:schemeClr val="tx2"/>
                </a:solidFill>
              </a:rPr>
              <a:t>specification</a:t>
            </a:r>
            <a:r>
              <a:rPr lang="en-US" sz="2000" dirty="0"/>
              <a:t> for the developers and users of message passing libraries</a:t>
            </a:r>
            <a:endParaRPr lang="en-US" altLang="en-US" sz="2000" dirty="0"/>
          </a:p>
          <a:p>
            <a:pPr lvl="1"/>
            <a:r>
              <a:rPr lang="en-US" altLang="en-US" sz="2000" dirty="0"/>
              <a:t>supports </a:t>
            </a:r>
            <a:r>
              <a:rPr lang="en-US" altLang="en-US" sz="2000" b="1" dirty="0">
                <a:solidFill>
                  <a:schemeClr val="tx2"/>
                </a:solidFill>
              </a:rPr>
              <a:t>distributed parallelism</a:t>
            </a:r>
            <a:r>
              <a:rPr lang="en-US" altLang="en-US" sz="2000" dirty="0"/>
              <a:t>, is used for developing </a:t>
            </a:r>
            <a:r>
              <a:rPr lang="en-US" altLang="en-US" sz="2000" b="1" dirty="0">
                <a:solidFill>
                  <a:schemeClr val="tx2"/>
                </a:solidFill>
              </a:rPr>
              <a:t>message passing programs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supports </a:t>
            </a:r>
            <a:r>
              <a:rPr lang="en-US" altLang="en-US" sz="2000" b="1" dirty="0">
                <a:solidFill>
                  <a:schemeClr val="tx2"/>
                </a:solidFill>
              </a:rPr>
              <a:t>Explicit parallelism </a:t>
            </a:r>
            <a:r>
              <a:rPr lang="en-US" altLang="en-US" sz="2000" dirty="0"/>
              <a:t>as programmers have explicit control over data distribution and communication and is responsible for identifying parallelism and implementing parallel applications. </a:t>
            </a:r>
            <a:r>
              <a:rPr lang="en-US" altLang="en-US" sz="2000" b="1" dirty="0">
                <a:solidFill>
                  <a:schemeClr val="tx2"/>
                </a:solidFill>
              </a:rPr>
              <a:t>Synchronization</a:t>
            </a:r>
            <a:r>
              <a:rPr lang="en-US" altLang="en-US" sz="2000" dirty="0"/>
              <a:t> between tasks is </a:t>
            </a:r>
            <a:r>
              <a:rPr lang="en-US" altLang="en-US" sz="2000" b="1" dirty="0">
                <a:solidFill>
                  <a:schemeClr val="tx2"/>
                </a:solidFill>
              </a:rPr>
              <a:t>programmer’s</a:t>
            </a:r>
            <a:r>
              <a:rPr lang="en-US" altLang="en-US" sz="2000" dirty="0"/>
              <a:t> responsibility</a:t>
            </a:r>
            <a:r>
              <a:rPr lang="en-US" altLang="en-US" sz="2000" b="1" dirty="0"/>
              <a:t>. </a:t>
            </a:r>
          </a:p>
          <a:p>
            <a:pPr lvl="1"/>
            <a:r>
              <a:rPr lang="en-US" altLang="en-US" sz="2000" dirty="0"/>
              <a:t>consists of a </a:t>
            </a:r>
            <a:r>
              <a:rPr lang="en-US" altLang="en-US" sz="2000" b="1" dirty="0">
                <a:solidFill>
                  <a:schemeClr val="tx2"/>
                </a:solidFill>
              </a:rPr>
              <a:t>header file</a:t>
            </a:r>
            <a:r>
              <a:rPr lang="en-US" altLang="en-US" sz="2000" dirty="0"/>
              <a:t>, a </a:t>
            </a:r>
            <a:r>
              <a:rPr lang="en-US" altLang="en-US" sz="2000" b="1" dirty="0">
                <a:solidFill>
                  <a:schemeClr val="tx2"/>
                </a:solidFill>
              </a:rPr>
              <a:t>library of routines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and a </a:t>
            </a:r>
            <a:r>
              <a:rPr lang="en-US" altLang="en-US" sz="2000" b="1" dirty="0">
                <a:solidFill>
                  <a:schemeClr val="tx2"/>
                </a:solidFill>
              </a:rPr>
              <a:t>runtime environment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696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(Message Passing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323638"/>
            <a:ext cx="11982616" cy="4662488"/>
          </a:xfrm>
        </p:spPr>
        <p:txBody>
          <a:bodyPr>
            <a:normAutofit fontScale="70000" lnSpcReduction="20000"/>
          </a:bodyPr>
          <a:lstStyle/>
          <a:p>
            <a:pPr marL="419100" indent="-41910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002060"/>
                </a:solidFill>
              </a:rPr>
              <a:t>Advantages of message-passing model</a:t>
            </a:r>
          </a:p>
          <a:p>
            <a:pPr marL="419100" indent="-419100">
              <a:lnSpc>
                <a:spcPct val="90000"/>
              </a:lnSpc>
              <a:buNone/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b="1" dirty="0">
                <a:solidFill>
                  <a:srgbClr val="002060"/>
                </a:solidFill>
              </a:rPr>
              <a:t>Portability- Programs need a </a:t>
            </a:r>
            <a:r>
              <a:rPr lang="en-US" sz="2900" dirty="0"/>
              <a:t>little or no modification while porting to a different platform.</a:t>
            </a:r>
            <a:endParaRPr lang="en-US" altLang="en-US" sz="2900" dirty="0">
              <a:solidFill>
                <a:srgbClr val="0033CC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2900" dirty="0"/>
              <a:t>Provides the programmer with </a:t>
            </a:r>
            <a:r>
              <a:rPr lang="en-US" altLang="en-US" sz="2900" b="1" dirty="0">
                <a:solidFill>
                  <a:srgbClr val="002060"/>
                </a:solidFill>
              </a:rPr>
              <a:t>explicit control </a:t>
            </a:r>
            <a:r>
              <a:rPr lang="en-US" altLang="en-US" sz="2900" dirty="0"/>
              <a:t>over the location of data in the memory.</a:t>
            </a:r>
          </a:p>
          <a:p>
            <a:pPr marL="419100" indent="-419100">
              <a:lnSpc>
                <a:spcPct val="90000"/>
              </a:lnSpc>
            </a:pPr>
            <a:r>
              <a:rPr lang="en-US" sz="2900" dirty="0"/>
              <a:t>Can be used on a </a:t>
            </a:r>
            <a:r>
              <a:rPr lang="en-US" sz="2900" b="1" dirty="0">
                <a:solidFill>
                  <a:srgbClr val="002060"/>
                </a:solidFill>
              </a:rPr>
              <a:t>wider range </a:t>
            </a:r>
            <a:r>
              <a:rPr lang="en-US" sz="2900" dirty="0"/>
              <a:t>of problems </a:t>
            </a:r>
            <a:r>
              <a:rPr lang="en-US" sz="2900" b="1" dirty="0">
                <a:solidFill>
                  <a:srgbClr val="002060"/>
                </a:solidFill>
              </a:rPr>
              <a:t>than</a:t>
            </a:r>
            <a:r>
              <a:rPr lang="en-US" sz="2900" dirty="0">
                <a:solidFill>
                  <a:srgbClr val="002060"/>
                </a:solidFill>
              </a:rPr>
              <a:t> </a:t>
            </a:r>
            <a:r>
              <a:rPr lang="en-US" sz="2900" b="1" dirty="0">
                <a:solidFill>
                  <a:srgbClr val="002060"/>
                </a:solidFill>
              </a:rPr>
              <a:t>OpenMP..</a:t>
            </a:r>
          </a:p>
          <a:p>
            <a:pPr marL="419100" indent="-419100">
              <a:lnSpc>
                <a:spcPct val="90000"/>
              </a:lnSpc>
            </a:pPr>
            <a:r>
              <a:rPr lang="en-US" altLang="en-US" sz="2900" dirty="0"/>
              <a:t>Runs on </a:t>
            </a:r>
            <a:r>
              <a:rPr lang="en-US" altLang="en-US" sz="2900" b="1" dirty="0">
                <a:solidFill>
                  <a:srgbClr val="002060"/>
                </a:solidFill>
              </a:rPr>
              <a:t>distributed, shared or hybrid hardware </a:t>
            </a:r>
            <a:r>
              <a:rPr lang="en-US" altLang="en-US" sz="2900" dirty="0"/>
              <a:t>platforms</a:t>
            </a:r>
          </a:p>
          <a:p>
            <a:pPr marL="419100" indent="-419100">
              <a:lnSpc>
                <a:spcPct val="90000"/>
              </a:lnSpc>
            </a:pPr>
            <a:endParaRPr lang="en-US" altLang="en-US" sz="3200" dirty="0">
              <a:solidFill>
                <a:srgbClr val="0033CC"/>
              </a:solidFill>
            </a:endParaRPr>
          </a:p>
          <a:p>
            <a:pPr marL="419100" indent="-419100">
              <a:lnSpc>
                <a:spcPct val="90000"/>
              </a:lnSpc>
              <a:buNone/>
            </a:pPr>
            <a:r>
              <a:rPr lang="en-US" altLang="en-US" sz="3200" b="1" dirty="0">
                <a:solidFill>
                  <a:srgbClr val="002060"/>
                </a:solidFill>
              </a:rPr>
              <a:t>Disadvantage of message-passing model</a:t>
            </a:r>
          </a:p>
          <a:p>
            <a:pPr marL="419100" indent="-419100">
              <a:lnSpc>
                <a:spcPct val="90000"/>
              </a:lnSpc>
              <a:buNone/>
            </a:pPr>
            <a:endParaRPr lang="en-US" altLang="en-US" sz="3200" b="1" dirty="0"/>
          </a:p>
          <a:p>
            <a:pPr marL="419100" indent="-419100">
              <a:lnSpc>
                <a:spcPct val="90000"/>
              </a:lnSpc>
            </a:pPr>
            <a:r>
              <a:rPr lang="en-US" altLang="en-US" sz="3200" b="1" dirty="0">
                <a:solidFill>
                  <a:srgbClr val="002060"/>
                </a:solidFill>
              </a:rPr>
              <a:t>Extra effort </a:t>
            </a:r>
            <a:r>
              <a:rPr lang="en-US" altLang="en-US" sz="3200" dirty="0"/>
              <a:t>required by the Programmer to </a:t>
            </a:r>
            <a:r>
              <a:rPr lang="en-US" altLang="en-US" sz="3200" b="1" dirty="0">
                <a:solidFill>
                  <a:srgbClr val="002060"/>
                </a:solidFill>
              </a:rPr>
              <a:t>convert  program serial to parallel version.</a:t>
            </a:r>
            <a:endParaRPr lang="en-US" altLang="en-US" sz="3200" dirty="0">
              <a:solidFill>
                <a:srgbClr val="002060"/>
              </a:solidFill>
            </a:endParaRPr>
          </a:p>
          <a:p>
            <a:pPr marL="419100" indent="-419100">
              <a:lnSpc>
                <a:spcPct val="90000"/>
              </a:lnSpc>
            </a:pPr>
            <a:r>
              <a:rPr lang="en-US" altLang="en-US" sz="3200" b="1" dirty="0">
                <a:solidFill>
                  <a:srgbClr val="002060"/>
                </a:solidFill>
              </a:rPr>
              <a:t>Explicit parallelism </a:t>
            </a:r>
            <a:r>
              <a:rPr lang="en-US" altLang="en-US" sz="3200" dirty="0"/>
              <a:t>makes </a:t>
            </a:r>
            <a:r>
              <a:rPr lang="en-US" altLang="en-US" sz="3200" b="1" dirty="0">
                <a:solidFill>
                  <a:srgbClr val="002060"/>
                </a:solidFill>
              </a:rPr>
              <a:t>debugging</a:t>
            </a:r>
            <a:r>
              <a:rPr lang="en-US" altLang="en-US" sz="3200" dirty="0"/>
              <a:t> </a:t>
            </a:r>
            <a:r>
              <a:rPr lang="en-US" altLang="en-US" sz="3200" b="1" dirty="0">
                <a:solidFill>
                  <a:srgbClr val="002060"/>
                </a:solidFill>
              </a:rPr>
              <a:t>difficult</a:t>
            </a:r>
            <a:r>
              <a:rPr lang="en-US" altLang="en-US" sz="3200" dirty="0"/>
              <a:t>, given the placement of memory and the ordering of communication requires additional details from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655649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sz="2400" dirty="0"/>
              <a:t>MPI is actually just an </a:t>
            </a:r>
            <a:r>
              <a:rPr lang="en-US" sz="2400" b="1" dirty="0"/>
              <a:t>Application Programming Interface (API).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API specifies </a:t>
            </a:r>
            <a:r>
              <a:rPr lang="en-US" sz="2400" dirty="0"/>
              <a:t>what a call to each routine should look like, and how each routine should behave.</a:t>
            </a:r>
          </a:p>
          <a:p>
            <a:r>
              <a:rPr lang="en-US" sz="2400" dirty="0"/>
              <a:t>An </a:t>
            </a:r>
            <a:r>
              <a:rPr lang="en-US" sz="2400" b="1" dirty="0"/>
              <a:t>API does not </a:t>
            </a:r>
            <a:r>
              <a:rPr lang="en-US" sz="2400" dirty="0"/>
              <a:t>specify how each routine should be implemented, and sometimes is intentionally vague about certain aspects of a routine’s behavior.</a:t>
            </a:r>
          </a:p>
          <a:p>
            <a:r>
              <a:rPr lang="en-US" sz="2400" dirty="0"/>
              <a:t>Each </a:t>
            </a:r>
            <a:r>
              <a:rPr lang="en-US" sz="2400" b="1" dirty="0"/>
              <a:t>platform</a:t>
            </a:r>
            <a:r>
              <a:rPr lang="en-US" sz="2400" dirty="0"/>
              <a:t> has its </a:t>
            </a:r>
            <a:r>
              <a:rPr lang="en-US" sz="2400" b="1" dirty="0"/>
              <a:t>own MPI implementation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907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 Set of MPI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/>
              <a:t>starts up the MPI runtime environment at the beginning of a run.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MPI_Finalize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shuts down the MPI runtime environment at the end of a run.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MPI_Comm_size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gets the number of processes in a run, </a:t>
            </a:r>
            <a:r>
              <a:rPr lang="en-US" altLang="en-US" sz="2200" i="1" dirty="0"/>
              <a:t>N</a:t>
            </a:r>
            <a:r>
              <a:rPr lang="en-US" altLang="en-US" sz="2200" i="1" baseline="-25000" dirty="0"/>
              <a:t>p</a:t>
            </a:r>
            <a:r>
              <a:rPr lang="en-US" altLang="en-US" sz="2200" dirty="0"/>
              <a:t> (typically called just after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MPI_Comm_rank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gets the process ID that the current process uses, which is between 0 and </a:t>
            </a:r>
            <a:r>
              <a:rPr lang="en-US" altLang="en-US" sz="2200" i="1" dirty="0"/>
              <a:t>N</a:t>
            </a:r>
            <a:r>
              <a:rPr lang="en-US" altLang="en-US" sz="2200" i="1" baseline="-25000" dirty="0"/>
              <a:t>p</a:t>
            </a:r>
            <a:r>
              <a:rPr lang="en-US" altLang="en-US" sz="2200" dirty="0"/>
              <a:t>-1 inclusive (typically called just after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101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Minimal Set of MPI 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MPI_Send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sends a message from the current process to some other process (the </a:t>
            </a:r>
            <a:r>
              <a:rPr lang="en-US" altLang="en-US" sz="2200" b="1" dirty="0"/>
              <a:t>destination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MPI_Recv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receives a message on the current process from some other process (the </a:t>
            </a:r>
            <a:r>
              <a:rPr lang="en-US" altLang="en-US" sz="2200" b="1" dirty="0"/>
              <a:t>source</a:t>
            </a:r>
            <a:r>
              <a:rPr lang="en-US" altLang="en-US" sz="2200" dirty="0"/>
              <a:t>).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MPI_Bcast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b="1" dirty="0"/>
              <a:t>broadcasts</a:t>
            </a:r>
            <a:r>
              <a:rPr lang="en-US" altLang="en-US" sz="2200" dirty="0"/>
              <a:t> a message from one process to all of the others.</a:t>
            </a:r>
          </a:p>
          <a:p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MPI_Reduce</a:t>
            </a:r>
            <a:r>
              <a:rPr lang="en-US" altLang="en-US" sz="2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sz="2200" dirty="0"/>
              <a:t>performs a </a:t>
            </a:r>
            <a:r>
              <a:rPr lang="en-US" altLang="en-US" sz="2200" b="1" dirty="0"/>
              <a:t>reduction</a:t>
            </a:r>
            <a:r>
              <a:rPr lang="en-US" altLang="en-US" sz="2200" dirty="0"/>
              <a:t> (for example, sum, maximum) of a variable on all processes, sending the result to a single process.</a:t>
            </a:r>
          </a:p>
        </p:txBody>
      </p:sp>
    </p:spTree>
    <p:extLst>
      <p:ext uri="{BB962C8B-B14F-4D97-AF65-F5344CB8AC3E}">
        <p14:creationId xmlns:p14="http://schemas.microsoft.com/office/powerpoint/2010/main" val="412199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FD55-52BA-49ED-8622-99BA403F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MPI Program Structure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921A0-DB4F-49E7-B69F-84CE55C2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85" y="2452349"/>
            <a:ext cx="11982616" cy="449630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"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mpi.h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[other includes]</a:t>
            </a: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char*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 /* main */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num_procs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    </a:t>
            </a:r>
            <a:r>
              <a:rPr lang="en-US" altLang="en-US" sz="2400" b="1" i="1" dirty="0">
                <a:solidFill>
                  <a:schemeClr val="hlink"/>
                </a:solidFill>
              </a:rPr>
              <a:t>[other declarations]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MPI_Init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        /* Start up MPI  */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my_rank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MPI_Comm_size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MPI_COMM_WORLD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num_procs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i="1" dirty="0">
                <a:solidFill>
                  <a:srgbClr val="339933"/>
                </a:solidFill>
              </a:rPr>
              <a:t>     </a:t>
            </a:r>
            <a:r>
              <a:rPr lang="en-US" altLang="en-US" sz="2400" b="1" i="1" dirty="0">
                <a:solidFill>
                  <a:schemeClr val="hlink"/>
                </a:solidFill>
              </a:rPr>
              <a:t>[actual work goes here]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mpi_error_code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MPI_Finalize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/* Shut down MPI */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 /* main */</a:t>
            </a:r>
          </a:p>
        </p:txBody>
      </p:sp>
    </p:spTree>
    <p:extLst>
      <p:ext uri="{BB962C8B-B14F-4D97-AF65-F5344CB8AC3E}">
        <p14:creationId xmlns:p14="http://schemas.microsoft.com/office/powerpoint/2010/main" val="3968763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1445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Intro to MPI</vt:lpstr>
      <vt:lpstr>Parallel Computer Memory Architectures </vt:lpstr>
      <vt:lpstr>Distributed Memory Parallel Architecture</vt:lpstr>
      <vt:lpstr>MPI (Message Passing Interface)</vt:lpstr>
      <vt:lpstr>MPI (Message Passing Interface)</vt:lpstr>
      <vt:lpstr>MPI API</vt:lpstr>
      <vt:lpstr>Minimal Set of MPI Routines</vt:lpstr>
      <vt:lpstr>Minimal Set of MPI Routines</vt:lpstr>
      <vt:lpstr>MPI Program Structure (C)</vt:lpstr>
      <vt:lpstr>MPI is MPMD</vt:lpstr>
      <vt:lpstr>MPI DataTypes</vt:lpstr>
      <vt:lpstr>Communicators</vt:lpstr>
      <vt:lpstr>Broadcasting</vt:lpstr>
      <vt:lpstr>Reduction</vt:lpstr>
      <vt:lpstr>Non-blocking Communication</vt:lpstr>
      <vt:lpstr>Immediate Send</vt:lpstr>
      <vt:lpstr>Communication Hiding</vt:lpstr>
      <vt:lpstr>Acknowlegements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MPI</dc:title>
  <dc:creator>Sukhija, Nitin</dc:creator>
  <cp:lastModifiedBy>Sukhija, Nitin</cp:lastModifiedBy>
  <cp:revision>13</cp:revision>
  <dcterms:created xsi:type="dcterms:W3CDTF">2020-06-16T18:17:45Z</dcterms:created>
  <dcterms:modified xsi:type="dcterms:W3CDTF">2020-06-17T18:44:38Z</dcterms:modified>
</cp:coreProperties>
</file>