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1"/>
  </p:notesMasterIdLst>
  <p:sldIdLst>
    <p:sldId id="273" r:id="rId2"/>
    <p:sldId id="275" r:id="rId3"/>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3" roundtripDataSignature="AMtx7miUCqhs2YYJYdaWfOqUGq4Y+eD89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39280B0-F447-4D44-ABE0-3E711CF2670E}">
  <a:tblStyle styleId="{439280B0-F447-4D44-ABE0-3E711CF2670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718"/>
  </p:normalViewPr>
  <p:slideViewPr>
    <p:cSldViewPr snapToGrid="0" snapToObjects="1">
      <p:cViewPr varScale="1">
        <p:scale>
          <a:sx n="68" d="100"/>
          <a:sy n="68" d="100"/>
        </p:scale>
        <p:origin x="592"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customschemas.google.com/relationships/presentationmetadata" Target="metadata"/><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p:txBody>
      </p:sp>
    </p:spTree>
    <p:extLst>
      <p:ext uri="{BB962C8B-B14F-4D97-AF65-F5344CB8AC3E}">
        <p14:creationId xmlns:p14="http://schemas.microsoft.com/office/powerpoint/2010/main" val="608055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0" name="Google Shape;130;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8" name="Google Shape;138;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5" name="Google Shape;145;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1" name="Google Shape;151;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5" name="Google Shape;165;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2" name="Google Shape;172;p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2" name="Google Shape;182;p1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8b3da4550f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8b3da4550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5" name="Google Shape;195;p1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6" name="Google Shape;106;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 name="Google Shape;118;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4" name="Google Shape;124;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1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1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2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27"/>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28"/>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28"/>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1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20"/>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20"/>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21"/>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21"/>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22"/>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22"/>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22"/>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22"/>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22"/>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2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25"/>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25"/>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2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26"/>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Google Shape;64;p26"/>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numba.pydata.org/numba-doc/latest/cuda/memory.html#cuda-shared-memory"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hyperlink" Target="https://numba.pydata.org/numba-doc/latest/cuda/kernels.html" TargetMode="External"/><Relationship Id="rId4" Type="http://schemas.openxmlformats.org/officeDocument/2006/relationships/hyperlink" Target="http://docs.nvidia.com/cuda/cuda-c-programming-guide"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jupyter.org/install"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hodor.org/petascale/materials/semester-curriculum" TargetMode="External"/><Relationship Id="rId2" Type="http://schemas.openxmlformats.org/officeDocument/2006/relationships/hyperlink" Target="https://creativecommons.org/licenses/by-sa/4.0" TargetMode="External"/><Relationship Id="rId1" Type="http://schemas.openxmlformats.org/officeDocument/2006/relationships/slideLayout" Target="../slideLayouts/slideLayout1.xml"/><Relationship Id="rId5" Type="http://schemas.openxmlformats.org/officeDocument/2006/relationships/hyperlink" Target="mailto:petascale@shodor.org" TargetMode="External"/><Relationship Id="rId4" Type="http://schemas.openxmlformats.org/officeDocument/2006/relationships/hyperlink" Target="https://github.com/shodor-education/petascale-semester-curriculum"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docs.nvidia.com/cuda/cuda-c-programming-guide/index.html" TargetMode="External"/><Relationship Id="rId7" Type="http://schemas.openxmlformats.org/officeDocument/2006/relationships/hyperlink" Target="https://docs.anaconda.com/anaconda/install/windows/"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numba.pydata.org/numba-doc/latest/index.html" TargetMode="External"/><Relationship Id="rId5" Type="http://schemas.openxmlformats.org/officeDocument/2006/relationships/hyperlink" Target="https://www.python.org/doc/" TargetMode="External"/><Relationship Id="rId4" Type="http://schemas.openxmlformats.org/officeDocument/2006/relationships/hyperlink" Target="http://docs.nvidia.com/cuda/cuda-c-programming-guide"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llvm.org/"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numba.pydata.org/numba-doc/latest/cuda/overview.html"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4745" y="0"/>
            <a:ext cx="10682515" cy="6858000"/>
          </a:xfrm>
        </p:spPr>
        <p:txBody>
          <a:bodyPr anchor="ctr">
            <a:noAutofit/>
          </a:bodyPr>
          <a:lstStyle/>
          <a:p>
            <a:pPr algn="l" fontAlgn="ctr">
              <a:lnSpc>
                <a:spcPct val="150000"/>
              </a:lnSpc>
            </a:pPr>
            <a:r>
              <a:rPr lang="en-US" sz="3600" b="1" dirty="0">
                <a:latin typeface="Times New Roman" charset="0"/>
                <a:ea typeface="Times New Roman" charset="0"/>
                <a:cs typeface="Times New Roman" charset="0"/>
              </a:rPr>
              <a:t>Blue Waters Petascale Semester Curriculum v1.0</a:t>
            </a:r>
            <a:br>
              <a:rPr lang="en-US" sz="3600" dirty="0">
                <a:latin typeface="Times New Roman" charset="0"/>
                <a:ea typeface="Times New Roman" charset="0"/>
                <a:cs typeface="Times New Roman" charset="0"/>
              </a:rPr>
            </a:br>
            <a:r>
              <a:rPr lang="en-US" sz="3600" b="1" dirty="0">
                <a:latin typeface="Times New Roman" charset="0"/>
                <a:ea typeface="Times New Roman" charset="0"/>
                <a:cs typeface="Times New Roman" charset="0"/>
              </a:rPr>
              <a:t>Unit 7: CUDA</a:t>
            </a:r>
            <a:br>
              <a:rPr lang="en-US" sz="3600" b="1" dirty="0">
                <a:latin typeface="Times New Roman" charset="0"/>
                <a:ea typeface="Times New Roman" charset="0"/>
                <a:cs typeface="Times New Roman" charset="0"/>
              </a:rPr>
            </a:br>
            <a:r>
              <a:rPr lang="en-US" sz="3600" b="1" dirty="0">
                <a:latin typeface="Times New Roman" charset="0"/>
                <a:ea typeface="Times New Roman" charset="0"/>
                <a:cs typeface="Times New Roman" charset="0"/>
              </a:rPr>
              <a:t>Lesson 10: </a:t>
            </a:r>
            <a:r>
              <a:rPr lang="en-US" sz="3600" b="1" dirty="0" err="1">
                <a:latin typeface="Times New Roman" charset="0"/>
                <a:ea typeface="Times New Roman" charset="0"/>
                <a:cs typeface="Times New Roman" charset="0"/>
              </a:rPr>
              <a:t>Numba</a:t>
            </a:r>
            <a:r>
              <a:rPr lang="en-US" sz="3600" b="1" dirty="0">
                <a:latin typeface="Times New Roman" charset="0"/>
                <a:ea typeface="Times New Roman" charset="0"/>
                <a:cs typeface="Times New Roman" charset="0"/>
              </a:rPr>
              <a:t> for CUDA GPUs</a:t>
            </a:r>
            <a:br>
              <a:rPr lang="en-US" sz="3600" b="1" dirty="0">
                <a:latin typeface="Times New Roman" charset="0"/>
                <a:ea typeface="Times New Roman" charset="0"/>
                <a:cs typeface="Times New Roman" charset="0"/>
              </a:rPr>
            </a:br>
            <a:r>
              <a:rPr lang="en-US" sz="3600" i="1" dirty="0">
                <a:latin typeface="Times New Roman" charset="0"/>
                <a:ea typeface="Times New Roman" charset="0"/>
                <a:cs typeface="Times New Roman" charset="0"/>
              </a:rPr>
              <a:t>Developed by </a:t>
            </a:r>
            <a:r>
              <a:rPr lang="en-US" sz="3600" i="1" dirty="0" err="1">
                <a:latin typeface="Times New Roman" charset="0"/>
                <a:ea typeface="Times New Roman" charset="0"/>
                <a:cs typeface="Times New Roman" charset="0"/>
              </a:rPr>
              <a:t>Sanish</a:t>
            </a:r>
            <a:r>
              <a:rPr lang="en-US" sz="3600" i="1" dirty="0">
                <a:latin typeface="Times New Roman" charset="0"/>
                <a:ea typeface="Times New Roman" charset="0"/>
                <a:cs typeface="Times New Roman" charset="0"/>
              </a:rPr>
              <a:t> Rai</a:t>
            </a:r>
            <a:br>
              <a:rPr lang="en-US" sz="3600" i="1" dirty="0">
                <a:latin typeface="Times New Roman" charset="0"/>
                <a:ea typeface="Times New Roman" charset="0"/>
                <a:cs typeface="Times New Roman" charset="0"/>
              </a:rPr>
            </a:br>
            <a:r>
              <a:rPr lang="en-US" sz="3600" i="1" dirty="0">
                <a:latin typeface="Times New Roman" charset="0"/>
                <a:ea typeface="Times New Roman" charset="0"/>
                <a:cs typeface="Times New Roman" charset="0"/>
              </a:rPr>
              <a:t>for the Shodor Education Foundation, Inc.</a:t>
            </a:r>
          </a:p>
        </p:txBody>
      </p:sp>
    </p:spTree>
    <p:extLst>
      <p:ext uri="{BB962C8B-B14F-4D97-AF65-F5344CB8AC3E}">
        <p14:creationId xmlns:p14="http://schemas.microsoft.com/office/powerpoint/2010/main" val="1106551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Kernel Declaration</a:t>
            </a:r>
            <a:endParaRPr/>
          </a:p>
        </p:txBody>
      </p:sp>
      <p:sp>
        <p:nvSpPr>
          <p:cNvPr id="127" name="Google Shape;127;p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dirty="0"/>
              <a:t>A </a:t>
            </a:r>
            <a:r>
              <a:rPr lang="en-US" i="1" dirty="0"/>
              <a:t>kernel function</a:t>
            </a:r>
            <a:r>
              <a:rPr lang="en-US" dirty="0"/>
              <a:t> is a GPU function that is meant to be called from CPU code (*). </a:t>
            </a:r>
            <a:endParaRPr dirty="0"/>
          </a:p>
          <a:p>
            <a:pPr marL="228600" lvl="0" indent="-228600" algn="l" rtl="0">
              <a:lnSpc>
                <a:spcPct val="90000"/>
              </a:lnSpc>
              <a:spcBef>
                <a:spcPts val="1000"/>
              </a:spcBef>
              <a:spcAft>
                <a:spcPts val="0"/>
              </a:spcAft>
              <a:buClr>
                <a:schemeClr val="dk1"/>
              </a:buClr>
              <a:buSzPts val="2800"/>
              <a:buChar char="•"/>
            </a:pPr>
            <a:r>
              <a:rPr lang="en-US" dirty="0"/>
              <a:t>It gives it two fundamental characteristics:</a:t>
            </a:r>
            <a:endParaRPr dirty="0"/>
          </a:p>
          <a:p>
            <a:pPr marL="685800" lvl="1" indent="-228600" algn="l" rtl="0">
              <a:lnSpc>
                <a:spcPct val="90000"/>
              </a:lnSpc>
              <a:spcBef>
                <a:spcPts val="500"/>
              </a:spcBef>
              <a:spcAft>
                <a:spcPts val="0"/>
              </a:spcAft>
              <a:buClr>
                <a:schemeClr val="dk1"/>
              </a:buClr>
              <a:buSzPts val="2400"/>
              <a:buChar char="•"/>
            </a:pPr>
            <a:r>
              <a:rPr lang="en-US" dirty="0"/>
              <a:t>kernels cannot explicitly return a value; all result data must be written to an array passed to the function (if computing a scalar, you will probably pass a one-element array);</a:t>
            </a:r>
            <a:endParaRPr dirty="0"/>
          </a:p>
          <a:p>
            <a:pPr marL="685800" lvl="1" indent="-228600" algn="l" rtl="0">
              <a:lnSpc>
                <a:spcPct val="90000"/>
              </a:lnSpc>
              <a:spcBef>
                <a:spcPts val="500"/>
              </a:spcBef>
              <a:spcAft>
                <a:spcPts val="0"/>
              </a:spcAft>
              <a:buClr>
                <a:schemeClr val="dk1"/>
              </a:buClr>
              <a:buSzPts val="2400"/>
              <a:buChar char="•"/>
            </a:pPr>
            <a:r>
              <a:rPr lang="en-US" dirty="0"/>
              <a:t>kernels explicitly declare their thread hierarchy when called: i.e. the number of thread blocks and the number of threads per block (note that while a kernel is compiled once, it can be called multiple times with different block sizes or grid sizes).</a:t>
            </a:r>
            <a:endParaRPr dirty="0"/>
          </a:p>
          <a:p>
            <a:pPr marL="228600" lvl="0" indent="-50800" algn="l" rtl="0">
              <a:lnSpc>
                <a:spcPct val="90000"/>
              </a:lnSpc>
              <a:spcBef>
                <a:spcPts val="1000"/>
              </a:spcBef>
              <a:spcAft>
                <a:spcPts val="0"/>
              </a:spcAft>
              <a:buClr>
                <a:schemeClr val="dk1"/>
              </a:buClr>
              <a:buSzPts val="2800"/>
              <a:buNone/>
            </a:pP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Kernel Declaration</a:t>
            </a:r>
            <a:endParaRPr/>
          </a:p>
        </p:txBody>
      </p:sp>
      <p:sp>
        <p:nvSpPr>
          <p:cNvPr id="133" name="Google Shape;133;p9"/>
          <p:cNvSpPr txBox="1">
            <a:spLocks noGrp="1"/>
          </p:cNvSpPr>
          <p:nvPr>
            <p:ph type="body" idx="1"/>
          </p:nvPr>
        </p:nvSpPr>
        <p:spPr>
          <a:xfrm>
            <a:off x="1036163" y="1690688"/>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Numba CUDA kernel format</a:t>
            </a:r>
            <a:endParaRPr/>
          </a:p>
        </p:txBody>
      </p:sp>
      <p:sp>
        <p:nvSpPr>
          <p:cNvPr id="134" name="Google Shape;134;p9"/>
          <p:cNvSpPr/>
          <p:nvPr/>
        </p:nvSpPr>
        <p:spPr>
          <a:xfrm>
            <a:off x="1792664" y="3733702"/>
            <a:ext cx="9002598" cy="23083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0" i="0" u="none" strike="noStrike" cap="none" dirty="0">
                <a:solidFill>
                  <a:schemeClr val="dk1"/>
                </a:solidFill>
                <a:latin typeface="Calibri"/>
                <a:ea typeface="Calibri"/>
                <a:cs typeface="Calibri"/>
                <a:sym typeface="Calibri"/>
              </a:rPr>
              <a:t>@cuda.jit</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def </a:t>
            </a:r>
            <a:r>
              <a:rPr lang="en-US" sz="2400" dirty="0" err="1">
                <a:solidFill>
                  <a:schemeClr val="dk1"/>
                </a:solidFill>
                <a:latin typeface="Calibri"/>
                <a:ea typeface="Calibri"/>
                <a:cs typeface="Calibri"/>
                <a:sym typeface="Calibri"/>
              </a:rPr>
              <a:t>kernel_name</a:t>
            </a:r>
            <a:r>
              <a:rPr lang="en-US" sz="2400" dirty="0">
                <a:solidFill>
                  <a:schemeClr val="dk1"/>
                </a:solidFill>
                <a:latin typeface="Calibri"/>
                <a:ea typeface="Calibri"/>
                <a:cs typeface="Calibri"/>
                <a:sym typeface="Calibri"/>
              </a:rPr>
              <a:t>(</a:t>
            </a:r>
            <a:r>
              <a:rPr lang="en-US" sz="2400" dirty="0" err="1">
                <a:solidFill>
                  <a:schemeClr val="dk1"/>
                </a:solidFill>
                <a:latin typeface="Calibri"/>
                <a:ea typeface="Calibri"/>
                <a:cs typeface="Calibri"/>
                <a:sym typeface="Calibri"/>
              </a:rPr>
              <a:t>an_array</a:t>
            </a:r>
            <a:r>
              <a:rPr lang="en-US" sz="2400" dirty="0">
                <a:solidFill>
                  <a:schemeClr val="dk1"/>
                </a:solidFill>
                <a:latin typeface="Calibri"/>
                <a:ea typeface="Calibri"/>
                <a:cs typeface="Calibri"/>
                <a:sym typeface="Calibri"/>
              </a:rPr>
              <a:t>):</a:t>
            </a:r>
            <a:endParaRPr dirty="0"/>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    """</a:t>
            </a:r>
            <a:endParaRPr dirty="0"/>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    Write kernel computation for each thread</a:t>
            </a:r>
            <a:endParaRPr dirty="0"/>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    """</a:t>
            </a:r>
            <a:endParaRPr dirty="0"/>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    # write code </a:t>
            </a:r>
            <a:endParaRPr dirty="0"/>
          </a:p>
        </p:txBody>
      </p:sp>
      <p:sp>
        <p:nvSpPr>
          <p:cNvPr id="135" name="Google Shape;135;p9"/>
          <p:cNvSpPr/>
          <p:nvPr/>
        </p:nvSpPr>
        <p:spPr>
          <a:xfrm>
            <a:off x="3855563" y="2797404"/>
            <a:ext cx="2846895" cy="829559"/>
          </a:xfrm>
          <a:custGeom>
            <a:avLst/>
            <a:gdLst/>
            <a:ahLst/>
            <a:cxnLst/>
            <a:rect l="l" t="t" r="r" b="b"/>
            <a:pathLst>
              <a:path w="120000" h="120000" extrusionOk="0">
                <a:moveTo>
                  <a:pt x="0" y="0"/>
                </a:moveTo>
                <a:lnTo>
                  <a:pt x="120000" y="0"/>
                </a:lnTo>
                <a:lnTo>
                  <a:pt x="120000" y="120000"/>
                </a:lnTo>
                <a:lnTo>
                  <a:pt x="0" y="120000"/>
                </a:lnTo>
                <a:close/>
              </a:path>
              <a:path w="120000" h="120000" fill="none" extrusionOk="0">
                <a:moveTo>
                  <a:pt x="-10000" y="22500"/>
                </a:moveTo>
                <a:lnTo>
                  <a:pt x="-46000" y="135000"/>
                </a:lnTo>
              </a:path>
            </a:pathLst>
          </a:cu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@cuda.jit decorator from Numba performs the computation on GPU</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Kernel Invocation</a:t>
            </a:r>
            <a:endParaRPr/>
          </a:p>
        </p:txBody>
      </p:sp>
      <p:sp>
        <p:nvSpPr>
          <p:cNvPr id="141" name="Google Shape;141;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dirty="0"/>
              <a:t>A kernel is typically launched in the following way:</a:t>
            </a:r>
            <a:endParaRPr dirty="0"/>
          </a:p>
          <a:p>
            <a:pPr marL="685800" lvl="1" indent="-228600" algn="l" rtl="0">
              <a:lnSpc>
                <a:spcPct val="90000"/>
              </a:lnSpc>
              <a:spcBef>
                <a:spcPts val="500"/>
              </a:spcBef>
              <a:spcAft>
                <a:spcPts val="0"/>
              </a:spcAft>
              <a:buClr>
                <a:schemeClr val="dk1"/>
              </a:buClr>
              <a:buSzPts val="2400"/>
              <a:buChar char="•"/>
            </a:pPr>
            <a:r>
              <a:rPr lang="en-US" dirty="0"/>
              <a:t>Instantiate the kernel proper, by specifying a number of blocks (or “blocks per grid”), and a number of threads per block. The product of the two will give the total number of threads launched. Kernel instantiation is done by taking the compiled kernel and indexing it with a tuple of integers.</a:t>
            </a:r>
            <a:endParaRPr dirty="0"/>
          </a:p>
          <a:p>
            <a:pPr marL="685800" lvl="1" indent="-228600" algn="l" rtl="0">
              <a:lnSpc>
                <a:spcPct val="90000"/>
              </a:lnSpc>
              <a:spcBef>
                <a:spcPts val="500"/>
              </a:spcBef>
              <a:spcAft>
                <a:spcPts val="0"/>
              </a:spcAft>
              <a:buClr>
                <a:schemeClr val="dk1"/>
              </a:buClr>
              <a:buSzPts val="2400"/>
              <a:buChar char="•"/>
            </a:pPr>
            <a:r>
              <a:rPr lang="en-US" dirty="0"/>
              <a:t>Running the kernel, by passing it the input array (and any separate output arrays if necessary). By default, running a kernel is synchronous: the function returns when the kernel has finished executing and the data is synchronized back.</a:t>
            </a:r>
            <a:endParaRPr dirty="0"/>
          </a:p>
        </p:txBody>
      </p:sp>
      <p:sp>
        <p:nvSpPr>
          <p:cNvPr id="142" name="Google Shape;142;p10"/>
          <p:cNvSpPr/>
          <p:nvPr/>
        </p:nvSpPr>
        <p:spPr>
          <a:xfrm>
            <a:off x="2652075" y="5238391"/>
            <a:ext cx="6595620" cy="1477328"/>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//a kernel invocation syntax</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threadsperblock = 32</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blockspergrid = (an_array.size + (threadsperblock - 1)) // threadsperblock</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Kernel_name[blockspergrid, threadsperblock](an_array)</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Kernel invocation</a:t>
            </a:r>
            <a:endParaRPr/>
          </a:p>
        </p:txBody>
      </p:sp>
      <p:sp>
        <p:nvSpPr>
          <p:cNvPr id="148" name="Google Shape;148;p1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dirty="0"/>
              <a:t>It might seem curious to have a two-level hierarchy when declaring the number of threads needed by a kernel. The block size (i.e. number of threads per block) is often crucial:</a:t>
            </a:r>
            <a:endParaRPr dirty="0"/>
          </a:p>
          <a:p>
            <a:pPr marL="228600" lvl="0" indent="-228600" algn="l" rtl="0">
              <a:lnSpc>
                <a:spcPct val="90000"/>
              </a:lnSpc>
              <a:spcBef>
                <a:spcPts val="1000"/>
              </a:spcBef>
              <a:spcAft>
                <a:spcPts val="0"/>
              </a:spcAft>
              <a:buClr>
                <a:schemeClr val="dk1"/>
              </a:buClr>
              <a:buSzPts val="2800"/>
              <a:buChar char="•"/>
            </a:pPr>
            <a:r>
              <a:rPr lang="en-US" dirty="0"/>
              <a:t>On the software side, the block size determines how many threads share a given area of </a:t>
            </a:r>
            <a:r>
              <a:rPr lang="en-US" u="sng" dirty="0">
                <a:solidFill>
                  <a:schemeClr val="hlink"/>
                </a:solidFill>
                <a:hlinkClick r:id="rId3"/>
              </a:rPr>
              <a:t>shared memory</a:t>
            </a:r>
            <a:r>
              <a:rPr lang="en-US" dirty="0"/>
              <a:t>.</a:t>
            </a:r>
            <a:endParaRPr dirty="0"/>
          </a:p>
          <a:p>
            <a:pPr marL="228600" lvl="0" indent="-228600" algn="l" rtl="0">
              <a:lnSpc>
                <a:spcPct val="90000"/>
              </a:lnSpc>
              <a:spcBef>
                <a:spcPts val="1000"/>
              </a:spcBef>
              <a:spcAft>
                <a:spcPts val="0"/>
              </a:spcAft>
              <a:buClr>
                <a:schemeClr val="dk1"/>
              </a:buClr>
              <a:buSzPts val="2800"/>
              <a:buChar char="•"/>
            </a:pPr>
            <a:r>
              <a:rPr lang="en-US" dirty="0"/>
              <a:t>On the hardware side, the block size must be large enough for full occupation of execution units; recommendations can be found in the </a:t>
            </a:r>
            <a:r>
              <a:rPr lang="en-US" u="sng" dirty="0">
                <a:solidFill>
                  <a:schemeClr val="hlink"/>
                </a:solidFill>
                <a:hlinkClick r:id="rId4"/>
              </a:rPr>
              <a:t>CUDA C Programming Guide</a:t>
            </a:r>
            <a:r>
              <a:rPr lang="en-US" dirty="0"/>
              <a:t>.</a:t>
            </a:r>
            <a:endParaRPr dirty="0"/>
          </a:p>
          <a:p>
            <a:pPr marL="228600" lvl="0" indent="-228600" algn="l" rtl="0">
              <a:lnSpc>
                <a:spcPct val="90000"/>
              </a:lnSpc>
              <a:spcBef>
                <a:spcPts val="1000"/>
              </a:spcBef>
              <a:spcAft>
                <a:spcPts val="0"/>
              </a:spcAft>
              <a:buClr>
                <a:schemeClr val="dk1"/>
              </a:buClr>
              <a:buSzPts val="2800"/>
              <a:buChar char="•"/>
            </a:pPr>
            <a:r>
              <a:rPr lang="en-US" dirty="0"/>
              <a:t>More details on blocks and grids: </a:t>
            </a:r>
            <a:r>
              <a:rPr lang="en-US" u="sng" dirty="0">
                <a:solidFill>
                  <a:schemeClr val="hlink"/>
                </a:solidFill>
                <a:hlinkClick r:id="rId5"/>
              </a:rPr>
              <a:t>https://numba.pydata.org/numba-doc/latest/cuda/kernels.html</a:t>
            </a:r>
            <a:endParaRPr dirty="0"/>
          </a:p>
          <a:p>
            <a:pPr marL="228600" lvl="0" indent="-50800" algn="l" rtl="0">
              <a:lnSpc>
                <a:spcPct val="90000"/>
              </a:lnSpc>
              <a:spcBef>
                <a:spcPts val="1000"/>
              </a:spcBef>
              <a:spcAft>
                <a:spcPts val="0"/>
              </a:spcAft>
              <a:buClr>
                <a:schemeClr val="dk1"/>
              </a:buClr>
              <a:buSzPts val="2800"/>
              <a:buNone/>
            </a:pP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Numba example</a:t>
            </a:r>
            <a:endParaRPr/>
          </a:p>
        </p:txBody>
      </p:sp>
      <p:sp>
        <p:nvSpPr>
          <p:cNvPr id="154" name="Google Shape;154;p1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dirty="0"/>
              <a:t>Let us check a simple example of subtracting two matrix</a:t>
            </a:r>
            <a:endParaRPr dirty="0"/>
          </a:p>
          <a:p>
            <a:pPr marL="228600" lvl="0" indent="-228600" algn="l" rtl="0">
              <a:lnSpc>
                <a:spcPct val="90000"/>
              </a:lnSpc>
              <a:spcBef>
                <a:spcPts val="1000"/>
              </a:spcBef>
              <a:spcAft>
                <a:spcPts val="0"/>
              </a:spcAft>
              <a:buClr>
                <a:schemeClr val="dk1"/>
              </a:buClr>
              <a:buSzPts val="2800"/>
              <a:buChar char="•"/>
            </a:pPr>
            <a:r>
              <a:rPr lang="en-US" dirty="0"/>
              <a:t>Suppose there are two 2D-matrix with all element values as 1(can be anything, selected 1 to subtract and get 0 result as shown in figure below)</a:t>
            </a:r>
            <a:endParaRPr dirty="0"/>
          </a:p>
          <a:p>
            <a:pPr marL="228600" lvl="0" indent="-228600" algn="l" rtl="0">
              <a:lnSpc>
                <a:spcPct val="90000"/>
              </a:lnSpc>
              <a:spcBef>
                <a:spcPts val="1000"/>
              </a:spcBef>
              <a:spcAft>
                <a:spcPts val="0"/>
              </a:spcAft>
              <a:buClr>
                <a:schemeClr val="dk1"/>
              </a:buClr>
              <a:buSzPts val="2800"/>
              <a:buChar char="•"/>
            </a:pPr>
            <a:r>
              <a:rPr lang="en-US" dirty="0"/>
              <a:t>We can use GPU to perform subtraction of each element instead of CPU serial subtraction</a:t>
            </a:r>
            <a:endParaRPr dirty="0"/>
          </a:p>
          <a:p>
            <a:pPr marL="228600" lvl="0" indent="-228600" algn="l" rtl="0">
              <a:lnSpc>
                <a:spcPct val="90000"/>
              </a:lnSpc>
              <a:spcBef>
                <a:spcPts val="1000"/>
              </a:spcBef>
              <a:spcAft>
                <a:spcPts val="0"/>
              </a:spcAft>
              <a:buClr>
                <a:schemeClr val="dk1"/>
              </a:buClr>
              <a:buSzPts val="2800"/>
              <a:buChar char="•"/>
            </a:pPr>
            <a:r>
              <a:rPr lang="en-US" dirty="0"/>
              <a:t>We need to import </a:t>
            </a:r>
            <a:r>
              <a:rPr lang="en-US" dirty="0" err="1"/>
              <a:t>cuda</a:t>
            </a:r>
            <a:r>
              <a:rPr lang="en-US" dirty="0"/>
              <a:t> from </a:t>
            </a:r>
            <a:r>
              <a:rPr lang="en-US" dirty="0" err="1"/>
              <a:t>numba</a:t>
            </a:r>
            <a:r>
              <a:rPr lang="en-US" dirty="0"/>
              <a:t> to use in the python file</a:t>
            </a:r>
            <a:endParaRPr dirty="0"/>
          </a:p>
          <a:p>
            <a:pPr marL="0" lvl="0" indent="0" algn="l" rtl="0">
              <a:lnSpc>
                <a:spcPct val="90000"/>
              </a:lnSpc>
              <a:spcBef>
                <a:spcPts val="1000"/>
              </a:spcBef>
              <a:spcAft>
                <a:spcPts val="0"/>
              </a:spcAft>
              <a:buClr>
                <a:schemeClr val="dk1"/>
              </a:buClr>
              <a:buSzPts val="2800"/>
              <a:buNone/>
            </a:pPr>
            <a:endParaRPr dirty="0"/>
          </a:p>
        </p:txBody>
      </p:sp>
      <p:graphicFrame>
        <p:nvGraphicFramePr>
          <p:cNvPr id="155" name="Google Shape;155;p12"/>
          <p:cNvGraphicFramePr/>
          <p:nvPr/>
        </p:nvGraphicFramePr>
        <p:xfrm>
          <a:off x="2273175" y="5081150"/>
          <a:ext cx="1152150" cy="1188630"/>
        </p:xfrm>
        <a:graphic>
          <a:graphicData uri="http://schemas.openxmlformats.org/drawingml/2006/table">
            <a:tbl>
              <a:tblPr>
                <a:noFill/>
                <a:tableStyleId>{439280B0-F447-4D44-ABE0-3E711CF2670E}</a:tableStyleId>
              </a:tblPr>
              <a:tblGrid>
                <a:gridCol w="384050">
                  <a:extLst>
                    <a:ext uri="{9D8B030D-6E8A-4147-A177-3AD203B41FA5}">
                      <a16:colId xmlns:a16="http://schemas.microsoft.com/office/drawing/2014/main" val="20000"/>
                    </a:ext>
                  </a:extLst>
                </a:gridCol>
                <a:gridCol w="384050">
                  <a:extLst>
                    <a:ext uri="{9D8B030D-6E8A-4147-A177-3AD203B41FA5}">
                      <a16:colId xmlns:a16="http://schemas.microsoft.com/office/drawing/2014/main" val="20001"/>
                    </a:ext>
                  </a:extLst>
                </a:gridCol>
                <a:gridCol w="384050">
                  <a:extLst>
                    <a:ext uri="{9D8B030D-6E8A-4147-A177-3AD203B41FA5}">
                      <a16:colId xmlns:a16="http://schemas.microsoft.com/office/drawing/2014/main" val="20002"/>
                    </a:ext>
                  </a:extLst>
                </a:gridCol>
              </a:tblGrid>
              <a:tr h="381000">
                <a:tc>
                  <a:txBody>
                    <a:bodyPr/>
                    <a:lstStyle/>
                    <a:p>
                      <a:pPr marL="0" lvl="0" indent="0" algn="l" rtl="0">
                        <a:spcBef>
                          <a:spcPts val="0"/>
                        </a:spcBef>
                        <a:spcAft>
                          <a:spcPts val="0"/>
                        </a:spcAft>
                        <a:buNone/>
                      </a:pPr>
                      <a:r>
                        <a:rPr lang="en-US" dirty="0"/>
                        <a:t>1</a:t>
                      </a:r>
                      <a:endParaRPr dirty="0"/>
                    </a:p>
                  </a:txBody>
                  <a:tcPr marL="91425" marR="91425" marT="91425" marB="91425"/>
                </a:tc>
                <a:tc>
                  <a:txBody>
                    <a:bodyPr/>
                    <a:lstStyle/>
                    <a:p>
                      <a:pPr marL="0" lvl="0" indent="0" algn="l" rtl="0">
                        <a:spcBef>
                          <a:spcPts val="0"/>
                        </a:spcBef>
                        <a:spcAft>
                          <a:spcPts val="0"/>
                        </a:spcAft>
                        <a:buNone/>
                      </a:pPr>
                      <a:r>
                        <a:rPr lang="en-US" dirty="0"/>
                        <a:t>1</a:t>
                      </a:r>
                      <a:endParaRPr dirty="0"/>
                    </a:p>
                  </a:txBody>
                  <a:tcPr marL="91425" marR="91425" marT="91425" marB="91425"/>
                </a:tc>
                <a:tc>
                  <a:txBody>
                    <a:bodyPr/>
                    <a:lstStyle/>
                    <a:p>
                      <a:pPr marL="0" lvl="0" indent="0" algn="l" rtl="0">
                        <a:spcBef>
                          <a:spcPts val="0"/>
                        </a:spcBef>
                        <a:spcAft>
                          <a:spcPts val="0"/>
                        </a:spcAft>
                        <a:buNone/>
                      </a:pPr>
                      <a:r>
                        <a:rPr lang="en-US"/>
                        <a:t>1</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US"/>
                        <a:t>1</a:t>
                      </a:r>
                      <a:endParaRPr/>
                    </a:p>
                  </a:txBody>
                  <a:tcPr marL="91425" marR="91425" marT="91425" marB="91425"/>
                </a:tc>
                <a:tc>
                  <a:txBody>
                    <a:bodyPr/>
                    <a:lstStyle/>
                    <a:p>
                      <a:pPr marL="0" lvl="0" indent="0" algn="l" rtl="0">
                        <a:spcBef>
                          <a:spcPts val="0"/>
                        </a:spcBef>
                        <a:spcAft>
                          <a:spcPts val="0"/>
                        </a:spcAft>
                        <a:buNone/>
                      </a:pPr>
                      <a:r>
                        <a:rPr lang="en-US"/>
                        <a:t>1</a:t>
                      </a:r>
                      <a:endParaRPr/>
                    </a:p>
                  </a:txBody>
                  <a:tcPr marL="91425" marR="91425" marT="91425" marB="91425"/>
                </a:tc>
                <a:tc>
                  <a:txBody>
                    <a:bodyPr/>
                    <a:lstStyle/>
                    <a:p>
                      <a:pPr marL="0" lvl="0" indent="0" algn="l" rtl="0">
                        <a:spcBef>
                          <a:spcPts val="0"/>
                        </a:spcBef>
                        <a:spcAft>
                          <a:spcPts val="0"/>
                        </a:spcAft>
                        <a:buNone/>
                      </a:pPr>
                      <a:r>
                        <a:rPr lang="en-US"/>
                        <a:t>1</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US"/>
                        <a:t>1</a:t>
                      </a:r>
                      <a:endParaRPr/>
                    </a:p>
                  </a:txBody>
                  <a:tcPr marL="91425" marR="91425" marT="91425" marB="91425"/>
                </a:tc>
                <a:tc>
                  <a:txBody>
                    <a:bodyPr/>
                    <a:lstStyle/>
                    <a:p>
                      <a:pPr marL="0" lvl="0" indent="0" algn="l" rtl="0">
                        <a:spcBef>
                          <a:spcPts val="0"/>
                        </a:spcBef>
                        <a:spcAft>
                          <a:spcPts val="0"/>
                        </a:spcAft>
                        <a:buNone/>
                      </a:pPr>
                      <a:r>
                        <a:rPr lang="en-US"/>
                        <a:t>1</a:t>
                      </a:r>
                      <a:endParaRPr/>
                    </a:p>
                  </a:txBody>
                  <a:tcPr marL="91425" marR="91425" marT="91425" marB="91425"/>
                </a:tc>
                <a:tc>
                  <a:txBody>
                    <a:bodyPr/>
                    <a:lstStyle/>
                    <a:p>
                      <a:pPr marL="0" lvl="0" indent="0" algn="l" rtl="0">
                        <a:spcBef>
                          <a:spcPts val="0"/>
                        </a:spcBef>
                        <a:spcAft>
                          <a:spcPts val="0"/>
                        </a:spcAft>
                        <a:buNone/>
                      </a:pPr>
                      <a:r>
                        <a:rPr lang="en-US" dirty="0"/>
                        <a:t>1</a:t>
                      </a:r>
                      <a:endParaRPr dirty="0"/>
                    </a:p>
                  </a:txBody>
                  <a:tcPr marL="91425" marR="91425" marT="91425" marB="91425"/>
                </a:tc>
                <a:extLst>
                  <a:ext uri="{0D108BD9-81ED-4DB2-BD59-A6C34878D82A}">
                    <a16:rowId xmlns:a16="http://schemas.microsoft.com/office/drawing/2014/main" val="10002"/>
                  </a:ext>
                </a:extLst>
              </a:tr>
            </a:tbl>
          </a:graphicData>
        </a:graphic>
      </p:graphicFrame>
      <p:graphicFrame>
        <p:nvGraphicFramePr>
          <p:cNvPr id="156" name="Google Shape;156;p12"/>
          <p:cNvGraphicFramePr/>
          <p:nvPr/>
        </p:nvGraphicFramePr>
        <p:xfrm>
          <a:off x="4367375" y="5081150"/>
          <a:ext cx="1152150" cy="1188630"/>
        </p:xfrm>
        <a:graphic>
          <a:graphicData uri="http://schemas.openxmlformats.org/drawingml/2006/table">
            <a:tbl>
              <a:tblPr>
                <a:noFill/>
                <a:tableStyleId>{439280B0-F447-4D44-ABE0-3E711CF2670E}</a:tableStyleId>
              </a:tblPr>
              <a:tblGrid>
                <a:gridCol w="384050">
                  <a:extLst>
                    <a:ext uri="{9D8B030D-6E8A-4147-A177-3AD203B41FA5}">
                      <a16:colId xmlns:a16="http://schemas.microsoft.com/office/drawing/2014/main" val="20000"/>
                    </a:ext>
                  </a:extLst>
                </a:gridCol>
                <a:gridCol w="384050">
                  <a:extLst>
                    <a:ext uri="{9D8B030D-6E8A-4147-A177-3AD203B41FA5}">
                      <a16:colId xmlns:a16="http://schemas.microsoft.com/office/drawing/2014/main" val="20001"/>
                    </a:ext>
                  </a:extLst>
                </a:gridCol>
                <a:gridCol w="384050">
                  <a:extLst>
                    <a:ext uri="{9D8B030D-6E8A-4147-A177-3AD203B41FA5}">
                      <a16:colId xmlns:a16="http://schemas.microsoft.com/office/drawing/2014/main" val="20002"/>
                    </a:ext>
                  </a:extLst>
                </a:gridCol>
              </a:tblGrid>
              <a:tr h="381000">
                <a:tc>
                  <a:txBody>
                    <a:bodyPr/>
                    <a:lstStyle/>
                    <a:p>
                      <a:pPr marL="0" lvl="0" indent="0" algn="l" rtl="0">
                        <a:spcBef>
                          <a:spcPts val="0"/>
                        </a:spcBef>
                        <a:spcAft>
                          <a:spcPts val="0"/>
                        </a:spcAft>
                        <a:buNone/>
                      </a:pPr>
                      <a:r>
                        <a:rPr lang="en-US"/>
                        <a:t>1</a:t>
                      </a:r>
                      <a:endParaRPr/>
                    </a:p>
                  </a:txBody>
                  <a:tcPr marL="91425" marR="91425" marT="91425" marB="91425"/>
                </a:tc>
                <a:tc>
                  <a:txBody>
                    <a:bodyPr/>
                    <a:lstStyle/>
                    <a:p>
                      <a:pPr marL="0" lvl="0" indent="0" algn="l" rtl="0">
                        <a:spcBef>
                          <a:spcPts val="0"/>
                        </a:spcBef>
                        <a:spcAft>
                          <a:spcPts val="0"/>
                        </a:spcAft>
                        <a:buNone/>
                      </a:pPr>
                      <a:r>
                        <a:rPr lang="en-US"/>
                        <a:t>1</a:t>
                      </a:r>
                      <a:endParaRPr/>
                    </a:p>
                  </a:txBody>
                  <a:tcPr marL="91425" marR="91425" marT="91425" marB="91425"/>
                </a:tc>
                <a:tc>
                  <a:txBody>
                    <a:bodyPr/>
                    <a:lstStyle/>
                    <a:p>
                      <a:pPr marL="0" lvl="0" indent="0" algn="l" rtl="0">
                        <a:spcBef>
                          <a:spcPts val="0"/>
                        </a:spcBef>
                        <a:spcAft>
                          <a:spcPts val="0"/>
                        </a:spcAft>
                        <a:buNone/>
                      </a:pPr>
                      <a:r>
                        <a:rPr lang="en-US"/>
                        <a:t>1</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US"/>
                        <a:t>1</a:t>
                      </a:r>
                      <a:endParaRPr/>
                    </a:p>
                  </a:txBody>
                  <a:tcPr marL="91425" marR="91425" marT="91425" marB="91425"/>
                </a:tc>
                <a:tc>
                  <a:txBody>
                    <a:bodyPr/>
                    <a:lstStyle/>
                    <a:p>
                      <a:pPr marL="0" lvl="0" indent="0" algn="l" rtl="0">
                        <a:spcBef>
                          <a:spcPts val="0"/>
                        </a:spcBef>
                        <a:spcAft>
                          <a:spcPts val="0"/>
                        </a:spcAft>
                        <a:buNone/>
                      </a:pPr>
                      <a:r>
                        <a:rPr lang="en-US"/>
                        <a:t>1</a:t>
                      </a:r>
                      <a:endParaRPr/>
                    </a:p>
                  </a:txBody>
                  <a:tcPr marL="91425" marR="91425" marT="91425" marB="91425"/>
                </a:tc>
                <a:tc>
                  <a:txBody>
                    <a:bodyPr/>
                    <a:lstStyle/>
                    <a:p>
                      <a:pPr marL="0" lvl="0" indent="0" algn="l" rtl="0">
                        <a:spcBef>
                          <a:spcPts val="0"/>
                        </a:spcBef>
                        <a:spcAft>
                          <a:spcPts val="0"/>
                        </a:spcAft>
                        <a:buNone/>
                      </a:pPr>
                      <a:r>
                        <a:rPr lang="en-US"/>
                        <a:t>1</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US"/>
                        <a:t>1</a:t>
                      </a:r>
                      <a:endParaRPr/>
                    </a:p>
                  </a:txBody>
                  <a:tcPr marL="91425" marR="91425" marT="91425" marB="91425"/>
                </a:tc>
                <a:tc>
                  <a:txBody>
                    <a:bodyPr/>
                    <a:lstStyle/>
                    <a:p>
                      <a:pPr marL="0" lvl="0" indent="0" algn="l" rtl="0">
                        <a:spcBef>
                          <a:spcPts val="0"/>
                        </a:spcBef>
                        <a:spcAft>
                          <a:spcPts val="0"/>
                        </a:spcAft>
                        <a:buNone/>
                      </a:pPr>
                      <a:r>
                        <a:rPr lang="en-US"/>
                        <a:t>1</a:t>
                      </a:r>
                      <a:endParaRPr/>
                    </a:p>
                  </a:txBody>
                  <a:tcPr marL="91425" marR="91425" marT="91425" marB="91425"/>
                </a:tc>
                <a:tc>
                  <a:txBody>
                    <a:bodyPr/>
                    <a:lstStyle/>
                    <a:p>
                      <a:pPr marL="0" lvl="0" indent="0" algn="l" rtl="0">
                        <a:spcBef>
                          <a:spcPts val="0"/>
                        </a:spcBef>
                        <a:spcAft>
                          <a:spcPts val="0"/>
                        </a:spcAft>
                        <a:buNone/>
                      </a:pPr>
                      <a:r>
                        <a:rPr lang="en-US"/>
                        <a:t>1</a:t>
                      </a:r>
                      <a:endParaRPr/>
                    </a:p>
                  </a:txBody>
                  <a:tcPr marL="91425" marR="91425" marT="91425" marB="91425"/>
                </a:tc>
                <a:extLst>
                  <a:ext uri="{0D108BD9-81ED-4DB2-BD59-A6C34878D82A}">
                    <a16:rowId xmlns:a16="http://schemas.microsoft.com/office/drawing/2014/main" val="10002"/>
                  </a:ext>
                </a:extLst>
              </a:tr>
            </a:tbl>
          </a:graphicData>
        </a:graphic>
      </p:graphicFrame>
      <p:graphicFrame>
        <p:nvGraphicFramePr>
          <p:cNvPr id="157" name="Google Shape;157;p12"/>
          <p:cNvGraphicFramePr/>
          <p:nvPr/>
        </p:nvGraphicFramePr>
        <p:xfrm>
          <a:off x="6753975" y="5081150"/>
          <a:ext cx="1148550" cy="1188630"/>
        </p:xfrm>
        <a:graphic>
          <a:graphicData uri="http://schemas.openxmlformats.org/drawingml/2006/table">
            <a:tbl>
              <a:tblPr>
                <a:noFill/>
                <a:tableStyleId>{439280B0-F447-4D44-ABE0-3E711CF2670E}</a:tableStyleId>
              </a:tblPr>
              <a:tblGrid>
                <a:gridCol w="382850">
                  <a:extLst>
                    <a:ext uri="{9D8B030D-6E8A-4147-A177-3AD203B41FA5}">
                      <a16:colId xmlns:a16="http://schemas.microsoft.com/office/drawing/2014/main" val="20000"/>
                    </a:ext>
                  </a:extLst>
                </a:gridCol>
                <a:gridCol w="382850">
                  <a:extLst>
                    <a:ext uri="{9D8B030D-6E8A-4147-A177-3AD203B41FA5}">
                      <a16:colId xmlns:a16="http://schemas.microsoft.com/office/drawing/2014/main" val="20001"/>
                    </a:ext>
                  </a:extLst>
                </a:gridCol>
                <a:gridCol w="382850">
                  <a:extLst>
                    <a:ext uri="{9D8B030D-6E8A-4147-A177-3AD203B41FA5}">
                      <a16:colId xmlns:a16="http://schemas.microsoft.com/office/drawing/2014/main" val="20002"/>
                    </a:ext>
                  </a:extLst>
                </a:gridCol>
              </a:tblGrid>
              <a:tr h="392400">
                <a:tc>
                  <a:txBody>
                    <a:bodyPr/>
                    <a:lstStyle/>
                    <a:p>
                      <a:pPr marL="0" lvl="0" indent="0" algn="l" rtl="0">
                        <a:spcBef>
                          <a:spcPts val="0"/>
                        </a:spcBef>
                        <a:spcAft>
                          <a:spcPts val="0"/>
                        </a:spcAft>
                        <a:buNone/>
                      </a:pPr>
                      <a:r>
                        <a:rPr lang="en-US"/>
                        <a:t>1</a:t>
                      </a:r>
                      <a:endParaRPr/>
                    </a:p>
                  </a:txBody>
                  <a:tcPr marL="91425" marR="91425" marT="91425" marB="91425"/>
                </a:tc>
                <a:tc>
                  <a:txBody>
                    <a:bodyPr/>
                    <a:lstStyle/>
                    <a:p>
                      <a:pPr marL="0" lvl="0" indent="0" algn="l" rtl="0">
                        <a:spcBef>
                          <a:spcPts val="0"/>
                        </a:spcBef>
                        <a:spcAft>
                          <a:spcPts val="0"/>
                        </a:spcAft>
                        <a:buNone/>
                      </a:pPr>
                      <a:r>
                        <a:rPr lang="en-US"/>
                        <a:t>1</a:t>
                      </a:r>
                      <a:endParaRPr/>
                    </a:p>
                  </a:txBody>
                  <a:tcPr marL="91425" marR="91425" marT="91425" marB="91425"/>
                </a:tc>
                <a:tc>
                  <a:txBody>
                    <a:bodyPr/>
                    <a:lstStyle/>
                    <a:p>
                      <a:pPr marL="0" lvl="0" indent="0" algn="l" rtl="0">
                        <a:spcBef>
                          <a:spcPts val="0"/>
                        </a:spcBef>
                        <a:spcAft>
                          <a:spcPts val="0"/>
                        </a:spcAft>
                        <a:buNone/>
                      </a:pPr>
                      <a:r>
                        <a:rPr lang="en-US"/>
                        <a:t>1</a:t>
                      </a:r>
                      <a:endParaRPr/>
                    </a:p>
                  </a:txBody>
                  <a:tcPr marL="91425" marR="91425" marT="91425" marB="91425"/>
                </a:tc>
                <a:extLst>
                  <a:ext uri="{0D108BD9-81ED-4DB2-BD59-A6C34878D82A}">
                    <a16:rowId xmlns:a16="http://schemas.microsoft.com/office/drawing/2014/main" val="10000"/>
                  </a:ext>
                </a:extLst>
              </a:tr>
              <a:tr h="392400">
                <a:tc>
                  <a:txBody>
                    <a:bodyPr/>
                    <a:lstStyle/>
                    <a:p>
                      <a:pPr marL="0" lvl="0" indent="0" algn="l" rtl="0">
                        <a:spcBef>
                          <a:spcPts val="0"/>
                        </a:spcBef>
                        <a:spcAft>
                          <a:spcPts val="0"/>
                        </a:spcAft>
                        <a:buNone/>
                      </a:pPr>
                      <a:r>
                        <a:rPr lang="en-US"/>
                        <a:t>1</a:t>
                      </a:r>
                      <a:endParaRPr/>
                    </a:p>
                  </a:txBody>
                  <a:tcPr marL="91425" marR="91425" marT="91425" marB="91425"/>
                </a:tc>
                <a:tc>
                  <a:txBody>
                    <a:bodyPr/>
                    <a:lstStyle/>
                    <a:p>
                      <a:pPr marL="0" lvl="0" indent="0" algn="l" rtl="0">
                        <a:spcBef>
                          <a:spcPts val="0"/>
                        </a:spcBef>
                        <a:spcAft>
                          <a:spcPts val="0"/>
                        </a:spcAft>
                        <a:buNone/>
                      </a:pPr>
                      <a:r>
                        <a:rPr lang="en-US"/>
                        <a:t>1</a:t>
                      </a:r>
                      <a:endParaRPr/>
                    </a:p>
                  </a:txBody>
                  <a:tcPr marL="91425" marR="91425" marT="91425" marB="91425"/>
                </a:tc>
                <a:tc>
                  <a:txBody>
                    <a:bodyPr/>
                    <a:lstStyle/>
                    <a:p>
                      <a:pPr marL="0" lvl="0" indent="0" algn="l" rtl="0">
                        <a:spcBef>
                          <a:spcPts val="0"/>
                        </a:spcBef>
                        <a:spcAft>
                          <a:spcPts val="0"/>
                        </a:spcAft>
                        <a:buNone/>
                      </a:pPr>
                      <a:r>
                        <a:rPr lang="en-US"/>
                        <a:t>1</a:t>
                      </a:r>
                      <a:endParaRPr/>
                    </a:p>
                  </a:txBody>
                  <a:tcPr marL="91425" marR="91425" marT="91425" marB="91425"/>
                </a:tc>
                <a:extLst>
                  <a:ext uri="{0D108BD9-81ED-4DB2-BD59-A6C34878D82A}">
                    <a16:rowId xmlns:a16="http://schemas.microsoft.com/office/drawing/2014/main" val="10001"/>
                  </a:ext>
                </a:extLst>
              </a:tr>
              <a:tr h="392400">
                <a:tc>
                  <a:txBody>
                    <a:bodyPr/>
                    <a:lstStyle/>
                    <a:p>
                      <a:pPr marL="0" lvl="0" indent="0" algn="l" rtl="0">
                        <a:spcBef>
                          <a:spcPts val="0"/>
                        </a:spcBef>
                        <a:spcAft>
                          <a:spcPts val="0"/>
                        </a:spcAft>
                        <a:buNone/>
                      </a:pPr>
                      <a:r>
                        <a:rPr lang="en-US"/>
                        <a:t>1</a:t>
                      </a:r>
                      <a:endParaRPr/>
                    </a:p>
                  </a:txBody>
                  <a:tcPr marL="91425" marR="91425" marT="91425" marB="91425"/>
                </a:tc>
                <a:tc>
                  <a:txBody>
                    <a:bodyPr/>
                    <a:lstStyle/>
                    <a:p>
                      <a:pPr marL="0" lvl="0" indent="0" algn="l" rtl="0">
                        <a:spcBef>
                          <a:spcPts val="0"/>
                        </a:spcBef>
                        <a:spcAft>
                          <a:spcPts val="0"/>
                        </a:spcAft>
                        <a:buNone/>
                      </a:pPr>
                      <a:r>
                        <a:rPr lang="en-US"/>
                        <a:t>1</a:t>
                      </a:r>
                      <a:endParaRPr/>
                    </a:p>
                  </a:txBody>
                  <a:tcPr marL="91425" marR="91425" marT="91425" marB="91425"/>
                </a:tc>
                <a:tc>
                  <a:txBody>
                    <a:bodyPr/>
                    <a:lstStyle/>
                    <a:p>
                      <a:pPr marL="0" lvl="0" indent="0" algn="l" rtl="0">
                        <a:spcBef>
                          <a:spcPts val="0"/>
                        </a:spcBef>
                        <a:spcAft>
                          <a:spcPts val="0"/>
                        </a:spcAft>
                        <a:buNone/>
                      </a:pPr>
                      <a:r>
                        <a:rPr lang="en-US"/>
                        <a:t>1</a:t>
                      </a:r>
                      <a:endParaRPr/>
                    </a:p>
                  </a:txBody>
                  <a:tcPr marL="91425" marR="91425" marT="91425" marB="91425"/>
                </a:tc>
                <a:extLst>
                  <a:ext uri="{0D108BD9-81ED-4DB2-BD59-A6C34878D82A}">
                    <a16:rowId xmlns:a16="http://schemas.microsoft.com/office/drawing/2014/main" val="10002"/>
                  </a:ext>
                </a:extLst>
              </a:tr>
            </a:tbl>
          </a:graphicData>
        </a:graphic>
      </p:graphicFrame>
      <p:sp>
        <p:nvSpPr>
          <p:cNvPr id="158" name="Google Shape;158;p12"/>
          <p:cNvSpPr txBox="1"/>
          <p:nvPr/>
        </p:nvSpPr>
        <p:spPr>
          <a:xfrm>
            <a:off x="3985300" y="5501863"/>
            <a:ext cx="273600" cy="25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Calibri"/>
                <a:ea typeface="Calibri"/>
                <a:cs typeface="Calibri"/>
                <a:sym typeface="Calibri"/>
              </a:rPr>
              <a:t>-</a:t>
            </a:r>
            <a:endParaRPr>
              <a:latin typeface="Calibri"/>
              <a:ea typeface="Calibri"/>
              <a:cs typeface="Calibri"/>
              <a:sym typeface="Calibri"/>
            </a:endParaRPr>
          </a:p>
        </p:txBody>
      </p:sp>
      <p:sp>
        <p:nvSpPr>
          <p:cNvPr id="159" name="Google Shape;159;p12"/>
          <p:cNvSpPr txBox="1"/>
          <p:nvPr/>
        </p:nvSpPr>
        <p:spPr>
          <a:xfrm>
            <a:off x="2669625" y="6395775"/>
            <a:ext cx="905700" cy="25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Calibri"/>
                <a:ea typeface="Calibri"/>
                <a:cs typeface="Calibri"/>
                <a:sym typeface="Calibri"/>
              </a:rPr>
              <a:t>A</a:t>
            </a:r>
            <a:endParaRPr>
              <a:latin typeface="Calibri"/>
              <a:ea typeface="Calibri"/>
              <a:cs typeface="Calibri"/>
              <a:sym typeface="Calibri"/>
            </a:endParaRPr>
          </a:p>
        </p:txBody>
      </p:sp>
      <p:sp>
        <p:nvSpPr>
          <p:cNvPr id="160" name="Google Shape;160;p12"/>
          <p:cNvSpPr txBox="1"/>
          <p:nvPr/>
        </p:nvSpPr>
        <p:spPr>
          <a:xfrm>
            <a:off x="4716350" y="6395775"/>
            <a:ext cx="905700" cy="25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Calibri"/>
                <a:ea typeface="Calibri"/>
                <a:cs typeface="Calibri"/>
                <a:sym typeface="Calibri"/>
              </a:rPr>
              <a:t>B</a:t>
            </a:r>
            <a:endParaRPr>
              <a:latin typeface="Calibri"/>
              <a:ea typeface="Calibri"/>
              <a:cs typeface="Calibri"/>
              <a:sym typeface="Calibri"/>
            </a:endParaRPr>
          </a:p>
        </p:txBody>
      </p:sp>
      <p:sp>
        <p:nvSpPr>
          <p:cNvPr id="161" name="Google Shape;161;p12"/>
          <p:cNvSpPr txBox="1"/>
          <p:nvPr/>
        </p:nvSpPr>
        <p:spPr>
          <a:xfrm>
            <a:off x="7307400" y="6395775"/>
            <a:ext cx="905700" cy="25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Calibri"/>
                <a:ea typeface="Calibri"/>
                <a:cs typeface="Calibri"/>
                <a:sym typeface="Calibri"/>
              </a:rPr>
              <a:t>C</a:t>
            </a:r>
            <a:endParaRPr>
              <a:latin typeface="Calibri"/>
              <a:ea typeface="Calibri"/>
              <a:cs typeface="Calibri"/>
              <a:sym typeface="Calibri"/>
            </a:endParaRPr>
          </a:p>
        </p:txBody>
      </p:sp>
      <p:sp>
        <p:nvSpPr>
          <p:cNvPr id="162" name="Google Shape;162;p12"/>
          <p:cNvSpPr txBox="1"/>
          <p:nvPr/>
        </p:nvSpPr>
        <p:spPr>
          <a:xfrm>
            <a:off x="6235138" y="5611538"/>
            <a:ext cx="273600" cy="25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Calibri"/>
                <a:ea typeface="Calibri"/>
                <a:cs typeface="Calibri"/>
                <a:sym typeface="Calibri"/>
              </a:rPr>
              <a:t>=</a:t>
            </a:r>
            <a:endParaRPr>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Numba example</a:t>
            </a:r>
            <a:endParaRPr/>
          </a:p>
        </p:txBody>
      </p:sp>
      <p:sp>
        <p:nvSpPr>
          <p:cNvPr id="168" name="Google Shape;168;p13"/>
          <p:cNvSpPr/>
          <p:nvPr/>
        </p:nvSpPr>
        <p:spPr>
          <a:xfrm>
            <a:off x="3770722" y="1905506"/>
            <a:ext cx="7899661" cy="30469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chemeClr val="dk1"/>
                </a:solidFill>
                <a:latin typeface="Calibri"/>
                <a:ea typeface="Calibri"/>
                <a:cs typeface="Calibri"/>
                <a:sym typeface="Calibri"/>
              </a:rPr>
              <a:t>@cuda.jit</a:t>
            </a:r>
            <a:endParaRPr sz="1600">
              <a:solidFill>
                <a:schemeClr val="dk1"/>
              </a:solidFill>
              <a:latin typeface="Calibri"/>
              <a:ea typeface="Calibri"/>
              <a:cs typeface="Calibri"/>
              <a:sym typeface="Calibri"/>
            </a:endParaRPr>
          </a:p>
          <a:p>
            <a:pPr marL="0" marR="0" lvl="0" indent="0" algn="l" rtl="0">
              <a:spcBef>
                <a:spcPts val="0"/>
              </a:spcBef>
              <a:spcAft>
                <a:spcPts val="0"/>
              </a:spcAft>
              <a:buNone/>
            </a:pPr>
            <a:r>
              <a:rPr lang="en-US" sz="1600">
                <a:solidFill>
                  <a:schemeClr val="dk1"/>
                </a:solidFill>
                <a:latin typeface="Calibri"/>
                <a:ea typeface="Calibri"/>
                <a:cs typeface="Calibri"/>
                <a:sym typeface="Calibri"/>
              </a:rPr>
              <a:t>def kernel_op(A, B, C):</a:t>
            </a:r>
            <a:endParaRPr/>
          </a:p>
          <a:p>
            <a:pPr marL="0" marR="0" lvl="0" indent="0" algn="l" rtl="0">
              <a:spcBef>
                <a:spcPts val="0"/>
              </a:spcBef>
              <a:spcAft>
                <a:spcPts val="0"/>
              </a:spcAft>
              <a:buNone/>
            </a:pPr>
            <a:endParaRPr sz="1600">
              <a:solidFill>
                <a:schemeClr val="dk1"/>
              </a:solidFill>
              <a:latin typeface="Calibri"/>
              <a:ea typeface="Calibri"/>
              <a:cs typeface="Calibri"/>
              <a:sym typeface="Calibri"/>
            </a:endParaRPr>
          </a:p>
          <a:p>
            <a:pPr marL="0" marR="0" lvl="0" indent="0" algn="l" rtl="0">
              <a:spcBef>
                <a:spcPts val="0"/>
              </a:spcBef>
              <a:spcAft>
                <a:spcPts val="0"/>
              </a:spcAft>
              <a:buNone/>
            </a:pPr>
            <a:r>
              <a:rPr lang="en-US" sz="1600">
                <a:solidFill>
                  <a:schemeClr val="dk1"/>
                </a:solidFill>
                <a:latin typeface="Calibri"/>
                <a:ea typeface="Calibri"/>
                <a:cs typeface="Calibri"/>
                <a:sym typeface="Calibri"/>
              </a:rPr>
              <a:t>    #cuda.grid returns the absolute position of the current thread in the entire grid of blocks</a:t>
            </a:r>
            <a:endParaRPr/>
          </a:p>
          <a:p>
            <a:pPr marL="0" marR="0" lvl="0" indent="0" algn="l" rtl="0">
              <a:spcBef>
                <a:spcPts val="0"/>
              </a:spcBef>
              <a:spcAft>
                <a:spcPts val="0"/>
              </a:spcAft>
              <a:buNone/>
            </a:pPr>
            <a:r>
              <a:rPr lang="en-US" sz="1600">
                <a:solidFill>
                  <a:schemeClr val="dk1"/>
                </a:solidFill>
                <a:latin typeface="Calibri"/>
                <a:ea typeface="Calibri"/>
                <a:cs typeface="Calibri"/>
                <a:sym typeface="Calibri"/>
              </a:rPr>
              <a:t>    x, y = cuda.grid(2)</a:t>
            </a:r>
            <a:endParaRPr/>
          </a:p>
          <a:p>
            <a:pPr marL="0" marR="0" lvl="0" indent="0" algn="l" rtl="0">
              <a:spcBef>
                <a:spcPts val="0"/>
              </a:spcBef>
              <a:spcAft>
                <a:spcPts val="0"/>
              </a:spcAft>
              <a:buNone/>
            </a:pPr>
            <a:endParaRPr sz="1600">
              <a:solidFill>
                <a:schemeClr val="dk1"/>
              </a:solidFill>
              <a:latin typeface="Calibri"/>
              <a:ea typeface="Calibri"/>
              <a:cs typeface="Calibri"/>
              <a:sym typeface="Calibri"/>
            </a:endParaRPr>
          </a:p>
          <a:p>
            <a:pPr marL="0" marR="0" lvl="0" indent="0" algn="l" rtl="0">
              <a:spcBef>
                <a:spcPts val="0"/>
              </a:spcBef>
              <a:spcAft>
                <a:spcPts val="0"/>
              </a:spcAft>
              <a:buNone/>
            </a:pPr>
            <a:r>
              <a:rPr lang="en-US" sz="1600">
                <a:solidFill>
                  <a:schemeClr val="dk1"/>
                </a:solidFill>
                <a:latin typeface="Calibri"/>
                <a:ea typeface="Calibri"/>
                <a:cs typeface="Calibri"/>
                <a:sym typeface="Calibri"/>
              </a:rPr>
              <a:t>    if x &gt;= C.shape[0] and y &gt;= C.shape[1]:</a:t>
            </a:r>
            <a:endParaRPr/>
          </a:p>
          <a:p>
            <a:pPr marL="0" marR="0" lvl="0" indent="0" algn="l" rtl="0">
              <a:spcBef>
                <a:spcPts val="0"/>
              </a:spcBef>
              <a:spcAft>
                <a:spcPts val="0"/>
              </a:spcAft>
              <a:buNone/>
            </a:pPr>
            <a:r>
              <a:rPr lang="en-US" sz="1600">
                <a:solidFill>
                  <a:schemeClr val="dk1"/>
                </a:solidFill>
                <a:latin typeface="Calibri"/>
                <a:ea typeface="Calibri"/>
                <a:cs typeface="Calibri"/>
                <a:sym typeface="Calibri"/>
              </a:rPr>
              <a:t>        # Quit if (x, y) is outside of valid C boundary</a:t>
            </a:r>
            <a:endParaRPr/>
          </a:p>
          <a:p>
            <a:pPr marL="0" marR="0" lvl="0" indent="0" algn="l" rtl="0">
              <a:spcBef>
                <a:spcPts val="0"/>
              </a:spcBef>
              <a:spcAft>
                <a:spcPts val="0"/>
              </a:spcAft>
              <a:buNone/>
            </a:pPr>
            <a:r>
              <a:rPr lang="en-US" sz="1600">
                <a:solidFill>
                  <a:schemeClr val="dk1"/>
                </a:solidFill>
                <a:latin typeface="Calibri"/>
                <a:ea typeface="Calibri"/>
                <a:cs typeface="Calibri"/>
                <a:sym typeface="Calibri"/>
              </a:rPr>
              <a:t>        return</a:t>
            </a:r>
            <a:endParaRPr/>
          </a:p>
          <a:p>
            <a:pPr marL="0" marR="0" lvl="0" indent="0" algn="l" rtl="0">
              <a:spcBef>
                <a:spcPts val="0"/>
              </a:spcBef>
              <a:spcAft>
                <a:spcPts val="0"/>
              </a:spcAft>
              <a:buNone/>
            </a:pPr>
            <a:endParaRPr sz="1600">
              <a:solidFill>
                <a:schemeClr val="dk1"/>
              </a:solidFill>
              <a:latin typeface="Calibri"/>
              <a:ea typeface="Calibri"/>
              <a:cs typeface="Calibri"/>
              <a:sym typeface="Calibri"/>
            </a:endParaRPr>
          </a:p>
          <a:p>
            <a:pPr marL="0" marR="0" lvl="0" indent="0" algn="l" rtl="0">
              <a:spcBef>
                <a:spcPts val="0"/>
              </a:spcBef>
              <a:spcAft>
                <a:spcPts val="0"/>
              </a:spcAft>
              <a:buNone/>
            </a:pPr>
            <a:r>
              <a:rPr lang="en-US" sz="1600">
                <a:solidFill>
                  <a:schemeClr val="dk1"/>
                </a:solidFill>
                <a:latin typeface="Calibri"/>
                <a:ea typeface="Calibri"/>
                <a:cs typeface="Calibri"/>
                <a:sym typeface="Calibri"/>
              </a:rPr>
              <a:t>    # Each thread computes one element in the result matrix.</a:t>
            </a:r>
            <a:endParaRPr/>
          </a:p>
          <a:p>
            <a:pPr marL="0" marR="0" lvl="0" indent="0" algn="l" rtl="0">
              <a:spcBef>
                <a:spcPts val="0"/>
              </a:spcBef>
              <a:spcAft>
                <a:spcPts val="0"/>
              </a:spcAft>
              <a:buNone/>
            </a:pPr>
            <a:r>
              <a:rPr lang="en-US" sz="1600">
                <a:solidFill>
                  <a:schemeClr val="dk1"/>
                </a:solidFill>
                <a:latin typeface="Calibri"/>
                <a:ea typeface="Calibri"/>
                <a:cs typeface="Calibri"/>
                <a:sym typeface="Calibri"/>
              </a:rPr>
              <a:t>    C[x,y]=A[x,y]-B[x,y]</a:t>
            </a:r>
            <a:endParaRPr/>
          </a:p>
        </p:txBody>
      </p:sp>
      <p:sp>
        <p:nvSpPr>
          <p:cNvPr id="169" name="Google Shape;169;p13"/>
          <p:cNvSpPr/>
          <p:nvPr/>
        </p:nvSpPr>
        <p:spPr>
          <a:xfrm>
            <a:off x="934278" y="2087217"/>
            <a:ext cx="2345635" cy="2961861"/>
          </a:xfrm>
          <a:prstGeom prst="roundRect">
            <a:avLst>
              <a:gd name="adj" fmla="val 16667"/>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The example shows a kernel which adds elements from 2D array A and B corresponding to thread id</a:t>
            </a: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Numba example: </a:t>
            </a:r>
            <a:endParaRPr/>
          </a:p>
        </p:txBody>
      </p:sp>
      <p:sp>
        <p:nvSpPr>
          <p:cNvPr id="175" name="Google Shape;175;p14"/>
          <p:cNvSpPr/>
          <p:nvPr/>
        </p:nvSpPr>
        <p:spPr>
          <a:xfrm>
            <a:off x="4396034" y="1782050"/>
            <a:ext cx="7795966" cy="452431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 Initialite the data array</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A = numpy.ones([48,48], dtype = float)</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B = numpy.ones([48,48], dtype =float)</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#copy the host variables to device</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A_global_mem = cuda.to_device(A)</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B_global_mem = cuda.to_device(B)</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#Create memory for C in device</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C_global_mem = cuda.device_array((48,48))</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Configure the blocks</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threadsperblock = (TPB, TPB)</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blockspergrid_x = int(math.ceil(A.shape[0] / threadsperblock[1]))</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blockspergrid_y = int(math.ceil(B.shape[1] / threadsperblock[0]))</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blockspergrid = (blockspergrid_x, blockspergrid_y)</a:t>
            </a:r>
            <a:endParaRPr/>
          </a:p>
        </p:txBody>
      </p:sp>
      <p:sp>
        <p:nvSpPr>
          <p:cNvPr id="176" name="Google Shape;176;p14"/>
          <p:cNvSpPr/>
          <p:nvPr/>
        </p:nvSpPr>
        <p:spPr>
          <a:xfrm>
            <a:off x="838200" y="2092751"/>
            <a:ext cx="1913641" cy="688157"/>
          </a:xfrm>
          <a:custGeom>
            <a:avLst/>
            <a:gdLst/>
            <a:ahLst/>
            <a:cxnLst/>
            <a:rect l="l" t="t" r="r" b="b"/>
            <a:pathLst>
              <a:path w="120000" h="120000" extrusionOk="0">
                <a:moveTo>
                  <a:pt x="0" y="0"/>
                </a:moveTo>
                <a:lnTo>
                  <a:pt x="120000" y="0"/>
                </a:lnTo>
                <a:lnTo>
                  <a:pt x="120000" y="120000"/>
                </a:lnTo>
                <a:lnTo>
                  <a:pt x="0" y="120000"/>
                </a:lnTo>
                <a:close/>
              </a:path>
              <a:path w="120000" h="120000" fill="none" extrusionOk="0">
                <a:moveTo>
                  <a:pt x="124400" y="51689"/>
                </a:moveTo>
                <a:lnTo>
                  <a:pt x="209782" y="45271"/>
                </a:lnTo>
              </a:path>
            </a:pathLst>
          </a:cu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Initialize the matrices</a:t>
            </a:r>
            <a:endParaRPr/>
          </a:p>
        </p:txBody>
      </p:sp>
      <p:sp>
        <p:nvSpPr>
          <p:cNvPr id="177" name="Google Shape;177;p14"/>
          <p:cNvSpPr/>
          <p:nvPr/>
        </p:nvSpPr>
        <p:spPr>
          <a:xfrm>
            <a:off x="838200" y="3182971"/>
            <a:ext cx="1913641" cy="688157"/>
          </a:xfrm>
          <a:custGeom>
            <a:avLst/>
            <a:gdLst/>
            <a:ahLst/>
            <a:cxnLst/>
            <a:rect l="l" t="t" r="r" b="b"/>
            <a:pathLst>
              <a:path w="120000" h="120000" extrusionOk="0">
                <a:moveTo>
                  <a:pt x="0" y="0"/>
                </a:moveTo>
                <a:lnTo>
                  <a:pt x="120000" y="0"/>
                </a:lnTo>
                <a:lnTo>
                  <a:pt x="120000" y="120000"/>
                </a:lnTo>
                <a:lnTo>
                  <a:pt x="0" y="120000"/>
                </a:lnTo>
                <a:close/>
              </a:path>
              <a:path w="120000" h="120000" fill="none" extrusionOk="0">
                <a:moveTo>
                  <a:pt x="124400" y="51689"/>
                </a:moveTo>
                <a:lnTo>
                  <a:pt x="209782" y="45271"/>
                </a:lnTo>
              </a:path>
            </a:pathLst>
          </a:cu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Copy host values to device</a:t>
            </a:r>
            <a:endParaRPr/>
          </a:p>
        </p:txBody>
      </p:sp>
      <p:sp>
        <p:nvSpPr>
          <p:cNvPr id="178" name="Google Shape;178;p14"/>
          <p:cNvSpPr/>
          <p:nvPr/>
        </p:nvSpPr>
        <p:spPr>
          <a:xfrm>
            <a:off x="838200" y="4077093"/>
            <a:ext cx="1913641" cy="688157"/>
          </a:xfrm>
          <a:custGeom>
            <a:avLst/>
            <a:gdLst/>
            <a:ahLst/>
            <a:cxnLst/>
            <a:rect l="l" t="t" r="r" b="b"/>
            <a:pathLst>
              <a:path w="120000" h="120000" extrusionOk="0">
                <a:moveTo>
                  <a:pt x="0" y="0"/>
                </a:moveTo>
                <a:lnTo>
                  <a:pt x="120000" y="0"/>
                </a:lnTo>
                <a:lnTo>
                  <a:pt x="120000" y="120000"/>
                </a:lnTo>
                <a:lnTo>
                  <a:pt x="0" y="120000"/>
                </a:lnTo>
                <a:close/>
              </a:path>
              <a:path w="120000" h="120000" fill="none" extrusionOk="0">
                <a:moveTo>
                  <a:pt x="124400" y="51689"/>
                </a:moveTo>
                <a:lnTo>
                  <a:pt x="209782" y="45271"/>
                </a:lnTo>
              </a:path>
            </a:pathLst>
          </a:cu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chemeClr val="lt1"/>
                </a:solidFill>
                <a:latin typeface="Calibri"/>
                <a:ea typeface="Calibri"/>
                <a:cs typeface="Calibri"/>
                <a:sym typeface="Calibri"/>
              </a:rPr>
              <a:t>Create memory for result matrix in device</a:t>
            </a:r>
            <a:endParaRPr/>
          </a:p>
        </p:txBody>
      </p:sp>
      <p:sp>
        <p:nvSpPr>
          <p:cNvPr id="179" name="Google Shape;179;p14"/>
          <p:cNvSpPr/>
          <p:nvPr/>
        </p:nvSpPr>
        <p:spPr>
          <a:xfrm>
            <a:off x="838200" y="5227163"/>
            <a:ext cx="1913641" cy="688157"/>
          </a:xfrm>
          <a:custGeom>
            <a:avLst/>
            <a:gdLst/>
            <a:ahLst/>
            <a:cxnLst/>
            <a:rect l="l" t="t" r="r" b="b"/>
            <a:pathLst>
              <a:path w="120000" h="120000" extrusionOk="0">
                <a:moveTo>
                  <a:pt x="0" y="0"/>
                </a:moveTo>
                <a:lnTo>
                  <a:pt x="120000" y="0"/>
                </a:lnTo>
                <a:lnTo>
                  <a:pt x="120000" y="120000"/>
                </a:lnTo>
                <a:lnTo>
                  <a:pt x="0" y="120000"/>
                </a:lnTo>
                <a:close/>
              </a:path>
              <a:path w="120000" h="120000" fill="none" extrusionOk="0">
                <a:moveTo>
                  <a:pt x="124400" y="51689"/>
                </a:moveTo>
                <a:lnTo>
                  <a:pt x="209782" y="45271"/>
                </a:lnTo>
              </a:path>
            </a:pathLst>
          </a:cu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chemeClr val="lt1"/>
                </a:solidFill>
                <a:latin typeface="Calibri"/>
                <a:ea typeface="Calibri"/>
                <a:cs typeface="Calibri"/>
                <a:sym typeface="Calibri"/>
              </a:rPr>
              <a:t>Configure the thread blocks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Numba example</a:t>
            </a:r>
            <a:endParaRPr/>
          </a:p>
        </p:txBody>
      </p:sp>
      <p:sp>
        <p:nvSpPr>
          <p:cNvPr id="185" name="Google Shape;185;p15"/>
          <p:cNvSpPr/>
          <p:nvPr/>
        </p:nvSpPr>
        <p:spPr>
          <a:xfrm>
            <a:off x="1366101" y="3429000"/>
            <a:ext cx="9700183" cy="1323439"/>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dirty="0">
                <a:solidFill>
                  <a:schemeClr val="dk1"/>
                </a:solidFill>
                <a:latin typeface="Calibri"/>
                <a:ea typeface="Calibri"/>
                <a:cs typeface="Calibri"/>
                <a:sym typeface="Calibri"/>
              </a:rPr>
              <a:t># Start the kernel </a:t>
            </a:r>
            <a:endParaRPr dirty="0"/>
          </a:p>
          <a:p>
            <a:pPr marL="0" marR="0" lvl="0" indent="0" algn="l" rtl="0">
              <a:spcBef>
                <a:spcPts val="0"/>
              </a:spcBef>
              <a:spcAft>
                <a:spcPts val="0"/>
              </a:spcAft>
              <a:buNone/>
            </a:pPr>
            <a:r>
              <a:rPr lang="en-US" sz="2000" dirty="0" err="1">
                <a:solidFill>
                  <a:schemeClr val="dk1"/>
                </a:solidFill>
                <a:latin typeface="Calibri"/>
                <a:ea typeface="Calibri"/>
                <a:cs typeface="Calibri"/>
                <a:sym typeface="Calibri"/>
              </a:rPr>
              <a:t>kernel_op</a:t>
            </a:r>
            <a:r>
              <a:rPr lang="en-US" sz="2000" dirty="0">
                <a:solidFill>
                  <a:schemeClr val="dk1"/>
                </a:solidFill>
                <a:latin typeface="Calibri"/>
                <a:ea typeface="Calibri"/>
                <a:cs typeface="Calibri"/>
                <a:sym typeface="Calibri"/>
              </a:rPr>
              <a:t>[</a:t>
            </a:r>
            <a:r>
              <a:rPr lang="en-US" sz="2000" dirty="0" err="1">
                <a:solidFill>
                  <a:schemeClr val="dk1"/>
                </a:solidFill>
                <a:latin typeface="Calibri"/>
                <a:ea typeface="Calibri"/>
                <a:cs typeface="Calibri"/>
                <a:sym typeface="Calibri"/>
              </a:rPr>
              <a:t>blockspergrid</a:t>
            </a:r>
            <a:r>
              <a:rPr lang="en-US" sz="2000" dirty="0">
                <a:solidFill>
                  <a:schemeClr val="dk1"/>
                </a:solidFill>
                <a:latin typeface="Calibri"/>
                <a:ea typeface="Calibri"/>
                <a:cs typeface="Calibri"/>
                <a:sym typeface="Calibri"/>
              </a:rPr>
              <a:t>, </a:t>
            </a:r>
            <a:r>
              <a:rPr lang="en-US" sz="2000" dirty="0" err="1">
                <a:solidFill>
                  <a:schemeClr val="dk1"/>
                </a:solidFill>
                <a:latin typeface="Calibri"/>
                <a:ea typeface="Calibri"/>
                <a:cs typeface="Calibri"/>
                <a:sym typeface="Calibri"/>
              </a:rPr>
              <a:t>threadsperblock</a:t>
            </a:r>
            <a:r>
              <a:rPr lang="en-US" sz="2000" dirty="0">
                <a:solidFill>
                  <a:schemeClr val="dk1"/>
                </a:solidFill>
                <a:latin typeface="Calibri"/>
                <a:ea typeface="Calibri"/>
                <a:cs typeface="Calibri"/>
                <a:sym typeface="Calibri"/>
              </a:rPr>
              <a:t>](</a:t>
            </a:r>
            <a:r>
              <a:rPr lang="en-US" sz="2000" dirty="0" err="1">
                <a:solidFill>
                  <a:schemeClr val="dk1"/>
                </a:solidFill>
                <a:latin typeface="Calibri"/>
                <a:ea typeface="Calibri"/>
                <a:cs typeface="Calibri"/>
                <a:sym typeface="Calibri"/>
              </a:rPr>
              <a:t>A_global_mem</a:t>
            </a:r>
            <a:r>
              <a:rPr lang="en-US" sz="2000" dirty="0">
                <a:solidFill>
                  <a:schemeClr val="dk1"/>
                </a:solidFill>
                <a:latin typeface="Calibri"/>
                <a:ea typeface="Calibri"/>
                <a:cs typeface="Calibri"/>
                <a:sym typeface="Calibri"/>
              </a:rPr>
              <a:t>, </a:t>
            </a:r>
            <a:r>
              <a:rPr lang="en-US" sz="2000" dirty="0" err="1">
                <a:solidFill>
                  <a:schemeClr val="dk1"/>
                </a:solidFill>
                <a:latin typeface="Calibri"/>
                <a:ea typeface="Calibri"/>
                <a:cs typeface="Calibri"/>
                <a:sym typeface="Calibri"/>
              </a:rPr>
              <a:t>B_global_mem</a:t>
            </a:r>
            <a:r>
              <a:rPr lang="en-US" sz="2000" dirty="0">
                <a:solidFill>
                  <a:schemeClr val="dk1"/>
                </a:solidFill>
                <a:latin typeface="Calibri"/>
                <a:ea typeface="Calibri"/>
                <a:cs typeface="Calibri"/>
                <a:sym typeface="Calibri"/>
              </a:rPr>
              <a:t>, </a:t>
            </a:r>
            <a:r>
              <a:rPr lang="en-US" sz="2000" dirty="0" err="1">
                <a:solidFill>
                  <a:schemeClr val="dk1"/>
                </a:solidFill>
                <a:latin typeface="Calibri"/>
                <a:ea typeface="Calibri"/>
                <a:cs typeface="Calibri"/>
                <a:sym typeface="Calibri"/>
              </a:rPr>
              <a:t>C_global_mem</a:t>
            </a:r>
            <a:r>
              <a:rPr lang="en-US" sz="2000" dirty="0">
                <a:solidFill>
                  <a:schemeClr val="dk1"/>
                </a:solidFill>
                <a:latin typeface="Calibri"/>
                <a:ea typeface="Calibri"/>
                <a:cs typeface="Calibri"/>
                <a:sym typeface="Calibri"/>
              </a:rPr>
              <a:t>)</a:t>
            </a:r>
            <a:endParaRPr dirty="0"/>
          </a:p>
          <a:p>
            <a:pPr marL="0" marR="0" lvl="0" indent="0" algn="l" rtl="0">
              <a:spcBef>
                <a:spcPts val="0"/>
              </a:spcBef>
              <a:spcAft>
                <a:spcPts val="0"/>
              </a:spcAft>
              <a:buNone/>
            </a:pPr>
            <a:r>
              <a:rPr lang="en-US" sz="2000" dirty="0">
                <a:solidFill>
                  <a:schemeClr val="dk1"/>
                </a:solidFill>
                <a:latin typeface="Calibri"/>
                <a:ea typeface="Calibri"/>
                <a:cs typeface="Calibri"/>
                <a:sym typeface="Calibri"/>
              </a:rPr>
              <a:t>#copy the result to </a:t>
            </a:r>
            <a:r>
              <a:rPr lang="en-US" sz="2000" dirty="0" err="1">
                <a:solidFill>
                  <a:schemeClr val="dk1"/>
                </a:solidFill>
                <a:latin typeface="Calibri"/>
                <a:ea typeface="Calibri"/>
                <a:cs typeface="Calibri"/>
                <a:sym typeface="Calibri"/>
              </a:rPr>
              <a:t>cpu</a:t>
            </a:r>
            <a:endParaRPr sz="20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dirty="0">
                <a:solidFill>
                  <a:schemeClr val="dk1"/>
                </a:solidFill>
                <a:latin typeface="Calibri"/>
                <a:ea typeface="Calibri"/>
                <a:cs typeface="Calibri"/>
                <a:sym typeface="Calibri"/>
              </a:rPr>
              <a:t>res = </a:t>
            </a:r>
            <a:r>
              <a:rPr lang="en-US" sz="2000" dirty="0" err="1">
                <a:solidFill>
                  <a:schemeClr val="dk1"/>
                </a:solidFill>
                <a:latin typeface="Calibri"/>
                <a:ea typeface="Calibri"/>
                <a:cs typeface="Calibri"/>
                <a:sym typeface="Calibri"/>
              </a:rPr>
              <a:t>C_global_mem.copy_to_host</a:t>
            </a:r>
            <a:r>
              <a:rPr lang="en-US" sz="2000" dirty="0">
                <a:solidFill>
                  <a:schemeClr val="dk1"/>
                </a:solidFill>
                <a:latin typeface="Calibri"/>
                <a:ea typeface="Calibri"/>
                <a:cs typeface="Calibri"/>
                <a:sym typeface="Calibri"/>
              </a:rPr>
              <a:t>()</a:t>
            </a:r>
            <a:endParaRPr dirty="0"/>
          </a:p>
        </p:txBody>
      </p:sp>
      <p:sp>
        <p:nvSpPr>
          <p:cNvPr id="186" name="Google Shape;186;p15"/>
          <p:cNvSpPr txBox="1">
            <a:spLocks noGrp="1"/>
          </p:cNvSpPr>
          <p:nvPr>
            <p:ph type="body" idx="1"/>
          </p:nvPr>
        </p:nvSpPr>
        <p:spPr>
          <a:xfrm>
            <a:off x="838200" y="1825625"/>
            <a:ext cx="10515600" cy="983563"/>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Syntax to execute the kernel in the code</a:t>
            </a: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g8b3da4550f_0_0"/>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Instructions to run the program</a:t>
            </a:r>
            <a:endParaRPr/>
          </a:p>
        </p:txBody>
      </p:sp>
      <p:sp>
        <p:nvSpPr>
          <p:cNvPr id="192" name="Google Shape;192;g8b3da4550f_0_0"/>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Autofit/>
          </a:bodyPr>
          <a:lstStyle/>
          <a:p>
            <a:pPr marL="457200" lvl="0" indent="-342900" algn="l" rtl="0">
              <a:spcBef>
                <a:spcPts val="1000"/>
              </a:spcBef>
              <a:spcAft>
                <a:spcPts val="0"/>
              </a:spcAft>
              <a:buSzPts val="1800"/>
              <a:buChar char="•"/>
            </a:pPr>
            <a:r>
              <a:rPr lang="en-US"/>
              <a:t>Before running the program make sure that CUDA, python and Numba are properly installed and set up in path</a:t>
            </a:r>
            <a:endParaRPr/>
          </a:p>
          <a:p>
            <a:pPr marL="457200" lvl="0" indent="-342900" algn="l" rtl="0">
              <a:spcBef>
                <a:spcPts val="0"/>
              </a:spcBef>
              <a:spcAft>
                <a:spcPts val="0"/>
              </a:spcAft>
              <a:buSzPts val="1800"/>
              <a:buChar char="•"/>
            </a:pPr>
            <a:r>
              <a:rPr lang="en-US"/>
              <a:t>.ipynb files are the jupyter notebook files and need to be opened with Jupyter Notebook. It should be installed with Anaconda or you can install it manually (</a:t>
            </a:r>
            <a:r>
              <a:rPr lang="en-US" sz="1100" u="sng">
                <a:solidFill>
                  <a:schemeClr val="hlink"/>
                </a:solidFill>
                <a:latin typeface="Arial"/>
                <a:ea typeface="Arial"/>
                <a:cs typeface="Arial"/>
                <a:sym typeface="Arial"/>
                <a:hlinkClick r:id="rId3"/>
              </a:rPr>
              <a:t>https://jupyter.org/install</a:t>
            </a:r>
            <a:r>
              <a:rPr lang="en-US"/>
              <a:t>)</a:t>
            </a:r>
            <a:endParaRPr/>
          </a:p>
          <a:p>
            <a:pPr marL="457200" lvl="0" indent="-342900" algn="l" rtl="0">
              <a:spcBef>
                <a:spcPts val="0"/>
              </a:spcBef>
              <a:spcAft>
                <a:spcPts val="0"/>
              </a:spcAft>
              <a:buSzPts val="1800"/>
              <a:buChar char="•"/>
            </a:pPr>
            <a:r>
              <a:rPr lang="en-US"/>
              <a:t>.py files are the python files extracted from Jupyter Notebook and can be run as basic python programs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Exercise</a:t>
            </a:r>
            <a:endParaRPr/>
          </a:p>
        </p:txBody>
      </p:sp>
      <p:sp>
        <p:nvSpPr>
          <p:cNvPr id="198" name="Google Shape;198;p1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Review the code for Numba exercise</a:t>
            </a:r>
            <a:endParaRPr/>
          </a:p>
          <a:p>
            <a:pPr marL="228600" lvl="0" indent="-165100" algn="l" rtl="0">
              <a:lnSpc>
                <a:spcPct val="90000"/>
              </a:lnSpc>
              <a:spcBef>
                <a:spcPts val="0"/>
              </a:spcBef>
              <a:spcAft>
                <a:spcPts val="0"/>
              </a:spcAft>
              <a:buSzPts val="1800"/>
              <a:buChar char="•"/>
            </a:pPr>
            <a:r>
              <a:rPr lang="en-US"/>
              <a:t>Write a program for adding the vectors in CPU using loops and compare the results with using Numba for GPU CUDA</a:t>
            </a:r>
            <a:endParaRPr/>
          </a:p>
          <a:p>
            <a:pPr marL="228600" lvl="0" indent="0" algn="l" rtl="0">
              <a:lnSpc>
                <a:spcPct val="90000"/>
              </a:lnSpc>
              <a:spcBef>
                <a:spcPts val="0"/>
              </a:spcBef>
              <a:spcAft>
                <a:spcPts val="0"/>
              </a:spcAft>
              <a:buNone/>
            </a:pPr>
            <a:endParaRPr/>
          </a:p>
          <a:p>
            <a:pPr marL="228600" lvl="0" indent="-228600" algn="l" rtl="0">
              <a:lnSpc>
                <a:spcPct val="90000"/>
              </a:lnSpc>
              <a:spcBef>
                <a:spcPts val="1000"/>
              </a:spcBef>
              <a:spcAft>
                <a:spcPts val="0"/>
              </a:spcAft>
              <a:buClr>
                <a:schemeClr val="dk1"/>
              </a:buClr>
              <a:buSzPts val="2800"/>
              <a:buChar char="•"/>
            </a:pPr>
            <a:r>
              <a:rPr lang="en-US"/>
              <a:t>Similar to the given example, write a python code with Numba to add two 1D lists</a:t>
            </a:r>
            <a:endParaRPr/>
          </a:p>
          <a:p>
            <a:pPr marL="228600" lvl="0" indent="-5080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4743" y="0"/>
            <a:ext cx="10682515" cy="6858000"/>
          </a:xfrm>
        </p:spPr>
        <p:txBody>
          <a:bodyPr anchor="ctr">
            <a:noAutofit/>
          </a:bodyPr>
          <a:lstStyle/>
          <a:p>
            <a:pPr algn="l" fontAlgn="ctr"/>
            <a:r>
              <a:rPr lang="en-US" sz="2800" dirty="0">
                <a:latin typeface="Times New Roman" charset="0"/>
                <a:ea typeface="Times New Roman" charset="0"/>
                <a:cs typeface="Times New Roman" charset="0"/>
              </a:rPr>
              <a:t>Except where otherwise noted, this work by</a:t>
            </a:r>
            <a:br>
              <a:rPr lang="en-US" sz="2800" dirty="0">
                <a:latin typeface="Times New Roman" charset="0"/>
                <a:ea typeface="Times New Roman" charset="0"/>
                <a:cs typeface="Times New Roman" charset="0"/>
              </a:rPr>
            </a:br>
            <a:r>
              <a:rPr lang="en-US" sz="2800" dirty="0">
                <a:latin typeface="Times New Roman" charset="0"/>
                <a:ea typeface="Times New Roman" charset="0"/>
                <a:cs typeface="Times New Roman" charset="0"/>
              </a:rPr>
              <a:t>The Shodor Education Foundation, Inc. is licensed under</a:t>
            </a:r>
            <a:br>
              <a:rPr lang="en-US" sz="2800" dirty="0">
                <a:latin typeface="Times New Roman" charset="0"/>
                <a:ea typeface="Times New Roman" charset="0"/>
                <a:cs typeface="Times New Roman" charset="0"/>
              </a:rPr>
            </a:br>
            <a:r>
              <a:rPr lang="en-US" sz="2800" dirty="0">
                <a:latin typeface="Times New Roman" charset="0"/>
                <a:ea typeface="Times New Roman" charset="0"/>
                <a:cs typeface="Times New Roman" charset="0"/>
              </a:rPr>
              <a:t>CC BY-SA 4.0. To view a copy of this license, visit </a:t>
            </a:r>
            <a:r>
              <a:rPr lang="en-US" sz="2800" dirty="0">
                <a:latin typeface="Times New Roman" charset="0"/>
                <a:ea typeface="Times New Roman" charset="0"/>
                <a:cs typeface="Times New Roman" charset="0"/>
                <a:hlinkClick r:id="rId2"/>
              </a:rPr>
              <a:t>https://creativecommons.org/licenses/by-sa/4.0</a:t>
            </a:r>
            <a:br>
              <a:rPr lang="en-US" sz="2800" dirty="0">
                <a:latin typeface="Times New Roman" charset="0"/>
                <a:ea typeface="Times New Roman" charset="0"/>
                <a:cs typeface="Times New Roman" charset="0"/>
              </a:rPr>
            </a:br>
            <a:br>
              <a:rPr lang="en-US" sz="2800" dirty="0">
                <a:latin typeface="Times New Roman" charset="0"/>
                <a:ea typeface="Times New Roman" charset="0"/>
                <a:cs typeface="Times New Roman" charset="0"/>
              </a:rPr>
            </a:br>
            <a:r>
              <a:rPr lang="en-US" sz="2800" dirty="0">
                <a:latin typeface="Times New Roman" charset="0"/>
                <a:ea typeface="Times New Roman" charset="0"/>
                <a:cs typeface="Times New Roman" charset="0"/>
              </a:rPr>
              <a:t>Browse and search the full curriculum at </a:t>
            </a:r>
            <a:r>
              <a:rPr lang="en-US" sz="2800" dirty="0">
                <a:latin typeface="Times New Roman" charset="0"/>
                <a:ea typeface="Times New Roman" charset="0"/>
                <a:cs typeface="Times New Roman" charset="0"/>
                <a:hlinkClick r:id="rId3"/>
              </a:rPr>
              <a:t>http://shodor.org/petascale/materials/semester-curriculum</a:t>
            </a:r>
            <a:br>
              <a:rPr lang="en-US" sz="2800" dirty="0">
                <a:latin typeface="Times New Roman" charset="0"/>
                <a:ea typeface="Times New Roman" charset="0"/>
                <a:cs typeface="Times New Roman" charset="0"/>
              </a:rPr>
            </a:br>
            <a:br>
              <a:rPr lang="en-US" sz="2800" dirty="0">
                <a:latin typeface="Times New Roman" charset="0"/>
                <a:ea typeface="Times New Roman" charset="0"/>
                <a:cs typeface="Times New Roman" charset="0"/>
              </a:rPr>
            </a:br>
            <a:r>
              <a:rPr lang="en-US" sz="2800" dirty="0">
                <a:latin typeface="Times New Roman" charset="0"/>
                <a:ea typeface="Times New Roman" charset="0"/>
                <a:cs typeface="Times New Roman" charset="0"/>
              </a:rPr>
              <a:t>We welcome your improvements! You can submit your proposed changes to this material and the rest of the curriculum in our GitHub repository at </a:t>
            </a:r>
            <a:r>
              <a:rPr lang="en-US" sz="2800" dirty="0">
                <a:latin typeface="Times New Roman" charset="0"/>
                <a:ea typeface="Times New Roman" charset="0"/>
                <a:cs typeface="Times New Roman" charset="0"/>
                <a:hlinkClick r:id="rId4"/>
              </a:rPr>
              <a:t>https://github.com/shodor-education/petascale-semester-curriculum</a:t>
            </a:r>
            <a:br>
              <a:rPr lang="en-US" sz="2800" dirty="0">
                <a:latin typeface="Times New Roman" charset="0"/>
                <a:ea typeface="Times New Roman" charset="0"/>
                <a:cs typeface="Times New Roman" charset="0"/>
              </a:rPr>
            </a:br>
            <a:br>
              <a:rPr lang="en-US" sz="2800" dirty="0">
                <a:latin typeface="Times New Roman" charset="0"/>
                <a:ea typeface="Times New Roman" charset="0"/>
                <a:cs typeface="Times New Roman" charset="0"/>
              </a:rPr>
            </a:br>
            <a:r>
              <a:rPr lang="en-US" sz="2800" dirty="0">
                <a:latin typeface="Times New Roman" charset="0"/>
                <a:ea typeface="Times New Roman" charset="0"/>
                <a:cs typeface="Times New Roman" charset="0"/>
              </a:rPr>
              <a:t>We want to hear from you! Please let us know your experiences using this material by sending email to </a:t>
            </a:r>
            <a:r>
              <a:rPr lang="en-US" sz="2800" dirty="0">
                <a:latin typeface="Times New Roman" charset="0"/>
                <a:ea typeface="Times New Roman" charset="0"/>
                <a:cs typeface="Times New Roman" charset="0"/>
                <a:hlinkClick r:id="rId5"/>
              </a:rPr>
              <a:t>petascale@shodor.org</a:t>
            </a:r>
            <a:endParaRPr lang="en-US" sz="36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3775927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Calibri"/>
              <a:buNone/>
            </a:pPr>
            <a:r>
              <a:rPr lang="en-US"/>
              <a:t>Numba for CUDA</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Required prerequisites</a:t>
            </a:r>
            <a:endParaRPr/>
          </a:p>
        </p:txBody>
      </p:sp>
      <p:sp>
        <p:nvSpPr>
          <p:cNvPr id="91" name="Google Shape;91;p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GPU introduction: </a:t>
            </a:r>
            <a:r>
              <a:rPr lang="en-US" u="sng">
                <a:solidFill>
                  <a:schemeClr val="hlink"/>
                </a:solidFill>
                <a:hlinkClick r:id="rId3"/>
              </a:rPr>
              <a:t>https://docs.nvidia.com/cuda/cuda-c-programming-guide/index.html</a:t>
            </a:r>
            <a:endParaRPr/>
          </a:p>
          <a:p>
            <a:pPr marL="228600" lvl="0" indent="-228600" algn="l" rtl="0">
              <a:lnSpc>
                <a:spcPct val="90000"/>
              </a:lnSpc>
              <a:spcBef>
                <a:spcPts val="1000"/>
              </a:spcBef>
              <a:spcAft>
                <a:spcPts val="0"/>
              </a:spcAft>
              <a:buClr>
                <a:schemeClr val="dk1"/>
              </a:buClr>
              <a:buSzPts val="2800"/>
              <a:buChar char="•"/>
            </a:pPr>
            <a:r>
              <a:rPr lang="en-US"/>
              <a:t>CUDA Basics: </a:t>
            </a:r>
            <a:r>
              <a:rPr lang="en-US" u="sng">
                <a:solidFill>
                  <a:schemeClr val="hlink"/>
                </a:solidFill>
                <a:hlinkClick r:id="rId4"/>
              </a:rPr>
              <a:t>CUDA C Programming Guide</a:t>
            </a:r>
            <a:r>
              <a:rPr lang="en-US"/>
              <a:t>.</a:t>
            </a:r>
            <a:endParaRPr/>
          </a:p>
          <a:p>
            <a:pPr marL="228600" lvl="0" indent="-228600" algn="l" rtl="0">
              <a:lnSpc>
                <a:spcPct val="90000"/>
              </a:lnSpc>
              <a:spcBef>
                <a:spcPts val="1000"/>
              </a:spcBef>
              <a:spcAft>
                <a:spcPts val="0"/>
              </a:spcAft>
              <a:buClr>
                <a:schemeClr val="dk1"/>
              </a:buClr>
              <a:buSzPts val="2800"/>
              <a:buChar char="•"/>
            </a:pPr>
            <a:r>
              <a:rPr lang="en-US"/>
              <a:t>For Numba: </a:t>
            </a:r>
            <a:endParaRPr/>
          </a:p>
          <a:p>
            <a:pPr marL="685800" lvl="1" indent="-228600" algn="l" rtl="0">
              <a:lnSpc>
                <a:spcPct val="90000"/>
              </a:lnSpc>
              <a:spcBef>
                <a:spcPts val="500"/>
              </a:spcBef>
              <a:spcAft>
                <a:spcPts val="0"/>
              </a:spcAft>
              <a:buClr>
                <a:schemeClr val="dk1"/>
              </a:buClr>
              <a:buSzPts val="2400"/>
              <a:buChar char="•"/>
            </a:pPr>
            <a:r>
              <a:rPr lang="en-US"/>
              <a:t>Python programming: </a:t>
            </a:r>
            <a:r>
              <a:rPr lang="en-US" u="sng">
                <a:solidFill>
                  <a:schemeClr val="hlink"/>
                </a:solidFill>
                <a:hlinkClick r:id="rId5"/>
              </a:rPr>
              <a:t>https://www.python.org/doc/</a:t>
            </a:r>
            <a:endParaRPr/>
          </a:p>
          <a:p>
            <a:pPr marL="685800" lvl="1" indent="-228600" algn="l" rtl="0">
              <a:lnSpc>
                <a:spcPct val="90000"/>
              </a:lnSpc>
              <a:spcBef>
                <a:spcPts val="500"/>
              </a:spcBef>
              <a:spcAft>
                <a:spcPts val="0"/>
              </a:spcAft>
              <a:buClr>
                <a:schemeClr val="dk1"/>
              </a:buClr>
              <a:buSzPts val="2400"/>
              <a:buChar char="•"/>
            </a:pPr>
            <a:r>
              <a:rPr lang="en-US"/>
              <a:t>Numba basics: </a:t>
            </a:r>
            <a:r>
              <a:rPr lang="en-US" u="sng">
                <a:solidFill>
                  <a:schemeClr val="hlink"/>
                </a:solidFill>
                <a:hlinkClick r:id="rId6"/>
              </a:rPr>
              <a:t>https://numba.pydata.org/numba-doc/latest/index.html</a:t>
            </a:r>
            <a:endParaRPr/>
          </a:p>
          <a:p>
            <a:pPr marL="228600" lvl="0" indent="-228600" algn="l" rtl="0">
              <a:lnSpc>
                <a:spcPct val="90000"/>
              </a:lnSpc>
              <a:spcBef>
                <a:spcPts val="1000"/>
              </a:spcBef>
              <a:spcAft>
                <a:spcPts val="0"/>
              </a:spcAft>
              <a:buClr>
                <a:schemeClr val="dk1"/>
              </a:buClr>
              <a:buSzPts val="2800"/>
              <a:buChar char="•"/>
            </a:pPr>
            <a:r>
              <a:rPr lang="en-US"/>
              <a:t>To install python using Anaconda</a:t>
            </a:r>
            <a:endParaRPr/>
          </a:p>
          <a:p>
            <a:pPr marL="685800" lvl="1" indent="-228600" algn="l" rtl="0">
              <a:lnSpc>
                <a:spcPct val="90000"/>
              </a:lnSpc>
              <a:spcBef>
                <a:spcPts val="500"/>
              </a:spcBef>
              <a:spcAft>
                <a:spcPts val="0"/>
              </a:spcAft>
              <a:buClr>
                <a:schemeClr val="dk1"/>
              </a:buClr>
              <a:buSzPts val="2400"/>
              <a:buChar char="•"/>
            </a:pPr>
            <a:r>
              <a:rPr lang="en-US" u="sng">
                <a:solidFill>
                  <a:schemeClr val="hlink"/>
                </a:solidFill>
                <a:hlinkClick r:id="rId7"/>
              </a:rPr>
              <a:t>https://docs.anaconda.com/anaconda/install/windows/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Numba</a:t>
            </a:r>
            <a:endParaRPr/>
          </a:p>
        </p:txBody>
      </p:sp>
      <p:sp>
        <p:nvSpPr>
          <p:cNvPr id="97" name="Google Shape;97;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dirty="0" err="1"/>
              <a:t>Numba</a:t>
            </a:r>
            <a:r>
              <a:rPr lang="en-US" dirty="0"/>
              <a:t> is a compiler for Python array and numerical functions that speeds up the applications with high performance functions written directly in Python.</a:t>
            </a:r>
          </a:p>
          <a:p>
            <a:pPr marL="228600" lvl="0" indent="-228600" algn="l" rtl="0">
              <a:lnSpc>
                <a:spcPct val="90000"/>
              </a:lnSpc>
              <a:spcBef>
                <a:spcPts val="1000"/>
              </a:spcBef>
              <a:spcAft>
                <a:spcPts val="0"/>
              </a:spcAft>
              <a:buClr>
                <a:schemeClr val="dk1"/>
              </a:buClr>
              <a:buSzPts val="2800"/>
              <a:buChar char="•"/>
            </a:pPr>
            <a:r>
              <a:rPr lang="en-US" dirty="0" err="1"/>
              <a:t>Numba</a:t>
            </a:r>
            <a:r>
              <a:rPr lang="en-US" dirty="0"/>
              <a:t> generates optimized machine code from pure Python code using the </a:t>
            </a:r>
            <a:r>
              <a:rPr lang="en-US" u="sng" dirty="0">
                <a:solidFill>
                  <a:schemeClr val="hlink"/>
                </a:solidFill>
                <a:hlinkClick r:id="rId3"/>
              </a:rPr>
              <a:t>LLVM compiler infrastructure</a:t>
            </a:r>
            <a:r>
              <a:rPr lang="en-US" dirty="0"/>
              <a:t>. With a few simple annotations, array-oriented and math-heavy Python code can be just-in-time optimized to performance similar as C, C++ and Fortran, without having to switch languages or Python interpreters.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Numba for CUDA</a:t>
            </a:r>
            <a:endParaRPr/>
          </a:p>
        </p:txBody>
      </p:sp>
      <p:sp>
        <p:nvSpPr>
          <p:cNvPr id="103" name="Google Shape;103;p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dirty="0" err="1"/>
              <a:t>Numba</a:t>
            </a:r>
            <a:r>
              <a:rPr lang="en-US" dirty="0"/>
              <a:t> supports CUDA GPU programming by directly compiling a restricted subset of Python code into CUDA kernels and device functions following the CUDA execution model. </a:t>
            </a:r>
            <a:endParaRPr dirty="0"/>
          </a:p>
          <a:p>
            <a:pPr marL="228600" lvl="0" indent="-228600" algn="l" rtl="0">
              <a:lnSpc>
                <a:spcPct val="90000"/>
              </a:lnSpc>
              <a:spcBef>
                <a:spcPts val="1000"/>
              </a:spcBef>
              <a:spcAft>
                <a:spcPts val="0"/>
              </a:spcAft>
              <a:buClr>
                <a:schemeClr val="dk1"/>
              </a:buClr>
              <a:buSzPts val="2800"/>
              <a:buChar char="•"/>
            </a:pPr>
            <a:r>
              <a:rPr lang="en-US" dirty="0"/>
              <a:t>Kernels written in </a:t>
            </a:r>
            <a:r>
              <a:rPr lang="en-US" dirty="0" err="1"/>
              <a:t>Numba</a:t>
            </a:r>
            <a:r>
              <a:rPr lang="en-US" dirty="0"/>
              <a:t> appear to have direct access to NumPy arrays. </a:t>
            </a:r>
            <a:endParaRPr dirty="0"/>
          </a:p>
          <a:p>
            <a:pPr marL="228600" lvl="0" indent="-228600" algn="l" rtl="0">
              <a:lnSpc>
                <a:spcPct val="90000"/>
              </a:lnSpc>
              <a:spcBef>
                <a:spcPts val="1000"/>
              </a:spcBef>
              <a:spcAft>
                <a:spcPts val="0"/>
              </a:spcAft>
              <a:buClr>
                <a:schemeClr val="dk1"/>
              </a:buClr>
              <a:buSzPts val="2800"/>
              <a:buChar char="•"/>
            </a:pPr>
            <a:r>
              <a:rPr lang="en-US" dirty="0"/>
              <a:t>NumPy arrays are transferred between the CPU and the GPU automatically.</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Installation</a:t>
            </a:r>
            <a:endParaRPr/>
          </a:p>
        </p:txBody>
      </p:sp>
      <p:sp>
        <p:nvSpPr>
          <p:cNvPr id="109" name="Google Shape;109;p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Requirements</a:t>
            </a:r>
            <a:endParaRPr/>
          </a:p>
          <a:p>
            <a:pPr marL="685800" lvl="1" indent="-228600" algn="l" rtl="0">
              <a:lnSpc>
                <a:spcPct val="90000"/>
              </a:lnSpc>
              <a:spcBef>
                <a:spcPts val="500"/>
              </a:spcBef>
              <a:spcAft>
                <a:spcPts val="0"/>
              </a:spcAft>
              <a:buClr>
                <a:schemeClr val="dk1"/>
              </a:buClr>
              <a:buSzPts val="2400"/>
              <a:buChar char="•"/>
            </a:pPr>
            <a:r>
              <a:rPr lang="en-US" b="1"/>
              <a:t>Supported GPUs: </a:t>
            </a:r>
            <a:r>
              <a:rPr lang="en-US"/>
              <a:t>Numba supports CUDA-enabled GPU with compute capability 2.0 or above with an up-to-data Nvidia driver.</a:t>
            </a:r>
            <a:endParaRPr/>
          </a:p>
          <a:p>
            <a:pPr marL="228600" lvl="0" indent="-228600" algn="l" rtl="0">
              <a:lnSpc>
                <a:spcPct val="90000"/>
              </a:lnSpc>
              <a:spcBef>
                <a:spcPts val="1000"/>
              </a:spcBef>
              <a:spcAft>
                <a:spcPts val="0"/>
              </a:spcAft>
              <a:buClr>
                <a:schemeClr val="dk1"/>
              </a:buClr>
              <a:buSzPts val="2800"/>
              <a:buChar char="•"/>
            </a:pPr>
            <a:r>
              <a:rPr lang="en-US"/>
              <a:t>Software</a:t>
            </a:r>
            <a:endParaRPr/>
          </a:p>
          <a:p>
            <a:pPr marL="685800" lvl="1" indent="-228600" algn="l" rtl="0">
              <a:lnSpc>
                <a:spcPct val="90000"/>
              </a:lnSpc>
              <a:spcBef>
                <a:spcPts val="500"/>
              </a:spcBef>
              <a:spcAft>
                <a:spcPts val="0"/>
              </a:spcAft>
              <a:buClr>
                <a:schemeClr val="dk1"/>
              </a:buClr>
              <a:buSzPts val="2400"/>
              <a:buChar char="•"/>
            </a:pPr>
            <a:r>
              <a:rPr lang="en-US"/>
              <a:t>You will need the CUDA toolkit version 8.0 or later installed. </a:t>
            </a:r>
            <a:endParaRPr/>
          </a:p>
          <a:p>
            <a:pPr marL="685800" lvl="1" indent="-228600" algn="l" rtl="0">
              <a:lnSpc>
                <a:spcPct val="90000"/>
              </a:lnSpc>
              <a:spcBef>
                <a:spcPts val="500"/>
              </a:spcBef>
              <a:spcAft>
                <a:spcPts val="0"/>
              </a:spcAft>
              <a:buClr>
                <a:schemeClr val="dk1"/>
              </a:buClr>
              <a:buSzPts val="2400"/>
              <a:buChar char="•"/>
            </a:pPr>
            <a:r>
              <a:rPr lang="en-US"/>
              <a:t>To install using Conda, type: </a:t>
            </a:r>
            <a:endParaRPr/>
          </a:p>
          <a:p>
            <a:pPr marL="1143000" lvl="2" indent="-228600" algn="l" rtl="0">
              <a:lnSpc>
                <a:spcPct val="90000"/>
              </a:lnSpc>
              <a:spcBef>
                <a:spcPts val="500"/>
              </a:spcBef>
              <a:spcAft>
                <a:spcPts val="0"/>
              </a:spcAft>
              <a:buClr>
                <a:schemeClr val="dk1"/>
              </a:buClr>
              <a:buSzPts val="2000"/>
              <a:buChar char="•"/>
            </a:pPr>
            <a:r>
              <a:rPr lang="en-US"/>
              <a:t>conda install cudatoolkit</a:t>
            </a:r>
            <a:endParaRPr/>
          </a:p>
          <a:p>
            <a:pPr marL="685800" lvl="1" indent="-228600" algn="l" rtl="0">
              <a:lnSpc>
                <a:spcPct val="90000"/>
              </a:lnSpc>
              <a:spcBef>
                <a:spcPts val="500"/>
              </a:spcBef>
              <a:spcAft>
                <a:spcPts val="0"/>
              </a:spcAft>
              <a:buClr>
                <a:schemeClr val="dk1"/>
              </a:buClr>
              <a:buSzPts val="2400"/>
              <a:buChar char="•"/>
            </a:pPr>
            <a:r>
              <a:rPr lang="en-US"/>
              <a:t>If you are not using Conda or if you want to use a different version of CUDA toolkit, check here: </a:t>
            </a:r>
            <a:r>
              <a:rPr lang="en-US" u="sng">
                <a:solidFill>
                  <a:schemeClr val="hlink"/>
                </a:solidFill>
                <a:hlinkClick r:id="rId3"/>
              </a:rPr>
              <a:t>https://numba.pydata.org/numba-doc/latest/cuda/overview.html</a:t>
            </a:r>
            <a:r>
              <a:rPr lang="en-US"/>
              <a:t>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Missing CUDA features</a:t>
            </a:r>
            <a:endParaRPr/>
          </a:p>
        </p:txBody>
      </p:sp>
      <p:sp>
        <p:nvSpPr>
          <p:cNvPr id="115" name="Google Shape;115;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Numba does not implement all features of CUDA, yet. Some missing features are listed below:</a:t>
            </a:r>
            <a:endParaRPr/>
          </a:p>
          <a:p>
            <a:pPr marL="685800" lvl="1" indent="-228600" algn="l" rtl="0">
              <a:lnSpc>
                <a:spcPct val="90000"/>
              </a:lnSpc>
              <a:spcBef>
                <a:spcPts val="500"/>
              </a:spcBef>
              <a:spcAft>
                <a:spcPts val="0"/>
              </a:spcAft>
              <a:buClr>
                <a:schemeClr val="dk1"/>
              </a:buClr>
              <a:buSzPts val="2400"/>
              <a:buChar char="•"/>
            </a:pPr>
            <a:r>
              <a:rPr lang="en-US"/>
              <a:t>dynamic parallelism</a:t>
            </a:r>
            <a:endParaRPr/>
          </a:p>
          <a:p>
            <a:pPr marL="685800" lvl="1" indent="-228600" algn="l" rtl="0">
              <a:lnSpc>
                <a:spcPct val="90000"/>
              </a:lnSpc>
              <a:spcBef>
                <a:spcPts val="500"/>
              </a:spcBef>
              <a:spcAft>
                <a:spcPts val="0"/>
              </a:spcAft>
              <a:buClr>
                <a:schemeClr val="dk1"/>
              </a:buClr>
              <a:buSzPts val="2400"/>
              <a:buChar char="•"/>
            </a:pPr>
            <a:r>
              <a:rPr lang="en-US"/>
              <a:t>texture memory</a:t>
            </a: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CUDA Kernels</a:t>
            </a:r>
            <a:endParaRPr/>
          </a:p>
        </p:txBody>
      </p:sp>
      <p:sp>
        <p:nvSpPr>
          <p:cNvPr id="121" name="Google Shape;121;p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80000"/>
              </a:lnSpc>
              <a:spcBef>
                <a:spcPts val="0"/>
              </a:spcBef>
              <a:spcAft>
                <a:spcPts val="0"/>
              </a:spcAft>
              <a:buClr>
                <a:schemeClr val="dk1"/>
              </a:buClr>
              <a:buSzPts val="2380"/>
              <a:buChar char="•"/>
            </a:pPr>
            <a:r>
              <a:rPr lang="en-US" sz="2380" dirty="0"/>
              <a:t>CUDA has an execution model unlike the traditional sequential model used for programming CPUs. </a:t>
            </a:r>
            <a:endParaRPr dirty="0"/>
          </a:p>
          <a:p>
            <a:pPr marL="685800" lvl="1" indent="-228600" algn="l" rtl="0">
              <a:lnSpc>
                <a:spcPct val="80000"/>
              </a:lnSpc>
              <a:spcBef>
                <a:spcPts val="500"/>
              </a:spcBef>
              <a:spcAft>
                <a:spcPts val="0"/>
              </a:spcAft>
              <a:buClr>
                <a:schemeClr val="dk1"/>
              </a:buClr>
              <a:buSzPts val="2040"/>
              <a:buChar char="•"/>
            </a:pPr>
            <a:r>
              <a:rPr lang="en-US" sz="2040" dirty="0"/>
              <a:t>In CUDA, the code you write will be executed by multiple threads at once (often hundreds or thousands). </a:t>
            </a:r>
            <a:endParaRPr dirty="0"/>
          </a:p>
          <a:p>
            <a:pPr marL="685800" lvl="1" indent="-228600" algn="l" rtl="0">
              <a:lnSpc>
                <a:spcPct val="80000"/>
              </a:lnSpc>
              <a:spcBef>
                <a:spcPts val="500"/>
              </a:spcBef>
              <a:spcAft>
                <a:spcPts val="0"/>
              </a:spcAft>
              <a:buClr>
                <a:schemeClr val="dk1"/>
              </a:buClr>
              <a:buSzPts val="2040"/>
              <a:buChar char="•"/>
            </a:pPr>
            <a:r>
              <a:rPr lang="en-US" sz="2040" dirty="0"/>
              <a:t>Your solution will be modeled by defining a thread hierarchy of grid, blocks and threads.</a:t>
            </a:r>
            <a:endParaRPr dirty="0"/>
          </a:p>
          <a:p>
            <a:pPr marL="228600" lvl="0" indent="-228600" algn="l" rtl="0">
              <a:lnSpc>
                <a:spcPct val="80000"/>
              </a:lnSpc>
              <a:spcBef>
                <a:spcPts val="1000"/>
              </a:spcBef>
              <a:spcAft>
                <a:spcPts val="0"/>
              </a:spcAft>
              <a:buClr>
                <a:schemeClr val="dk1"/>
              </a:buClr>
              <a:buSzPts val="2380"/>
              <a:buChar char="•"/>
            </a:pPr>
            <a:r>
              <a:rPr lang="en-US" sz="2380" dirty="0" err="1"/>
              <a:t>Numba’s</a:t>
            </a:r>
            <a:r>
              <a:rPr lang="en-US" sz="2380" dirty="0"/>
              <a:t> CUDA support exposes facilities to declare and manage this hierarchy of threads. </a:t>
            </a:r>
            <a:endParaRPr dirty="0"/>
          </a:p>
          <a:p>
            <a:pPr marL="685800" lvl="1" indent="-228600" algn="l" rtl="0">
              <a:lnSpc>
                <a:spcPct val="80000"/>
              </a:lnSpc>
              <a:spcBef>
                <a:spcPts val="500"/>
              </a:spcBef>
              <a:spcAft>
                <a:spcPts val="0"/>
              </a:spcAft>
              <a:buClr>
                <a:schemeClr val="dk1"/>
              </a:buClr>
              <a:buSzPts val="2040"/>
              <a:buChar char="•"/>
            </a:pPr>
            <a:r>
              <a:rPr lang="en-US" sz="2040" dirty="0"/>
              <a:t>The facilities are largely similar to those exposed by NVidia’s CUDA C language.</a:t>
            </a:r>
            <a:endParaRPr dirty="0"/>
          </a:p>
          <a:p>
            <a:pPr marL="228600" lvl="0" indent="-228600" algn="l" rtl="0">
              <a:lnSpc>
                <a:spcPct val="80000"/>
              </a:lnSpc>
              <a:spcBef>
                <a:spcPts val="1000"/>
              </a:spcBef>
              <a:spcAft>
                <a:spcPts val="0"/>
              </a:spcAft>
              <a:buClr>
                <a:schemeClr val="dk1"/>
              </a:buClr>
              <a:buSzPts val="2380"/>
              <a:buChar char="•"/>
            </a:pPr>
            <a:r>
              <a:rPr lang="en-US" sz="2380" dirty="0" err="1"/>
              <a:t>Numba</a:t>
            </a:r>
            <a:r>
              <a:rPr lang="en-US" sz="2380" dirty="0"/>
              <a:t> also exposes three kinds of GPU memory: </a:t>
            </a:r>
            <a:endParaRPr dirty="0"/>
          </a:p>
          <a:p>
            <a:pPr marL="685800" lvl="1" indent="-228600" algn="l" rtl="0">
              <a:lnSpc>
                <a:spcPct val="80000"/>
              </a:lnSpc>
              <a:spcBef>
                <a:spcPts val="500"/>
              </a:spcBef>
              <a:spcAft>
                <a:spcPts val="0"/>
              </a:spcAft>
              <a:buClr>
                <a:schemeClr val="dk1"/>
              </a:buClr>
              <a:buSzPts val="2040"/>
              <a:buChar char="•"/>
            </a:pPr>
            <a:r>
              <a:rPr lang="en-US" sz="2040" dirty="0"/>
              <a:t>global device memory (the large, relatively slow off-chip memory that’s connected to the GPU itself), on-chip shared memory and local memory. </a:t>
            </a:r>
            <a:endParaRPr dirty="0"/>
          </a:p>
          <a:p>
            <a:pPr marL="685800" lvl="1" indent="-228600" algn="l" rtl="0">
              <a:lnSpc>
                <a:spcPct val="80000"/>
              </a:lnSpc>
              <a:spcBef>
                <a:spcPts val="500"/>
              </a:spcBef>
              <a:spcAft>
                <a:spcPts val="0"/>
              </a:spcAft>
              <a:buClr>
                <a:schemeClr val="dk1"/>
              </a:buClr>
              <a:buSzPts val="2040"/>
              <a:buChar char="•"/>
            </a:pPr>
            <a:r>
              <a:rPr lang="en-US" sz="2040" dirty="0"/>
              <a:t>For all but the simplest algorithms, it is important that you carefully consider how to use and access memory in order to minimize bandwidth requirements and contention.</a:t>
            </a:r>
            <a:endParaRPr dirty="0"/>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TotalTime>
  <Words>1638</Words>
  <Application>Microsoft Office PowerPoint</Application>
  <PresentationFormat>Widescreen</PresentationFormat>
  <Paragraphs>153</Paragraphs>
  <Slides>19</Slides>
  <Notes>18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Times New Roman</vt:lpstr>
      <vt:lpstr>Office Theme</vt:lpstr>
      <vt:lpstr>Blue Waters Petascale Semester Curriculum v1.0 Unit 7: CUDA Lesson 10: Numba for CUDA GPUs Developed by Sanish Rai for the Shodor Education Foundation, Inc.</vt:lpstr>
      <vt:lpstr>Except where otherwise noted, this work by The Shodor Education Foundation, Inc. is licensed under CC BY-SA 4.0. To view a copy of this license, visit https://creativecommons.org/licenses/by-sa/4.0  Browse and search the full curriculum at http://shodor.org/petascale/materials/semester-curriculum  We welcome your improvements! You can submit your proposed changes to this material and the rest of the curriculum in our GitHub repository at https://github.com/shodor-education/petascale-semester-curriculum  We want to hear from you! Please let us know your experiences using this material by sending email to petascale@shodor.org</vt:lpstr>
      <vt:lpstr>Numba for CUDA</vt:lpstr>
      <vt:lpstr>Required prerequisites</vt:lpstr>
      <vt:lpstr>Numba</vt:lpstr>
      <vt:lpstr>Numba for CUDA</vt:lpstr>
      <vt:lpstr>Installation</vt:lpstr>
      <vt:lpstr>Missing CUDA features</vt:lpstr>
      <vt:lpstr>CUDA Kernels</vt:lpstr>
      <vt:lpstr>Kernel Declaration</vt:lpstr>
      <vt:lpstr>Kernel Declaration</vt:lpstr>
      <vt:lpstr>Kernel Invocation</vt:lpstr>
      <vt:lpstr>Kernel invocation</vt:lpstr>
      <vt:lpstr>Numba example</vt:lpstr>
      <vt:lpstr>Numba example</vt:lpstr>
      <vt:lpstr>Numba example: </vt:lpstr>
      <vt:lpstr>Numba example</vt:lpstr>
      <vt:lpstr>Instructions to run the program</vt:lpstr>
      <vt:lpstr>Exercise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Waters Petascale Semester Curriculum v1.0 Unit 7: CUDA Lesson 10: Heat Diffusion in 1–2 D Developed by David A. Joiner for the Shodor Education Foundation, Inc.</dc:title>
  <dc:creator>Sanish Rai</dc:creator>
  <cp:lastModifiedBy>Magik Home</cp:lastModifiedBy>
  <cp:revision>11</cp:revision>
  <dcterms:created xsi:type="dcterms:W3CDTF">2020-06-10T23:18:16Z</dcterms:created>
  <dcterms:modified xsi:type="dcterms:W3CDTF">2020-12-09T15:53:28Z</dcterms:modified>
</cp:coreProperties>
</file>