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391" r:id="rId2"/>
    <p:sldId id="393" r:id="rId3"/>
    <p:sldId id="388" r:id="rId4"/>
    <p:sldId id="263" r:id="rId5"/>
    <p:sldId id="265" r:id="rId6"/>
    <p:sldId id="337" r:id="rId7"/>
    <p:sldId id="266" r:id="rId8"/>
    <p:sldId id="398" r:id="rId9"/>
    <p:sldId id="399" r:id="rId10"/>
    <p:sldId id="400" r:id="rId11"/>
    <p:sldId id="401" r:id="rId12"/>
    <p:sldId id="343" r:id="rId13"/>
    <p:sldId id="403" r:id="rId14"/>
    <p:sldId id="359" r:id="rId15"/>
    <p:sldId id="380" r:id="rId16"/>
    <p:sldId id="360" r:id="rId17"/>
    <p:sldId id="367" r:id="rId18"/>
    <p:sldId id="365" r:id="rId19"/>
    <p:sldId id="369" r:id="rId20"/>
    <p:sldId id="368" r:id="rId21"/>
    <p:sldId id="376" r:id="rId22"/>
    <p:sldId id="377" r:id="rId23"/>
    <p:sldId id="258" r:id="rId24"/>
    <p:sldId id="259" r:id="rId25"/>
    <p:sldId id="384" r:id="rId26"/>
    <p:sldId id="385" r:id="rId27"/>
    <p:sldId id="386" r:id="rId28"/>
    <p:sldId id="387" r:id="rId29"/>
    <p:sldId id="374" r:id="rId30"/>
    <p:sldId id="370" r:id="rId31"/>
    <p:sldId id="357" r:id="rId32"/>
    <p:sldId id="356" r:id="rId33"/>
    <p:sldId id="372" r:id="rId34"/>
    <p:sldId id="383" r:id="rId35"/>
    <p:sldId id="382" r:id="rId36"/>
    <p:sldId id="363" r:id="rId37"/>
    <p:sldId id="338" r:id="rId38"/>
    <p:sldId id="274" r:id="rId39"/>
    <p:sldId id="275" r:id="rId40"/>
    <p:sldId id="276" r:id="rId41"/>
    <p:sldId id="277" r:id="rId42"/>
    <p:sldId id="278" r:id="rId43"/>
    <p:sldId id="279" r:id="rId44"/>
    <p:sldId id="280" r:id="rId45"/>
    <p:sldId id="333" r:id="rId46"/>
    <p:sldId id="339" r:id="rId47"/>
    <p:sldId id="375" r:id="rId48"/>
    <p:sldId id="381" r:id="rId49"/>
    <p:sldId id="342" r:id="rId50"/>
    <p:sldId id="390" r:id="rId51"/>
  </p:sldIdLst>
  <p:sldSz cx="9144000" cy="6858000" type="screen4x3"/>
  <p:notesSz cx="9426575" cy="7077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0A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 autoAdjust="0"/>
    <p:restoredTop sz="94718"/>
  </p:normalViewPr>
  <p:slideViewPr>
    <p:cSldViewPr>
      <p:cViewPr varScale="1">
        <p:scale>
          <a:sx n="68" d="100"/>
          <a:sy n="68" d="100"/>
        </p:scale>
        <p:origin x="123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84638" cy="354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38763" y="0"/>
            <a:ext cx="4086225" cy="354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EA032F7-A07D-7243-AEA6-7C60F331D877}" type="datetimeFigureOut">
              <a:rPr lang="en-US"/>
              <a:pPr>
                <a:defRPr/>
              </a:pPr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23063"/>
            <a:ext cx="4084638" cy="354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8763" y="6723063"/>
            <a:ext cx="4086225" cy="354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8EF6CD5-7AC0-E94F-A08F-735D81138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8463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38763" y="0"/>
            <a:ext cx="408622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3225" y="530225"/>
            <a:ext cx="3540125" cy="2654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2975" y="3362325"/>
            <a:ext cx="7540625" cy="318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21475"/>
            <a:ext cx="408463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38763" y="6721475"/>
            <a:ext cx="408622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3759CE0-5522-8A46-B76C-9896A30614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457200" indent="-298450" eaLnBrk="1" hangingPunct="1">
              <a:spcBef>
                <a:spcPct val="0"/>
              </a:spcBef>
              <a:buClr>
                <a:srgbClr val="000000"/>
              </a:buClr>
              <a:buSzPts val="1100"/>
            </a:pPr>
            <a:endParaRPr lang="x-none" altLang="x-none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OpenACC-8.1-Pebbles-Slides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94CC0-4B2C-534F-8EAD-8C72E74FA2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OpenACC-8.1-Pebbles-Slides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D97F0-09E9-BD4B-BF51-97F1DE330D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4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OpenACC-8.1-Pebbles-Slides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8FC79-D3B5-BC47-A1FC-A5675E695D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40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OpenACC-8.1-Pebbles-Slides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D4C56-CF06-224D-B8C5-6DA4B54C20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89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OpenACC-8.1-Pebbles-Slides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EB071-8A54-9943-BB88-3650217914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504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OpenACC-8.1-Pebbles-Slides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FBBF7-1B12-7042-A056-E1C2484C09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067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OpenACC-8.1-Pebbles-Slides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CF749-F243-1344-9D0C-19A3437AA2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38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OpenACC-8.1-Pebbles-Slides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66F7F-BF42-064B-B81A-FF75BDF17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4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OpenACC-8.1-Pebbles-Slides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132C9-9305-3C40-B26B-2D2879976B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57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OpenACC-8.1-Pebbles-Slides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B4A42-5DA1-2344-B4F6-55575118A8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445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OpenACC-8.1-Pebbles-Slides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CBF50-9030-6F47-9776-14B548490E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19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OpenACC-8.1-Pebbles-Slides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FD2EEF0-0480-A148-BA0B-B12770D953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lcon-nw.com/" TargetMode="External"/><Relationship Id="rId2" Type="http://schemas.openxmlformats.org/officeDocument/2006/relationships/hyperlink" Target="https://upload.wikimedia.org/wikipedia/commons/6/66/Falcon_Northwest%27s_TLX_gaming_laptop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reativecommons.org/licenses/by-sa/4.0/deed.e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1/18/EarthSimulator.jpg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reativecommons.org/licenses/by-sa/4.0/deed.en" TargetMode="External"/><Relationship Id="rId4" Type="http://schemas.openxmlformats.org/officeDocument/2006/relationships/hyperlink" Target="https://commons.wikimedia.org/wiki/User:Manatee_tw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223640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2" Type="http://schemas.openxmlformats.org/officeDocument/2006/relationships/hyperlink" Target="https://creativecommons.org/licenses/by-sa/4.0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petascale@shodor.org" TargetMode="External"/><Relationship Id="rId4" Type="http://schemas.openxmlformats.org/officeDocument/2006/relationships/hyperlink" Target="https://github.com/shodor-education/petascale-semester-curriculu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OpenACC" TargetMode="External"/><Relationship Id="rId3" Type="http://schemas.openxmlformats.org/officeDocument/2006/relationships/hyperlink" Target="https://en.wikipedia.org/wiki/Fortran" TargetMode="External"/><Relationship Id="rId7" Type="http://schemas.openxmlformats.org/officeDocument/2006/relationships/hyperlink" Target="https://www.openacc.org/" TargetMode="External"/><Relationship Id="rId2" Type="http://schemas.openxmlformats.org/officeDocument/2006/relationships/hyperlink" Target="https://en.wikipedia.org/wiki/Acoustic_wav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mp.org/resources/tutorials-articles/" TargetMode="External"/><Relationship Id="rId5" Type="http://schemas.openxmlformats.org/officeDocument/2006/relationships/hyperlink" Target="https://computing.llnl.gov/tutorials/openMP/" TargetMode="External"/><Relationship Id="rId4" Type="http://schemas.openxmlformats.org/officeDocument/2006/relationships/hyperlink" Target="https://www.open-mpi.org/" TargetMode="External"/><Relationship Id="rId9" Type="http://schemas.openxmlformats.org/officeDocument/2006/relationships/hyperlink" Target="https://en.wikipedia.org/wiki/RGBA_color_mode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0/01/CRAY-2_IMG_8915-8913-8912a.jp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fr/deed.en" TargetMode="External"/><Relationship Id="rId5" Type="http://schemas.openxmlformats.org/officeDocument/2006/relationships/hyperlink" Target="https://en.wikipedia.org/wiki/en:Creative_Commons" TargetMode="External"/><Relationship Id="rId4" Type="http://schemas.openxmlformats.org/officeDocument/2006/relationships/hyperlink" Target="https://commons.wikimedia.org/wiki/User:Ram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9/9f/Beowulf-cluster-the-borg.jpg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566738" y="857250"/>
            <a:ext cx="8010525" cy="5143500"/>
          </a:xfrm>
        </p:spPr>
        <p:txBody>
          <a:bodyPr/>
          <a:lstStyle/>
          <a:p>
            <a:pPr algn="l" fontAlgn="ctr">
              <a:lnSpc>
                <a:spcPct val="150000"/>
              </a:lnSpc>
            </a:pPr>
            <a:r>
              <a:rPr lang="en-US" altLang="x-none" sz="2700" b="1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br>
              <a:rPr lang="en-US" altLang="x-none" sz="27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700" b="1">
                <a:latin typeface="Times New Roman" charset="0"/>
                <a:ea typeface="Times New Roman" charset="0"/>
                <a:cs typeface="Times New Roman" charset="0"/>
              </a:rPr>
              <a:t>Unit 8: OpenACC</a:t>
            </a:r>
            <a:br>
              <a:rPr lang="en-US" altLang="x-none" sz="2700" b="1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700" b="1">
                <a:latin typeface="Times New Roman" charset="0"/>
                <a:ea typeface="Times New Roman" charset="0"/>
                <a:cs typeface="Times New Roman" charset="0"/>
              </a:rPr>
              <a:t>Lesson 1: Accelerating Scientific Applications </a:t>
            </a:r>
            <a:br>
              <a:rPr lang="en-US" altLang="x-none" sz="2700" b="1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700" i="1">
                <a:latin typeface="Times New Roman" charset="0"/>
                <a:ea typeface="Times New Roman" charset="0"/>
                <a:cs typeface="Times New Roman" charset="0"/>
              </a:rPr>
              <a:t>Developed by R. Phillip Bording</a:t>
            </a:r>
            <a:br>
              <a:rPr lang="en-US" altLang="x-none" sz="2700" i="1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700" i="1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Gaming Laptop with a GPU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D4D0C-36D0-4FF0-93D2-9F003AE5ACB7}"/>
              </a:ext>
            </a:extLst>
          </p:cNvPr>
          <p:cNvSpPr txBox="1"/>
          <p:nvPr/>
        </p:nvSpPr>
        <p:spPr>
          <a:xfrm>
            <a:off x="1905000" y="5768130"/>
            <a:ext cx="5715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Image: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  <a:hlinkClick r:id="rId2"/>
              </a:rPr>
              <a:t>Falcon Northwest's TLX gaming laptop.png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by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  <a:hlinkClick r:id="rId3"/>
              </a:rPr>
              <a:t>Falcon Northwest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is licensed under </a:t>
            </a:r>
            <a:r>
              <a:rPr lang="en-US" dirty="0">
                <a:hlinkClick r:id="rId4" tooltip="w:en:Creative Commons"/>
              </a:rPr>
              <a:t>CC-BY-SA-4.0</a:t>
            </a:r>
            <a:endParaRPr lang="en-US" sz="1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Content Placeholder 7" descr="A picture containing text, computer, accessory&#10;&#10;Description automatically generated">
            <a:extLst>
              <a:ext uri="{FF2B5EF4-FFF2-40B4-BE49-F238E27FC236}">
                <a16:creationId xmlns:a16="http://schemas.microsoft.com/office/drawing/2014/main" id="{E41340AC-FA23-4C75-99E0-2AE5635B4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63"/>
          <a:stretch/>
        </p:blipFill>
        <p:spPr>
          <a:xfrm>
            <a:off x="1421209" y="281781"/>
            <a:ext cx="6301582" cy="4747419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Gulim" charset="-127"/>
              </a:rPr>
              <a:t>SIZE, COST, and HEAT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1246188" y="4569767"/>
            <a:ext cx="66484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" charset="0"/>
              </a:rPr>
              <a:t>The EARTH Simulator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" charset="0"/>
              </a:rPr>
              <a:t>3 Megawatts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" charset="0"/>
              </a:rPr>
              <a:t>500 Million US $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" charset="0"/>
              </a:rPr>
              <a:t>It doesn’t simulate global warming, IT CAUSES IT!</a:t>
            </a:r>
          </a:p>
        </p:txBody>
      </p:sp>
      <p:pic>
        <p:nvPicPr>
          <p:cNvPr id="3" name="Picture 2" descr="A picture containing floor&#10;&#10;Description automatically generated">
            <a:extLst>
              <a:ext uri="{FF2B5EF4-FFF2-40B4-BE49-F238E27FC236}">
                <a16:creationId xmlns:a16="http://schemas.microsoft.com/office/drawing/2014/main" id="{F361A830-1DEC-4118-A41E-32E07F364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13" y="1318817"/>
            <a:ext cx="4800600" cy="31563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60A3A1-18F2-47C1-976F-909A159722CB}"/>
              </a:ext>
            </a:extLst>
          </p:cNvPr>
          <p:cNvSpPr txBox="1"/>
          <p:nvPr/>
        </p:nvSpPr>
        <p:spPr>
          <a:xfrm>
            <a:off x="1293813" y="6143047"/>
            <a:ext cx="655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Image: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  <a:hlinkClick r:id="rId3"/>
              </a:rPr>
              <a:t>EarthSimulator.jpg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by 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  <a:hlinkClick r:id="rId4"/>
              </a:rPr>
              <a:t>Manatee_tw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is licensed under </a:t>
            </a:r>
            <a:r>
              <a:rPr lang="en-US" dirty="0">
                <a:hlinkClick r:id="rId5" tooltip="w:en:Creative Commons"/>
              </a:rPr>
              <a:t>CC-BY-SA-4.0</a:t>
            </a:r>
            <a:endParaRPr lang="en-US" sz="1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74613"/>
            <a:ext cx="7772400" cy="1741487"/>
          </a:xfrm>
        </p:spPr>
        <p:txBody>
          <a:bodyPr/>
          <a:lstStyle/>
          <a:p>
            <a:pPr algn="l" eaLnBrk="1" hangingPunct="1"/>
            <a:r>
              <a:rPr lang="en-US" altLang="en-US"/>
              <a:t>Chips have </a:t>
            </a:r>
            <a:r>
              <a:rPr lang="el-GR" altLang="en-US" sz="4800">
                <a:solidFill>
                  <a:srgbClr val="FF0000"/>
                </a:solidFill>
              </a:rPr>
              <a:t>λ</a:t>
            </a:r>
            <a:r>
              <a:rPr lang="en-US" altLang="en-US" sz="4800">
                <a:solidFill>
                  <a:srgbClr val="FF0000"/>
                </a:solidFill>
              </a:rPr>
              <a:t> = Wire Sizes</a:t>
            </a:r>
            <a:br>
              <a:rPr lang="en-US" altLang="en-US"/>
            </a:br>
            <a:r>
              <a:rPr lang="en-US" altLang="en-US" sz="2800"/>
              <a:t>Lambda Rules – now at 7 nanometers</a:t>
            </a:r>
          </a:p>
        </p:txBody>
      </p:sp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1219200" y="2514600"/>
            <a:ext cx="4572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1600200" y="2209800"/>
            <a:ext cx="609600" cy="342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4800600" y="3810000"/>
            <a:ext cx="2590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5105400" y="3505200"/>
            <a:ext cx="3810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2667000" y="4598988"/>
            <a:ext cx="1854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400" b="1" i="1">
                <a:latin typeface="Times New Roman" charset="0"/>
              </a:rPr>
              <a:t>½ = 4X</a:t>
            </a:r>
          </a:p>
        </p:txBody>
      </p:sp>
      <p:sp>
        <p:nvSpPr>
          <p:cNvPr id="2" name="Oval 1"/>
          <p:cNvSpPr/>
          <p:nvPr/>
        </p:nvSpPr>
        <p:spPr>
          <a:xfrm>
            <a:off x="914400" y="1981200"/>
            <a:ext cx="2057400" cy="182880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76800" y="3657600"/>
            <a:ext cx="838200" cy="67151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H="1" flipV="1">
            <a:off x="5867400" y="4329113"/>
            <a:ext cx="914400" cy="24765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4" name="TextBox 7"/>
          <p:cNvSpPr txBox="1">
            <a:spLocks noChangeArrowheads="1"/>
          </p:cNvSpPr>
          <p:nvPr/>
        </p:nvSpPr>
        <p:spPr bwMode="auto">
          <a:xfrm>
            <a:off x="5791200" y="4576763"/>
            <a:ext cx="28289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B050"/>
                </a:solidFill>
              </a:rPr>
              <a:t>Transistors</a:t>
            </a:r>
            <a:r>
              <a:rPr lang="en-US" altLang="en-US" sz="2800"/>
              <a:t> have wires at intersections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dirty="0"/>
              <a:t>Lambda</a:t>
            </a:r>
          </a:p>
          <a:p>
            <a:pPr marL="0" indent="0" eaLnBrk="1" hangingPunct="1">
              <a:buFontTx/>
              <a:buNone/>
            </a:pPr>
            <a:r>
              <a:rPr lang="en-US" altLang="en-US" dirty="0"/>
              <a:t>Rules define</a:t>
            </a:r>
          </a:p>
          <a:p>
            <a:pPr marL="0" indent="0" eaLnBrk="1" hangingPunct="1">
              <a:buFontTx/>
              <a:buNone/>
            </a:pPr>
            <a:r>
              <a:rPr lang="en-US" altLang="en-US" dirty="0"/>
              <a:t>the wire sizes</a:t>
            </a:r>
          </a:p>
          <a:p>
            <a:pPr marL="0" indent="0" eaLnBrk="1" hangingPunct="1">
              <a:buFontTx/>
              <a:buNone/>
            </a:pPr>
            <a:r>
              <a:rPr lang="en-US" altLang="en-US" dirty="0"/>
              <a:t>on the chip</a:t>
            </a:r>
          </a:p>
        </p:txBody>
      </p:sp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E07E199E-DF54-4E5D-870E-5B87B21AB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760220"/>
            <a:ext cx="5031497" cy="33375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7CB4E3-1308-42CB-BFCB-C8136139616E}"/>
              </a:ext>
            </a:extLst>
          </p:cNvPr>
          <p:cNvSpPr txBox="1"/>
          <p:nvPr/>
        </p:nvSpPr>
        <p:spPr>
          <a:xfrm>
            <a:off x="3506348" y="545547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Image: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  <a:hlinkClick r:id="rId3"/>
              </a:rPr>
              <a:t>circuit_board_high_tech.jpg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is in the public domain.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Acoustic Waves – Pebble.f</a:t>
            </a:r>
          </a:p>
        </p:txBody>
      </p:sp>
      <p:sp>
        <p:nvSpPr>
          <p:cNvPr id="29698" name="TextBox 3"/>
          <p:cNvSpPr txBox="1">
            <a:spLocks noChangeArrowheads="1"/>
          </p:cNvSpPr>
          <p:nvPr/>
        </p:nvSpPr>
        <p:spPr bwMode="auto">
          <a:xfrm>
            <a:off x="852488" y="2057400"/>
            <a:ext cx="8161337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Acoustic waves are used to demonstrate how parallel computing can work.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The domain is two dimensional and the waves propagate in time.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Domain decomposition is in one dimension.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Good accuracy requires a 9-point spatial derivative stencil.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Typical domain is 512 by 512 grid points.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This requires a ghost zone region of 4 memory locations.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Movie frames are written every few time steps to create an animation.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A post processing step creates a Graphics Magick animation.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Acoustic, Constant Density</a:t>
            </a:r>
          </a:p>
        </p:txBody>
      </p:sp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974725" y="2022475"/>
            <a:ext cx="710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3071813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898525" y="4232275"/>
            <a:ext cx="7042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Density is so constant it does not appear in the equation.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3071813" y="3176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30726" name="Object 7"/>
          <p:cNvGraphicFramePr>
            <a:graphicFrameLocks noChangeAspect="1"/>
          </p:cNvGraphicFramePr>
          <p:nvPr/>
        </p:nvGraphicFramePr>
        <p:xfrm>
          <a:off x="685800" y="2209800"/>
          <a:ext cx="76962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997200" imgH="508000" progId="Equation.DSMT4">
                  <p:embed/>
                </p:oleObj>
              </mc:Choice>
              <mc:Fallback>
                <p:oleObj r:id="rId2" imgW="2997200" imgH="508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76962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898525" y="4841875"/>
            <a:ext cx="35337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C is the P Wave Velocity.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The source energy is in src.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Psi is the wave field.</a:t>
            </a:r>
          </a:p>
        </p:txBody>
      </p:sp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449580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30729" name="Object 10"/>
          <p:cNvGraphicFramePr>
            <a:graphicFrameLocks noChangeAspect="1"/>
          </p:cNvGraphicFramePr>
          <p:nvPr/>
        </p:nvGraphicFramePr>
        <p:xfrm>
          <a:off x="4495800" y="3348038"/>
          <a:ext cx="15240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52268" imgH="164957" progId="Equation.DSMT4">
                  <p:embed/>
                </p:oleObj>
              </mc:Choice>
              <mc:Fallback>
                <p:oleObj r:id="rId4" imgW="152268" imgH="164957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348038"/>
                        <a:ext cx="152400" cy="16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Acoustic Waves in 2D</a:t>
            </a:r>
          </a:p>
        </p:txBody>
      </p:sp>
      <p:sp>
        <p:nvSpPr>
          <p:cNvPr id="3174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r>
              <a:rPr lang="en-US" altLang="en-US" sz="2400"/>
              <a:t>Wave Equation, Utt = (Uxx + Uzz)/c^2 where t is time and (x,z) are spatial. </a:t>
            </a:r>
          </a:p>
          <a:p>
            <a:r>
              <a:rPr lang="en-US" altLang="en-US" sz="2400"/>
              <a:t>Utt is the second partial derivative in time.</a:t>
            </a:r>
          </a:p>
          <a:p>
            <a:r>
              <a:rPr lang="en-US" altLang="en-US" sz="2400"/>
              <a:t>Uxx and Uzz are the spatial second derivatives.</a:t>
            </a:r>
          </a:p>
          <a:p>
            <a:endParaRPr lang="en-US" altLang="en-US" sz="2400"/>
          </a:p>
          <a:p>
            <a:r>
              <a:rPr lang="en-US" altLang="en-US" sz="2400"/>
              <a:t>Utt = (Un(new) – 2 Uc(current) + Uo(old))/2dt</a:t>
            </a:r>
          </a:p>
          <a:p>
            <a:r>
              <a:rPr lang="en-US" altLang="en-US" sz="2400"/>
              <a:t>Uxx = (Uc(i-1,j) – 2Uc(i,j) + Uc(i+1,j))/2dx</a:t>
            </a:r>
          </a:p>
          <a:p>
            <a:r>
              <a:rPr lang="en-US" altLang="en-US" sz="2400"/>
              <a:t>Uzz = (Uc(I,j-1) – 2Uc(i,j) + Uc(I,j+1))/2dz</a:t>
            </a:r>
          </a:p>
          <a:p>
            <a:r>
              <a:rPr lang="en-US" altLang="en-US" sz="2400"/>
              <a:t>Utt is accurate for acoustic waves.</a:t>
            </a:r>
          </a:p>
          <a:p>
            <a:r>
              <a:rPr lang="en-US" altLang="en-US" sz="2400"/>
              <a:t>Uxx and Uzz need more than a 3-point operator, we use a 9-point operator.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 Marching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87525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Waves work in time, so the outer compute loop is time, inner loops are spatial.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 </a:t>
            </a:r>
            <a:r>
              <a:rPr lang="en-US" sz="2400" i="1" dirty="0"/>
              <a:t>Do </a:t>
            </a:r>
            <a:r>
              <a:rPr lang="en-US" sz="2400" i="1" dirty="0" err="1"/>
              <a:t>itime</a:t>
            </a:r>
            <a:r>
              <a:rPr lang="en-US" sz="2400" i="1" dirty="0"/>
              <a:t>=1,ndtime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Do ix=1,ndx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   Do </a:t>
            </a:r>
            <a:r>
              <a:rPr lang="en-US" sz="2400" i="1" dirty="0" err="1"/>
              <a:t>kz</a:t>
            </a:r>
            <a:r>
              <a:rPr lang="en-US" sz="2400" i="1" dirty="0"/>
              <a:t>=1,ndz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     2D Array Time Step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   End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 End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5000" y="3200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67400" y="3352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3657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4600" y="3810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77000" y="3962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29400" y="4114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81800" y="4267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0" y="4419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86600" y="4572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39000" y="4724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91400" y="4876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934200" y="3200400"/>
            <a:ext cx="1524000" cy="1524000"/>
          </a:xfrm>
          <a:prstGeom prst="straightConnector1">
            <a:avLst/>
          </a:prstGeom>
          <a:ln w="762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4" name="TextBox 21"/>
          <p:cNvSpPr txBox="1">
            <a:spLocks noChangeArrowheads="1"/>
          </p:cNvSpPr>
          <p:nvPr/>
        </p:nvSpPr>
        <p:spPr bwMode="auto">
          <a:xfrm>
            <a:off x="7924800" y="2762250"/>
            <a:ext cx="9906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Time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Steps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Of 2D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Arrays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Movie Time  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5000" y="3200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67400" y="3352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3657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4600" y="3810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77000" y="3962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29400" y="4114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00800" y="4267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0" y="4419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86600" y="4572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39000" y="4724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91400" y="4876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934200" y="3200400"/>
            <a:ext cx="1524000" cy="1524000"/>
          </a:xfrm>
          <a:prstGeom prst="straightConnector1">
            <a:avLst/>
          </a:prstGeom>
          <a:ln w="762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7" name="TextBox 21"/>
          <p:cNvSpPr txBox="1">
            <a:spLocks noChangeArrowheads="1"/>
          </p:cNvSpPr>
          <p:nvPr/>
        </p:nvSpPr>
        <p:spPr bwMode="auto">
          <a:xfrm>
            <a:off x="7924800" y="2762250"/>
            <a:ext cx="9906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Time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Steps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Of 2D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Arrays</a:t>
            </a:r>
          </a:p>
        </p:txBody>
      </p:sp>
      <p:sp>
        <p:nvSpPr>
          <p:cNvPr id="33808" name="Content Placeholder 16"/>
          <p:cNvSpPr>
            <a:spLocks noGrp="1" noChangeArrowheads="1"/>
          </p:cNvSpPr>
          <p:nvPr>
            <p:ph idx="1"/>
          </p:nvPr>
        </p:nvSpPr>
        <p:spPr>
          <a:xfrm>
            <a:off x="76200" y="1284288"/>
            <a:ext cx="8229600" cy="4527550"/>
          </a:xfrm>
        </p:spPr>
        <p:txBody>
          <a:bodyPr/>
          <a:lstStyle/>
          <a:p>
            <a:r>
              <a:rPr lang="en-US" altLang="en-US"/>
              <a:t>Select every 4</a:t>
            </a:r>
            <a:r>
              <a:rPr lang="en-US" altLang="en-US" baseline="30000"/>
              <a:t>th</a:t>
            </a:r>
            <a:r>
              <a:rPr lang="en-US" altLang="en-US"/>
              <a:t> time step result</a:t>
            </a:r>
          </a:p>
          <a:p>
            <a:r>
              <a:rPr lang="en-US" altLang="en-US"/>
              <a:t>Write to a file</a:t>
            </a:r>
          </a:p>
          <a:p>
            <a:r>
              <a:rPr lang="en-US" altLang="en-US"/>
              <a:t>Post process into a pixel map.</a:t>
            </a:r>
          </a:p>
          <a:p>
            <a:r>
              <a:rPr lang="en-US" altLang="en-US"/>
              <a:t>Movie Frames of</a:t>
            </a:r>
          </a:p>
          <a:p>
            <a:r>
              <a:rPr lang="en-US" altLang="en-US"/>
              <a:t>Floating Point Numbers</a:t>
            </a:r>
          </a:p>
          <a:p>
            <a:endParaRPr lang="en-US" altLang="en-US"/>
          </a:p>
        </p:txBody>
      </p:sp>
      <p:sp>
        <p:nvSpPr>
          <p:cNvPr id="20" name="Rectangle 19"/>
          <p:cNvSpPr/>
          <p:nvPr/>
        </p:nvSpPr>
        <p:spPr>
          <a:xfrm>
            <a:off x="7162800" y="5029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38500" y="3505200"/>
            <a:ext cx="2476500" cy="76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233738" y="3673475"/>
            <a:ext cx="3090862" cy="1203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3200400" y="3875088"/>
            <a:ext cx="3867150" cy="1916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Complexity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787525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Count the operations for the work loop.</a:t>
            </a:r>
          </a:p>
          <a:p>
            <a:pPr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      </a:t>
            </a:r>
            <a:r>
              <a:rPr lang="en-US" sz="2000" dirty="0"/>
              <a:t>Do </a:t>
            </a:r>
            <a:r>
              <a:rPr lang="en-US" sz="2000" dirty="0" err="1"/>
              <a:t>itime</a:t>
            </a:r>
            <a:r>
              <a:rPr lang="en-US" sz="2000" dirty="0"/>
              <a:t>=1,ndtime</a:t>
            </a:r>
          </a:p>
          <a:p>
            <a:pPr marL="0" indent="0">
              <a:buFontTx/>
              <a:buNone/>
              <a:defRPr/>
            </a:pPr>
            <a:r>
              <a:rPr lang="en-US" sz="2000" dirty="0"/>
              <a:t>           Do ix=1,ndx                      = Operations(</a:t>
            </a:r>
            <a:r>
              <a:rPr lang="en-US" sz="2000" dirty="0" err="1"/>
              <a:t>ops,ndtime,ndx,ndz</a:t>
            </a:r>
            <a:r>
              <a:rPr lang="en-US" sz="2000" dirty="0"/>
              <a:t>)</a:t>
            </a:r>
          </a:p>
          <a:p>
            <a:pPr marL="0" indent="0">
              <a:buFontTx/>
              <a:buNone/>
              <a:defRPr/>
            </a:pPr>
            <a:r>
              <a:rPr lang="en-US" sz="2000" dirty="0"/>
              <a:t>              Do </a:t>
            </a:r>
            <a:r>
              <a:rPr lang="en-US" sz="2000" dirty="0" err="1"/>
              <a:t>kz</a:t>
            </a:r>
            <a:r>
              <a:rPr lang="en-US" sz="2000" dirty="0"/>
              <a:t>=1,ndz</a:t>
            </a:r>
          </a:p>
          <a:p>
            <a:pPr marL="0" indent="0">
              <a:buFontTx/>
              <a:buNone/>
              <a:defRPr/>
            </a:pPr>
            <a:endParaRPr lang="en-US" sz="2000" dirty="0"/>
          </a:p>
          <a:p>
            <a:pPr marL="0" indent="0">
              <a:buFontTx/>
              <a:buNone/>
              <a:defRPr/>
            </a:pPr>
            <a:endParaRPr lang="en-US" sz="2000" dirty="0"/>
          </a:p>
          <a:p>
            <a:pPr marL="0" indent="0">
              <a:buFontTx/>
              <a:buNone/>
              <a:defRPr/>
            </a:pPr>
            <a:r>
              <a:rPr lang="en-US" sz="2000" dirty="0"/>
              <a:t>                             O(</a:t>
            </a:r>
            <a:r>
              <a:rPr lang="en-US" sz="2000" dirty="0" err="1"/>
              <a:t>nt</a:t>
            </a:r>
            <a:r>
              <a:rPr lang="en-US" sz="2000" dirty="0"/>
              <a:t> x n^2 x 10)  =</a:t>
            </a:r>
            <a:r>
              <a:rPr lang="en-US" sz="2000" dirty="0">
                <a:sym typeface="Wingdings" panose="05000000000000000000" pitchFamily="2" charset="2"/>
              </a:rPr>
              <a:t>== &gt;</a:t>
            </a:r>
            <a:r>
              <a:rPr lang="en-US" sz="2000" dirty="0"/>
              <a:t> O(n^3)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           </a:t>
            </a:r>
          </a:p>
        </p:txBody>
      </p:sp>
      <p:sp>
        <p:nvSpPr>
          <p:cNvPr id="6" name="Right Brace 5"/>
          <p:cNvSpPr/>
          <p:nvPr/>
        </p:nvSpPr>
        <p:spPr>
          <a:xfrm>
            <a:off x="3505200" y="3048000"/>
            <a:ext cx="457200" cy="1295400"/>
          </a:xfrm>
          <a:prstGeom prst="rightBrace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ctrTitle"/>
          </p:nvPr>
        </p:nvSpPr>
        <p:spPr>
          <a:xfrm>
            <a:off x="566738" y="857250"/>
            <a:ext cx="8010525" cy="5143500"/>
          </a:xfrm>
        </p:spPr>
        <p:txBody>
          <a:bodyPr/>
          <a:lstStyle/>
          <a:p>
            <a:pPr algn="l" fontAlgn="ctr"/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CC BY-SA 4.0. To view a copy of this license, visit 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https://creativecommons.org/licenses/by-sa/4.0</a:t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altLang="x-none" sz="270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2" descr="A close up of a logo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90600"/>
            <a:ext cx="487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OpenACC Code </a:t>
            </a:r>
          </a:p>
        </p:txBody>
      </p:sp>
      <p:sp>
        <p:nvSpPr>
          <p:cNvPr id="36866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OpenACC has one version of code.</a:t>
            </a:r>
          </a:p>
          <a:p>
            <a:r>
              <a:rPr lang="en-US" altLang="en-US" sz="2800"/>
              <a:t>Program calls system routines for information.</a:t>
            </a:r>
          </a:p>
          <a:p>
            <a:endParaRPr lang="en-US" altLang="en-US"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Startup OpenACC Routines </a:t>
            </a:r>
          </a:p>
        </p:txBody>
      </p:sp>
      <p:sp>
        <p:nvSpPr>
          <p:cNvPr id="37890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/>
              <a:t>How many processors are to be used - integer</a:t>
            </a:r>
            <a:r>
              <a:rPr lang="en-US" altLang="en-US" sz="1800">
                <a:solidFill>
                  <a:srgbClr val="FF0000"/>
                </a:solidFill>
              </a:rPr>
              <a:t>:              size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 noChangeArrowheads="1"/>
          </p:cNvSpPr>
          <p:nvPr>
            <p:ph type="title"/>
          </p:nvPr>
        </p:nvSpPr>
        <p:spPr>
          <a:xfrm>
            <a:off x="966788" y="1055688"/>
            <a:ext cx="7886700" cy="993775"/>
          </a:xfrm>
        </p:spPr>
        <p:txBody>
          <a:bodyPr/>
          <a:lstStyle/>
          <a:p>
            <a:r>
              <a:rPr lang="en-US" altLang="en-US"/>
              <a:t>  Connecting CPU’s and GPU’s</a:t>
            </a:r>
          </a:p>
        </p:txBody>
      </p:sp>
      <p:sp>
        <p:nvSpPr>
          <p:cNvPr id="4" name="Rectangle 3"/>
          <p:cNvSpPr/>
          <p:nvPr/>
        </p:nvSpPr>
        <p:spPr>
          <a:xfrm>
            <a:off x="5976938" y="24352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915" name="Rectangle 12"/>
          <p:cNvSpPr>
            <a:spLocks noChangeArrowheads="1"/>
          </p:cNvSpPr>
          <p:nvPr/>
        </p:nvSpPr>
        <p:spPr bwMode="auto">
          <a:xfrm>
            <a:off x="5976938" y="2435225"/>
            <a:ext cx="601662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08138" y="24352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917" name="Rectangle 14"/>
          <p:cNvSpPr>
            <a:spLocks noChangeArrowheads="1"/>
          </p:cNvSpPr>
          <p:nvPr/>
        </p:nvSpPr>
        <p:spPr bwMode="auto">
          <a:xfrm>
            <a:off x="2565400" y="24352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22438" y="25495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919" name="Rectangle 16"/>
          <p:cNvSpPr>
            <a:spLocks noChangeArrowheads="1"/>
          </p:cNvSpPr>
          <p:nvPr/>
        </p:nvSpPr>
        <p:spPr bwMode="auto">
          <a:xfrm>
            <a:off x="2679700" y="25495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36738" y="26638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921" name="Rectangle 18"/>
          <p:cNvSpPr>
            <a:spLocks noChangeArrowheads="1"/>
          </p:cNvSpPr>
          <p:nvPr/>
        </p:nvSpPr>
        <p:spPr bwMode="auto">
          <a:xfrm>
            <a:off x="2794000" y="26638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51038" y="27781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923" name="Rectangle 20"/>
          <p:cNvSpPr>
            <a:spLocks noChangeArrowheads="1"/>
          </p:cNvSpPr>
          <p:nvPr/>
        </p:nvSpPr>
        <p:spPr bwMode="auto">
          <a:xfrm>
            <a:off x="2908300" y="27781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65338" y="28924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925" name="Rectangle 22"/>
          <p:cNvSpPr>
            <a:spLocks noChangeArrowheads="1"/>
          </p:cNvSpPr>
          <p:nvPr/>
        </p:nvSpPr>
        <p:spPr bwMode="auto">
          <a:xfrm>
            <a:off x="3022600" y="28924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79638" y="30067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927" name="Rectangle 24"/>
          <p:cNvSpPr>
            <a:spLocks noChangeArrowheads="1"/>
          </p:cNvSpPr>
          <p:nvPr/>
        </p:nvSpPr>
        <p:spPr bwMode="auto">
          <a:xfrm>
            <a:off x="3136900" y="30067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93938" y="31210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929" name="Rectangle 26"/>
          <p:cNvSpPr>
            <a:spLocks noChangeArrowheads="1"/>
          </p:cNvSpPr>
          <p:nvPr/>
        </p:nvSpPr>
        <p:spPr bwMode="auto">
          <a:xfrm>
            <a:off x="3251200" y="31210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08238" y="32353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931" name="Rectangle 28"/>
          <p:cNvSpPr>
            <a:spLocks noChangeArrowheads="1"/>
          </p:cNvSpPr>
          <p:nvPr/>
        </p:nvSpPr>
        <p:spPr bwMode="auto">
          <a:xfrm>
            <a:off x="3365500" y="32353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522538" y="33496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933" name="Rectangle 30"/>
          <p:cNvSpPr>
            <a:spLocks noChangeArrowheads="1"/>
          </p:cNvSpPr>
          <p:nvPr/>
        </p:nvSpPr>
        <p:spPr bwMode="auto">
          <a:xfrm>
            <a:off x="3479800" y="33496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636838" y="34639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935" name="Rectangle 32"/>
          <p:cNvSpPr>
            <a:spLocks noChangeArrowheads="1"/>
          </p:cNvSpPr>
          <p:nvPr/>
        </p:nvSpPr>
        <p:spPr bwMode="auto">
          <a:xfrm>
            <a:off x="3594100" y="34639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51138" y="35782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937" name="Rectangle 34"/>
          <p:cNvSpPr>
            <a:spLocks noChangeArrowheads="1"/>
          </p:cNvSpPr>
          <p:nvPr/>
        </p:nvSpPr>
        <p:spPr bwMode="auto">
          <a:xfrm>
            <a:off x="3708400" y="35782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 rot="8439141">
            <a:off x="3152775" y="1884363"/>
            <a:ext cx="935038" cy="2928937"/>
          </a:xfrm>
          <a:prstGeom prst="ellipse">
            <a:avLst/>
          </a:prstGeom>
          <a:noFill/>
          <a:ln w="762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8" name="Straight Arrow Connector 37"/>
          <p:cNvCxnSpPr>
            <a:cxnSpLocks/>
          </p:cNvCxnSpPr>
          <p:nvPr/>
        </p:nvCxnSpPr>
        <p:spPr>
          <a:xfrm flipH="1">
            <a:off x="4649788" y="2614613"/>
            <a:ext cx="14351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4529138" y="2892425"/>
            <a:ext cx="14351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eft Brace 43"/>
          <p:cNvSpPr/>
          <p:nvPr/>
        </p:nvSpPr>
        <p:spPr>
          <a:xfrm rot="8605901">
            <a:off x="3979863" y="2282825"/>
            <a:ext cx="457200" cy="1725613"/>
          </a:xfrm>
          <a:prstGeom prst="leftBrace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Left Brace 46"/>
          <p:cNvSpPr/>
          <p:nvPr/>
        </p:nvSpPr>
        <p:spPr>
          <a:xfrm rot="8605901">
            <a:off x="4240213" y="2168525"/>
            <a:ext cx="457200" cy="1725613"/>
          </a:xfrm>
          <a:prstGeom prst="leftBrace">
            <a:avLst>
              <a:gd name="adj1" fmla="val 8333"/>
              <a:gd name="adj2" fmla="val 60643"/>
            </a:avLst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943" name="TextBox 47"/>
          <p:cNvSpPr txBox="1">
            <a:spLocks noChangeArrowheads="1"/>
          </p:cNvSpPr>
          <p:nvPr/>
        </p:nvSpPr>
        <p:spPr bwMode="auto">
          <a:xfrm>
            <a:off x="5214938" y="4000500"/>
            <a:ext cx="3471862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chemeClr val="accent1"/>
                </a:solidFill>
              </a:rPr>
              <a:t>Read from the CPU – Write to the GPU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500" b="1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rgbClr val="FF0000"/>
                </a:solidFill>
              </a:rPr>
              <a:t>Read from the GPU – Write to the CPU</a:t>
            </a:r>
          </a:p>
        </p:txBody>
      </p:sp>
      <p:sp>
        <p:nvSpPr>
          <p:cNvPr id="38944" name="TextBox 48"/>
          <p:cNvSpPr txBox="1">
            <a:spLocks noChangeArrowheads="1"/>
          </p:cNvSpPr>
          <p:nvPr/>
        </p:nvSpPr>
        <p:spPr bwMode="auto">
          <a:xfrm>
            <a:off x="1722438" y="1849438"/>
            <a:ext cx="5813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GPU’s and Memory                                                                            Memory and CPU</a:t>
            </a:r>
          </a:p>
        </p:txBody>
      </p:sp>
      <p:sp>
        <p:nvSpPr>
          <p:cNvPr id="38945" name="TextBox 49"/>
          <p:cNvSpPr txBox="1">
            <a:spLocks noChangeArrowheads="1"/>
          </p:cNvSpPr>
          <p:nvPr/>
        </p:nvSpPr>
        <p:spPr bwMode="auto">
          <a:xfrm>
            <a:off x="6799263" y="2711450"/>
            <a:ext cx="508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CPU</a:t>
            </a:r>
          </a:p>
        </p:txBody>
      </p:sp>
      <p:sp>
        <p:nvSpPr>
          <p:cNvPr id="38946" name="TextBox 50"/>
          <p:cNvSpPr txBox="1">
            <a:spLocks noChangeArrowheads="1"/>
          </p:cNvSpPr>
          <p:nvPr/>
        </p:nvSpPr>
        <p:spPr bwMode="auto">
          <a:xfrm>
            <a:off x="2786063" y="3817938"/>
            <a:ext cx="1209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GPU’s</a:t>
            </a:r>
          </a:p>
        </p:txBody>
      </p:sp>
      <p:sp>
        <p:nvSpPr>
          <p:cNvPr id="38947" name="TextBox 51"/>
          <p:cNvSpPr txBox="1">
            <a:spLocks noChangeArrowheads="1"/>
          </p:cNvSpPr>
          <p:nvPr/>
        </p:nvSpPr>
        <p:spPr bwMode="auto">
          <a:xfrm>
            <a:off x="2044700" y="5000625"/>
            <a:ext cx="5168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Separate memories and communicating programming models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 noChangeArrowheads="1"/>
          </p:cNvSpPr>
          <p:nvPr>
            <p:ph type="title"/>
          </p:nvPr>
        </p:nvSpPr>
        <p:spPr>
          <a:xfrm>
            <a:off x="882650" y="923925"/>
            <a:ext cx="7886700" cy="993775"/>
          </a:xfrm>
        </p:spPr>
        <p:txBody>
          <a:bodyPr/>
          <a:lstStyle/>
          <a:p>
            <a:r>
              <a:rPr lang="en-US" altLang="en-US"/>
              <a:t>  Unified Shared Memory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826000" y="2435225"/>
            <a:ext cx="1557338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939" name="Rectangle 12"/>
          <p:cNvSpPr>
            <a:spLocks noChangeArrowheads="1"/>
          </p:cNvSpPr>
          <p:nvPr/>
        </p:nvSpPr>
        <p:spPr bwMode="auto">
          <a:xfrm>
            <a:off x="4826000" y="24352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08138" y="24352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941" name="Rectangle 14"/>
          <p:cNvSpPr>
            <a:spLocks noChangeArrowheads="1"/>
          </p:cNvSpPr>
          <p:nvPr/>
        </p:nvSpPr>
        <p:spPr bwMode="auto">
          <a:xfrm>
            <a:off x="2565400" y="24352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22438" y="25495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943" name="Rectangle 16"/>
          <p:cNvSpPr>
            <a:spLocks noChangeArrowheads="1"/>
          </p:cNvSpPr>
          <p:nvPr/>
        </p:nvSpPr>
        <p:spPr bwMode="auto">
          <a:xfrm>
            <a:off x="2679700" y="25495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36738" y="26638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945" name="Rectangle 18"/>
          <p:cNvSpPr>
            <a:spLocks noChangeArrowheads="1"/>
          </p:cNvSpPr>
          <p:nvPr/>
        </p:nvSpPr>
        <p:spPr bwMode="auto">
          <a:xfrm>
            <a:off x="2794000" y="26638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51038" y="27781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947" name="Rectangle 20"/>
          <p:cNvSpPr>
            <a:spLocks noChangeArrowheads="1"/>
          </p:cNvSpPr>
          <p:nvPr/>
        </p:nvSpPr>
        <p:spPr bwMode="auto">
          <a:xfrm>
            <a:off x="2908300" y="27781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65338" y="28924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949" name="Rectangle 22"/>
          <p:cNvSpPr>
            <a:spLocks noChangeArrowheads="1"/>
          </p:cNvSpPr>
          <p:nvPr/>
        </p:nvSpPr>
        <p:spPr bwMode="auto">
          <a:xfrm>
            <a:off x="3022600" y="28924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79638" y="30067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951" name="Rectangle 24"/>
          <p:cNvSpPr>
            <a:spLocks noChangeArrowheads="1"/>
          </p:cNvSpPr>
          <p:nvPr/>
        </p:nvSpPr>
        <p:spPr bwMode="auto">
          <a:xfrm>
            <a:off x="3136900" y="30067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93938" y="31210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953" name="Rectangle 26"/>
          <p:cNvSpPr>
            <a:spLocks noChangeArrowheads="1"/>
          </p:cNvSpPr>
          <p:nvPr/>
        </p:nvSpPr>
        <p:spPr bwMode="auto">
          <a:xfrm>
            <a:off x="3251200" y="31210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08238" y="32353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955" name="Rectangle 28"/>
          <p:cNvSpPr>
            <a:spLocks noChangeArrowheads="1"/>
          </p:cNvSpPr>
          <p:nvPr/>
        </p:nvSpPr>
        <p:spPr bwMode="auto">
          <a:xfrm>
            <a:off x="3365500" y="32353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522538" y="33496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957" name="Rectangle 30"/>
          <p:cNvSpPr>
            <a:spLocks noChangeArrowheads="1"/>
          </p:cNvSpPr>
          <p:nvPr/>
        </p:nvSpPr>
        <p:spPr bwMode="auto">
          <a:xfrm>
            <a:off x="3479800" y="33496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636838" y="34639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959" name="Rectangle 32"/>
          <p:cNvSpPr>
            <a:spLocks noChangeArrowheads="1"/>
          </p:cNvSpPr>
          <p:nvPr/>
        </p:nvSpPr>
        <p:spPr bwMode="auto">
          <a:xfrm>
            <a:off x="3594100" y="34639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51138" y="35782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961" name="Rectangle 34"/>
          <p:cNvSpPr>
            <a:spLocks noChangeArrowheads="1"/>
          </p:cNvSpPr>
          <p:nvPr/>
        </p:nvSpPr>
        <p:spPr bwMode="auto">
          <a:xfrm>
            <a:off x="3708400" y="35782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 rot="8439141">
            <a:off x="3189288" y="1404938"/>
            <a:ext cx="2152650" cy="3887787"/>
          </a:xfrm>
          <a:prstGeom prst="ellipse">
            <a:avLst/>
          </a:prstGeom>
          <a:noFill/>
          <a:ln w="762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963" name="TextBox 48"/>
          <p:cNvSpPr txBox="1">
            <a:spLocks noChangeArrowheads="1"/>
          </p:cNvSpPr>
          <p:nvPr/>
        </p:nvSpPr>
        <p:spPr bwMode="auto">
          <a:xfrm>
            <a:off x="1358900" y="1849438"/>
            <a:ext cx="58118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GPU’s and Memory                                                                            Memory and CPU</a:t>
            </a:r>
          </a:p>
        </p:txBody>
      </p:sp>
      <p:sp>
        <p:nvSpPr>
          <p:cNvPr id="39964" name="TextBox 49"/>
          <p:cNvSpPr txBox="1">
            <a:spLocks noChangeArrowheads="1"/>
          </p:cNvSpPr>
          <p:nvPr/>
        </p:nvSpPr>
        <p:spPr bwMode="auto">
          <a:xfrm>
            <a:off x="5646738" y="2711450"/>
            <a:ext cx="508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CPU</a:t>
            </a:r>
          </a:p>
        </p:txBody>
      </p:sp>
      <p:sp>
        <p:nvSpPr>
          <p:cNvPr id="39965" name="TextBox 50"/>
          <p:cNvSpPr txBox="1">
            <a:spLocks noChangeArrowheads="1"/>
          </p:cNvSpPr>
          <p:nvPr/>
        </p:nvSpPr>
        <p:spPr bwMode="auto">
          <a:xfrm>
            <a:off x="2786063" y="3817938"/>
            <a:ext cx="1209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GPU’s</a:t>
            </a:r>
          </a:p>
        </p:txBody>
      </p:sp>
      <p:sp>
        <p:nvSpPr>
          <p:cNvPr id="39966" name="TextBox 51"/>
          <p:cNvSpPr txBox="1">
            <a:spLocks noChangeArrowheads="1"/>
          </p:cNvSpPr>
          <p:nvPr/>
        </p:nvSpPr>
        <p:spPr bwMode="auto">
          <a:xfrm>
            <a:off x="2044700" y="5000625"/>
            <a:ext cx="51689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Single memory space and programming model that is aware of memory latency and bandwidth issues.  A memory data centric solution</a:t>
            </a:r>
          </a:p>
        </p:txBody>
      </p:sp>
      <p:sp>
        <p:nvSpPr>
          <p:cNvPr id="39967" name="TextBox 47"/>
          <p:cNvSpPr txBox="1">
            <a:spLocks noChangeArrowheads="1"/>
          </p:cNvSpPr>
          <p:nvPr/>
        </p:nvSpPr>
        <p:spPr bwMode="auto">
          <a:xfrm>
            <a:off x="4786313" y="3686175"/>
            <a:ext cx="4365625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chemeClr val="accent1"/>
                </a:solidFill>
              </a:rPr>
              <a:t>Program      Read/Writes are planned by the compiler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rgbClr val="FF0000"/>
                </a:solidFill>
              </a:rPr>
              <a:t>User write codes for common memory environment    The GPU is used by the compiler </a:t>
            </a:r>
          </a:p>
        </p:txBody>
      </p:sp>
      <p:sp>
        <p:nvSpPr>
          <p:cNvPr id="3" name="TextBox 2"/>
          <p:cNvSpPr txBox="1"/>
          <p:nvPr/>
        </p:nvSpPr>
        <p:spPr>
          <a:xfrm rot="3289594">
            <a:off x="3098801" y="2686050"/>
            <a:ext cx="2068512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Common Address Space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90525"/>
            <a:ext cx="8382000" cy="1362075"/>
          </a:xfrm>
        </p:spPr>
        <p:txBody>
          <a:bodyPr/>
          <a:lstStyle/>
          <a:p>
            <a:pPr eaLnBrk="1" hangingPunct="1"/>
            <a:r>
              <a:rPr lang="en-US" altLang="en-US"/>
              <a:t>Serial Computer</a:t>
            </a:r>
            <a:br>
              <a:rPr lang="en-US" altLang="en-US"/>
            </a:br>
            <a:r>
              <a:rPr lang="en-US" altLang="en-US"/>
              <a:t>-Linear Address Space</a:t>
            </a:r>
          </a:p>
        </p:txBody>
      </p:sp>
      <p:sp>
        <p:nvSpPr>
          <p:cNvPr id="40962" name="Line 3"/>
          <p:cNvSpPr>
            <a:spLocks noChangeShapeType="1"/>
          </p:cNvSpPr>
          <p:nvPr/>
        </p:nvSpPr>
        <p:spPr bwMode="auto">
          <a:xfrm>
            <a:off x="1143000" y="2857500"/>
            <a:ext cx="601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63" name="AutoShape 4"/>
          <p:cNvSpPr>
            <a:spLocks noChangeArrowheads="1"/>
          </p:cNvSpPr>
          <p:nvPr/>
        </p:nvSpPr>
        <p:spPr bwMode="auto">
          <a:xfrm>
            <a:off x="4648200" y="28575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3717925" y="3660775"/>
            <a:ext cx="213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Address Pointer</a:t>
            </a:r>
          </a:p>
        </p:txBody>
      </p:sp>
      <p:sp>
        <p:nvSpPr>
          <p:cNvPr id="40965" name="Text Box 6"/>
          <p:cNvSpPr txBox="1">
            <a:spLocks noChangeArrowheads="1"/>
          </p:cNvSpPr>
          <p:nvPr/>
        </p:nvSpPr>
        <p:spPr bwMode="auto">
          <a:xfrm>
            <a:off x="1050925" y="2898775"/>
            <a:ext cx="700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0                                                                  Max Address</a:t>
            </a:r>
          </a:p>
        </p:txBody>
      </p:sp>
      <p:sp>
        <p:nvSpPr>
          <p:cNvPr id="40966" name="Text Box 7"/>
          <p:cNvSpPr txBox="1">
            <a:spLocks noChangeArrowheads="1"/>
          </p:cNvSpPr>
          <p:nvPr/>
        </p:nvSpPr>
        <p:spPr bwMode="auto">
          <a:xfrm>
            <a:off x="152400" y="4362450"/>
            <a:ext cx="8713788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i="1">
                <a:latin typeface="Times New Roman" charset="0"/>
              </a:rPr>
              <a:t>Latency</a:t>
            </a:r>
            <a:r>
              <a:rPr lang="en-US" altLang="en-US">
                <a:latin typeface="Times New Roman" charset="0"/>
              </a:rPr>
              <a:t> is the time to access the first word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i="1">
                <a:latin typeface="Times New Roman" charset="0"/>
              </a:rPr>
              <a:t>Bandwidth</a:t>
            </a:r>
            <a:r>
              <a:rPr lang="en-US" altLang="en-US">
                <a:latin typeface="Times New Roman" charset="0"/>
              </a:rPr>
              <a:t> is the rate of accessing successive words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8382000" cy="1362075"/>
          </a:xfrm>
        </p:spPr>
        <p:txBody>
          <a:bodyPr/>
          <a:lstStyle/>
          <a:p>
            <a:pPr eaLnBrk="1" hangingPunct="1"/>
            <a:r>
              <a:rPr lang="en-US" altLang="en-US" sz="3600"/>
              <a:t>Unified Shared Memory Computer - Linear Address Space</a:t>
            </a:r>
          </a:p>
        </p:txBody>
      </p:sp>
      <p:sp>
        <p:nvSpPr>
          <p:cNvPr id="41986" name="Line 3"/>
          <p:cNvSpPr>
            <a:spLocks noChangeShapeType="1"/>
          </p:cNvSpPr>
          <p:nvPr/>
        </p:nvSpPr>
        <p:spPr bwMode="auto">
          <a:xfrm>
            <a:off x="1143000" y="2857500"/>
            <a:ext cx="601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87" name="Text Box 5"/>
          <p:cNvSpPr txBox="1">
            <a:spLocks noChangeArrowheads="1"/>
          </p:cNvSpPr>
          <p:nvPr/>
        </p:nvSpPr>
        <p:spPr bwMode="auto">
          <a:xfrm>
            <a:off x="3529013" y="3673475"/>
            <a:ext cx="2940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CPU Address Pointers</a:t>
            </a:r>
          </a:p>
        </p:txBody>
      </p:sp>
      <p:sp>
        <p:nvSpPr>
          <p:cNvPr id="41988" name="Text Box 6"/>
          <p:cNvSpPr txBox="1">
            <a:spLocks noChangeArrowheads="1"/>
          </p:cNvSpPr>
          <p:nvPr/>
        </p:nvSpPr>
        <p:spPr bwMode="auto">
          <a:xfrm>
            <a:off x="1050925" y="2898775"/>
            <a:ext cx="700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0                                                                  Max Address</a:t>
            </a:r>
          </a:p>
        </p:txBody>
      </p:sp>
      <p:sp>
        <p:nvSpPr>
          <p:cNvPr id="41989" name="Text Box 7"/>
          <p:cNvSpPr txBox="1">
            <a:spLocks noChangeArrowheads="1"/>
          </p:cNvSpPr>
          <p:nvPr/>
        </p:nvSpPr>
        <p:spPr bwMode="auto">
          <a:xfrm>
            <a:off x="152400" y="4362450"/>
            <a:ext cx="78755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Showing multi-thread CPU Address Pointers to all of Memory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latin typeface="Times New Roman" charset="0"/>
              </a:rPr>
              <a:t>Latency</a:t>
            </a:r>
            <a:r>
              <a:rPr lang="en-US" altLang="en-US" sz="2400">
                <a:latin typeface="Times New Roman" charset="0"/>
              </a:rPr>
              <a:t> is the time to access the first word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latin typeface="Times New Roman" charset="0"/>
              </a:rPr>
              <a:t>Bandwidth</a:t>
            </a:r>
            <a:r>
              <a:rPr lang="en-US" altLang="en-US" sz="2400">
                <a:latin typeface="Times New Roman" charset="0"/>
              </a:rPr>
              <a:t> is the rate of accessing successive words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1282700"/>
            <a:ext cx="2613025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19813" y="1301750"/>
            <a:ext cx="457200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80188" y="1295400"/>
            <a:ext cx="457200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27688" y="1304925"/>
            <a:ext cx="457200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57788" y="1301750"/>
            <a:ext cx="457200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76775" y="1295400"/>
            <a:ext cx="457200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19575" y="1295400"/>
            <a:ext cx="457200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59200" y="1295400"/>
            <a:ext cx="457200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998" name="TextBox 2"/>
          <p:cNvSpPr txBox="1">
            <a:spLocks noChangeArrowheads="1"/>
          </p:cNvSpPr>
          <p:nvPr/>
        </p:nvSpPr>
        <p:spPr bwMode="auto">
          <a:xfrm>
            <a:off x="1447800" y="1828800"/>
            <a:ext cx="4643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CPU                                     G    P      U    ‘S</a:t>
            </a:r>
          </a:p>
        </p:txBody>
      </p:sp>
      <p:sp>
        <p:nvSpPr>
          <p:cNvPr id="41999" name="TextBox 4"/>
          <p:cNvSpPr txBox="1">
            <a:spLocks noChangeArrowheads="1"/>
          </p:cNvSpPr>
          <p:nvPr/>
        </p:nvSpPr>
        <p:spPr bwMode="auto">
          <a:xfrm>
            <a:off x="625475" y="3500438"/>
            <a:ext cx="8559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Low Latency                                                                               High Latency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Low Bandwidth                                                                         High Bandwidth  </a:t>
            </a:r>
            <a:r>
              <a:rPr lang="en-US" altLang="en-US" sz="1800"/>
              <a:t> </a:t>
            </a:r>
          </a:p>
        </p:txBody>
      </p:sp>
      <p:sp>
        <p:nvSpPr>
          <p:cNvPr id="42000" name="AutoShape 4"/>
          <p:cNvSpPr>
            <a:spLocks noChangeArrowheads="1"/>
          </p:cNvSpPr>
          <p:nvPr/>
        </p:nvSpPr>
        <p:spPr bwMode="auto">
          <a:xfrm>
            <a:off x="4343400" y="2895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2001" name="AutoShape 4"/>
          <p:cNvSpPr>
            <a:spLocks noChangeArrowheads="1"/>
          </p:cNvSpPr>
          <p:nvPr/>
        </p:nvSpPr>
        <p:spPr bwMode="auto">
          <a:xfrm>
            <a:off x="5105400" y="2895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2002" name="AutoShape 4"/>
          <p:cNvSpPr>
            <a:spLocks noChangeArrowheads="1"/>
          </p:cNvSpPr>
          <p:nvPr/>
        </p:nvSpPr>
        <p:spPr bwMode="auto">
          <a:xfrm>
            <a:off x="6019800" y="2895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2003" name="AutoShape 4"/>
          <p:cNvSpPr>
            <a:spLocks noChangeArrowheads="1"/>
          </p:cNvSpPr>
          <p:nvPr/>
        </p:nvSpPr>
        <p:spPr bwMode="auto">
          <a:xfrm>
            <a:off x="2417763" y="2895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2004" name="AutoShape 4"/>
          <p:cNvSpPr>
            <a:spLocks noChangeArrowheads="1"/>
          </p:cNvSpPr>
          <p:nvPr/>
        </p:nvSpPr>
        <p:spPr bwMode="auto">
          <a:xfrm>
            <a:off x="6705600" y="2895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8382000" cy="1362075"/>
          </a:xfrm>
        </p:spPr>
        <p:txBody>
          <a:bodyPr/>
          <a:lstStyle/>
          <a:p>
            <a:pPr eaLnBrk="1" hangingPunct="1"/>
            <a:r>
              <a:rPr lang="en-US" altLang="en-US" sz="3600"/>
              <a:t>Unified Shared Memory Computer - Linear Address Space</a:t>
            </a:r>
          </a:p>
        </p:txBody>
      </p:sp>
      <p:sp>
        <p:nvSpPr>
          <p:cNvPr id="43010" name="Line 3"/>
          <p:cNvSpPr>
            <a:spLocks noChangeShapeType="1"/>
          </p:cNvSpPr>
          <p:nvPr/>
        </p:nvSpPr>
        <p:spPr bwMode="auto">
          <a:xfrm>
            <a:off x="1143000" y="2857500"/>
            <a:ext cx="601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11" name="AutoShape 4"/>
          <p:cNvSpPr>
            <a:spLocks noChangeArrowheads="1"/>
          </p:cNvSpPr>
          <p:nvPr/>
        </p:nvSpPr>
        <p:spPr bwMode="auto">
          <a:xfrm>
            <a:off x="4648200" y="2895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2438400" y="3673475"/>
            <a:ext cx="472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             GPU Address Pointers</a:t>
            </a:r>
          </a:p>
        </p:txBody>
      </p:sp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1050925" y="2898775"/>
            <a:ext cx="700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0                                                                  Max Address</a:t>
            </a:r>
          </a:p>
        </p:txBody>
      </p:sp>
      <p:sp>
        <p:nvSpPr>
          <p:cNvPr id="43014" name="Text Box 7"/>
          <p:cNvSpPr txBox="1">
            <a:spLocks noChangeArrowheads="1"/>
          </p:cNvSpPr>
          <p:nvPr/>
        </p:nvSpPr>
        <p:spPr bwMode="auto">
          <a:xfrm>
            <a:off x="152400" y="4362450"/>
            <a:ext cx="78247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Showing GPU’s Address Pointers to all of Memory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i="1">
                <a:latin typeface="Times New Roman" charset="0"/>
              </a:rPr>
              <a:t>Latency</a:t>
            </a:r>
            <a:r>
              <a:rPr lang="en-US" altLang="en-US" sz="2800">
                <a:latin typeface="Times New Roman" charset="0"/>
              </a:rPr>
              <a:t> is the time to access the first word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i="1">
                <a:latin typeface="Times New Roman" charset="0"/>
              </a:rPr>
              <a:t>Bandwidth</a:t>
            </a:r>
            <a:r>
              <a:rPr lang="en-US" altLang="en-US" sz="2800">
                <a:latin typeface="Times New Roman" charset="0"/>
              </a:rPr>
              <a:t> is the rate of accessing successive words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1282700"/>
            <a:ext cx="2613025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19813" y="1301750"/>
            <a:ext cx="457200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80188" y="1295400"/>
            <a:ext cx="457200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27688" y="1304925"/>
            <a:ext cx="457200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57788" y="1301750"/>
            <a:ext cx="457200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76775" y="1295400"/>
            <a:ext cx="457200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19575" y="1295400"/>
            <a:ext cx="457200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59200" y="1295400"/>
            <a:ext cx="457200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023" name="TextBox 2"/>
          <p:cNvSpPr txBox="1">
            <a:spLocks noChangeArrowheads="1"/>
          </p:cNvSpPr>
          <p:nvPr/>
        </p:nvSpPr>
        <p:spPr bwMode="auto">
          <a:xfrm>
            <a:off x="1447800" y="1828800"/>
            <a:ext cx="4643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CPU                                     G    P      U    ‘S</a:t>
            </a:r>
          </a:p>
        </p:txBody>
      </p:sp>
      <p:sp>
        <p:nvSpPr>
          <p:cNvPr id="43024" name="TextBox 4"/>
          <p:cNvSpPr txBox="1">
            <a:spLocks noChangeArrowheads="1"/>
          </p:cNvSpPr>
          <p:nvPr/>
        </p:nvSpPr>
        <p:spPr bwMode="auto">
          <a:xfrm>
            <a:off x="563563" y="3549650"/>
            <a:ext cx="85582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Low Latency                                                                               High Latency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Low Bandwidth                                                                         High Bandwidth  </a:t>
            </a:r>
            <a:r>
              <a:rPr lang="en-US" altLang="en-US" sz="1800"/>
              <a:t> </a:t>
            </a:r>
          </a:p>
        </p:txBody>
      </p:sp>
      <p:sp>
        <p:nvSpPr>
          <p:cNvPr id="43025" name="AutoShape 4"/>
          <p:cNvSpPr>
            <a:spLocks noChangeArrowheads="1"/>
          </p:cNvSpPr>
          <p:nvPr/>
        </p:nvSpPr>
        <p:spPr bwMode="auto">
          <a:xfrm rot="-2754123">
            <a:off x="3529013" y="2705100"/>
            <a:ext cx="217487" cy="1103313"/>
          </a:xfrm>
          <a:prstGeom prst="upArrow">
            <a:avLst>
              <a:gd name="adj1" fmla="val 50000"/>
              <a:gd name="adj2" fmla="val 9176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26" name="AutoShape 4"/>
          <p:cNvSpPr>
            <a:spLocks noChangeArrowheads="1"/>
          </p:cNvSpPr>
          <p:nvPr/>
        </p:nvSpPr>
        <p:spPr bwMode="auto">
          <a:xfrm>
            <a:off x="4343400" y="2895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27" name="AutoShape 4"/>
          <p:cNvSpPr>
            <a:spLocks noChangeArrowheads="1"/>
          </p:cNvSpPr>
          <p:nvPr/>
        </p:nvSpPr>
        <p:spPr bwMode="auto">
          <a:xfrm>
            <a:off x="5105400" y="2895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28" name="AutoShape 4"/>
          <p:cNvSpPr>
            <a:spLocks noChangeArrowheads="1"/>
          </p:cNvSpPr>
          <p:nvPr/>
        </p:nvSpPr>
        <p:spPr bwMode="auto">
          <a:xfrm>
            <a:off x="5257800" y="2895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29" name="AutoShape 4"/>
          <p:cNvSpPr>
            <a:spLocks noChangeArrowheads="1"/>
          </p:cNvSpPr>
          <p:nvPr/>
        </p:nvSpPr>
        <p:spPr bwMode="auto">
          <a:xfrm>
            <a:off x="6019800" y="2895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30" name="AutoShape 4"/>
          <p:cNvSpPr>
            <a:spLocks noChangeArrowheads="1"/>
          </p:cNvSpPr>
          <p:nvPr/>
        </p:nvSpPr>
        <p:spPr bwMode="auto">
          <a:xfrm>
            <a:off x="5715000" y="2895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31" name="AutoShape 4"/>
          <p:cNvSpPr>
            <a:spLocks noChangeArrowheads="1"/>
          </p:cNvSpPr>
          <p:nvPr/>
        </p:nvSpPr>
        <p:spPr bwMode="auto">
          <a:xfrm>
            <a:off x="6705600" y="2895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8382000" cy="1362075"/>
          </a:xfrm>
        </p:spPr>
        <p:txBody>
          <a:bodyPr/>
          <a:lstStyle/>
          <a:p>
            <a:pPr eaLnBrk="1" hangingPunct="1"/>
            <a:r>
              <a:rPr lang="en-US" altLang="en-US" sz="3600"/>
              <a:t>Unified Shared Memory Computer - Linear Address Space</a:t>
            </a:r>
          </a:p>
        </p:txBody>
      </p:sp>
      <p:sp>
        <p:nvSpPr>
          <p:cNvPr id="44034" name="Line 3"/>
          <p:cNvSpPr>
            <a:spLocks noChangeShapeType="1"/>
          </p:cNvSpPr>
          <p:nvPr/>
        </p:nvSpPr>
        <p:spPr bwMode="auto">
          <a:xfrm>
            <a:off x="1143000" y="2857500"/>
            <a:ext cx="601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35" name="AutoShape 4"/>
          <p:cNvSpPr>
            <a:spLocks noChangeArrowheads="1"/>
          </p:cNvSpPr>
          <p:nvPr/>
        </p:nvSpPr>
        <p:spPr bwMode="auto">
          <a:xfrm>
            <a:off x="4648200" y="2895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4036" name="Text Box 5"/>
          <p:cNvSpPr txBox="1">
            <a:spLocks noChangeArrowheads="1"/>
          </p:cNvSpPr>
          <p:nvPr/>
        </p:nvSpPr>
        <p:spPr bwMode="auto">
          <a:xfrm>
            <a:off x="2438400" y="3673475"/>
            <a:ext cx="472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CPU    and   GPU Address Pointers</a:t>
            </a:r>
          </a:p>
        </p:txBody>
      </p:sp>
      <p:sp>
        <p:nvSpPr>
          <p:cNvPr id="44037" name="Text Box 6"/>
          <p:cNvSpPr txBox="1">
            <a:spLocks noChangeArrowheads="1"/>
          </p:cNvSpPr>
          <p:nvPr/>
        </p:nvSpPr>
        <p:spPr bwMode="auto">
          <a:xfrm>
            <a:off x="1050925" y="2898775"/>
            <a:ext cx="700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0                                                                  Max Address</a:t>
            </a:r>
          </a:p>
        </p:txBody>
      </p:sp>
      <p:sp>
        <p:nvSpPr>
          <p:cNvPr id="44038" name="Text Box 7"/>
          <p:cNvSpPr txBox="1">
            <a:spLocks noChangeArrowheads="1"/>
          </p:cNvSpPr>
          <p:nvPr/>
        </p:nvSpPr>
        <p:spPr bwMode="auto">
          <a:xfrm>
            <a:off x="152400" y="4362450"/>
            <a:ext cx="89519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Showing CPU and GPU’s Address Pointers to all of Memory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i="1">
                <a:latin typeface="Times New Roman" charset="0"/>
              </a:rPr>
              <a:t>Latency</a:t>
            </a:r>
            <a:r>
              <a:rPr lang="en-US" altLang="en-US" sz="2800">
                <a:latin typeface="Times New Roman" charset="0"/>
              </a:rPr>
              <a:t> is the time to access the first word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i="1">
                <a:latin typeface="Times New Roman" charset="0"/>
              </a:rPr>
              <a:t>Bandwidth</a:t>
            </a:r>
            <a:r>
              <a:rPr lang="en-US" altLang="en-US" sz="2800">
                <a:latin typeface="Times New Roman" charset="0"/>
              </a:rPr>
              <a:t> is the rate of accessing successive words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1282700"/>
            <a:ext cx="2613025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19813" y="1301750"/>
            <a:ext cx="457200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80188" y="1295400"/>
            <a:ext cx="457200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27688" y="1304925"/>
            <a:ext cx="457200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57788" y="1301750"/>
            <a:ext cx="457200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76775" y="1295400"/>
            <a:ext cx="457200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19575" y="1295400"/>
            <a:ext cx="457200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59200" y="1295400"/>
            <a:ext cx="457200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047" name="TextBox 2"/>
          <p:cNvSpPr txBox="1">
            <a:spLocks noChangeArrowheads="1"/>
          </p:cNvSpPr>
          <p:nvPr/>
        </p:nvSpPr>
        <p:spPr bwMode="auto">
          <a:xfrm>
            <a:off x="1447800" y="1828800"/>
            <a:ext cx="4643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CPU                                     G    P      U    ‘S</a:t>
            </a:r>
          </a:p>
        </p:txBody>
      </p:sp>
      <p:sp>
        <p:nvSpPr>
          <p:cNvPr id="44048" name="TextBox 4"/>
          <p:cNvSpPr txBox="1">
            <a:spLocks noChangeArrowheads="1"/>
          </p:cNvSpPr>
          <p:nvPr/>
        </p:nvSpPr>
        <p:spPr bwMode="auto">
          <a:xfrm>
            <a:off x="617538" y="3554413"/>
            <a:ext cx="85582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Low Latency                                                                               High Latency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Low Bandwidth                                                                         High Bandwidth  </a:t>
            </a:r>
            <a:r>
              <a:rPr lang="en-US" altLang="en-US" sz="1800"/>
              <a:t> </a:t>
            </a:r>
          </a:p>
        </p:txBody>
      </p:sp>
      <p:sp>
        <p:nvSpPr>
          <p:cNvPr id="44049" name="AutoShape 4"/>
          <p:cNvSpPr>
            <a:spLocks noChangeArrowheads="1"/>
          </p:cNvSpPr>
          <p:nvPr/>
        </p:nvSpPr>
        <p:spPr bwMode="auto">
          <a:xfrm rot="-2754123">
            <a:off x="3529013" y="2705100"/>
            <a:ext cx="217487" cy="1103313"/>
          </a:xfrm>
          <a:prstGeom prst="upArrow">
            <a:avLst>
              <a:gd name="adj1" fmla="val 50000"/>
              <a:gd name="adj2" fmla="val 9176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4050" name="AutoShape 4"/>
          <p:cNvSpPr>
            <a:spLocks noChangeArrowheads="1"/>
          </p:cNvSpPr>
          <p:nvPr/>
        </p:nvSpPr>
        <p:spPr bwMode="auto">
          <a:xfrm>
            <a:off x="4343400" y="2895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4051" name="AutoShape 4"/>
          <p:cNvSpPr>
            <a:spLocks noChangeArrowheads="1"/>
          </p:cNvSpPr>
          <p:nvPr/>
        </p:nvSpPr>
        <p:spPr bwMode="auto">
          <a:xfrm>
            <a:off x="5105400" y="2895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4052" name="AutoShape 4"/>
          <p:cNvSpPr>
            <a:spLocks noChangeArrowheads="1"/>
          </p:cNvSpPr>
          <p:nvPr/>
        </p:nvSpPr>
        <p:spPr bwMode="auto">
          <a:xfrm>
            <a:off x="5257800" y="2895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4053" name="AutoShape 4"/>
          <p:cNvSpPr>
            <a:spLocks noChangeArrowheads="1"/>
          </p:cNvSpPr>
          <p:nvPr/>
        </p:nvSpPr>
        <p:spPr bwMode="auto">
          <a:xfrm>
            <a:off x="6019800" y="2895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4054" name="AutoShape 4"/>
          <p:cNvSpPr>
            <a:spLocks noChangeArrowheads="1"/>
          </p:cNvSpPr>
          <p:nvPr/>
        </p:nvSpPr>
        <p:spPr bwMode="auto">
          <a:xfrm>
            <a:off x="5715000" y="2895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4055" name="AutoShape 4"/>
          <p:cNvSpPr>
            <a:spLocks noChangeArrowheads="1"/>
          </p:cNvSpPr>
          <p:nvPr/>
        </p:nvSpPr>
        <p:spPr bwMode="auto">
          <a:xfrm>
            <a:off x="6705600" y="2895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4056" name="AutoShape 4"/>
          <p:cNvSpPr>
            <a:spLocks noChangeArrowheads="1"/>
          </p:cNvSpPr>
          <p:nvPr/>
        </p:nvSpPr>
        <p:spPr bwMode="auto">
          <a:xfrm>
            <a:off x="2578100" y="2881313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Blue Waters Project</a:t>
            </a:r>
          </a:p>
        </p:txBody>
      </p:sp>
      <p:sp>
        <p:nvSpPr>
          <p:cNvPr id="17410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600"/>
              <a:t>Lesson on OpenACC - Pebbles</a:t>
            </a:r>
          </a:p>
          <a:p>
            <a:endParaRPr lang="en-US" altLang="en-US" sz="1600"/>
          </a:p>
          <a:p>
            <a:r>
              <a:rPr lang="en-US" altLang="en-US" sz="1600"/>
              <a:t>Other Lessons similar are:</a:t>
            </a:r>
          </a:p>
          <a:p>
            <a:pPr lvl="1"/>
            <a:r>
              <a:rPr lang="en-US" altLang="en-US" sz="1600"/>
              <a:t>Lesson on MPI Waves</a:t>
            </a:r>
          </a:p>
          <a:p>
            <a:pPr lvl="1"/>
            <a:r>
              <a:rPr lang="en-US" altLang="en-US" sz="1600"/>
              <a:t>Lesson on MPI and OpenMP – Pebbles</a:t>
            </a:r>
          </a:p>
          <a:p>
            <a:pPr lvl="1"/>
            <a:r>
              <a:rPr lang="en-US" altLang="en-US" sz="1600"/>
              <a:t>Lesson on OpenACC – Pebbles</a:t>
            </a:r>
          </a:p>
          <a:p>
            <a:pPr lvl="1"/>
            <a:r>
              <a:rPr lang="en-US" altLang="en-US" sz="1600"/>
              <a:t>Lesson on Visualization of Pebbles</a:t>
            </a:r>
          </a:p>
          <a:p>
            <a:pPr lvl="2"/>
            <a:r>
              <a:rPr lang="en-US" altLang="en-US" sz="1600"/>
              <a:t>This lesson builds the vis tools </a:t>
            </a:r>
          </a:p>
          <a:p>
            <a:pPr lvl="2"/>
            <a:r>
              <a:rPr lang="en-US" altLang="en-US" sz="1600"/>
              <a:t>used in those other lessons</a:t>
            </a:r>
          </a:p>
          <a:p>
            <a:pPr lvl="2"/>
            <a:endParaRPr lang="en-US" altLang="en-US"/>
          </a:p>
          <a:p>
            <a:pPr lvl="2"/>
            <a:endParaRPr lang="en-US" altLang="en-US"/>
          </a:p>
        </p:txBody>
      </p:sp>
      <p:pic>
        <p:nvPicPr>
          <p:cNvPr id="17411" name="Picture 2" descr="A close up of a logo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600200"/>
            <a:ext cx="3733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Floating Point Operations per Second </a:t>
            </a:r>
          </a:p>
        </p:txBody>
      </p:sp>
      <p:sp>
        <p:nvSpPr>
          <p:cNvPr id="5017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Time entire run using LINUX </a:t>
            </a:r>
          </a:p>
          <a:p>
            <a:pPr lvl="1">
              <a:defRPr/>
            </a:pPr>
            <a:r>
              <a:rPr lang="en-US" altLang="en-US" dirty="0"/>
              <a:t>Time </a:t>
            </a:r>
            <a:r>
              <a:rPr lang="en-US" altLang="en-US" dirty="0" err="1"/>
              <a:t>run_pebble_mpi</a:t>
            </a:r>
            <a:endParaRPr lang="en-US" altLang="en-US" dirty="0"/>
          </a:p>
          <a:p>
            <a:pPr marL="514350" indent="-457200">
              <a:defRPr/>
            </a:pPr>
            <a:r>
              <a:rPr lang="en-US" altLang="en-US" dirty="0"/>
              <a:t>Using work count of loops</a:t>
            </a:r>
          </a:p>
          <a:p>
            <a:pPr marL="514350" indent="-457200">
              <a:defRPr/>
            </a:pPr>
            <a:r>
              <a:rPr lang="en-US" altLang="en-US" dirty="0"/>
              <a:t>Count floating point operations…</a:t>
            </a:r>
          </a:p>
          <a:p>
            <a:pPr marL="514350" indent="-457200">
              <a:defRPr/>
            </a:pPr>
            <a:endParaRPr lang="en-US" altLang="en-US" dirty="0"/>
          </a:p>
          <a:p>
            <a:pPr marL="514350" indent="-457200">
              <a:defRPr/>
            </a:pPr>
            <a:r>
              <a:rPr lang="en-US" altLang="en-US" dirty="0"/>
              <a:t>Divide   flop count / run time == &gt; FLOPS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Timing Code Methods</a:t>
            </a:r>
          </a:p>
        </p:txBody>
      </p:sp>
      <p:sp>
        <p:nvSpPr>
          <p:cNvPr id="5017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Time entire run using LINUX </a:t>
            </a:r>
          </a:p>
          <a:p>
            <a:pPr lvl="1">
              <a:defRPr/>
            </a:pPr>
            <a:r>
              <a:rPr lang="en-US" altLang="en-US" dirty="0"/>
              <a:t>Time </a:t>
            </a:r>
            <a:r>
              <a:rPr lang="en-US" altLang="en-US" dirty="0" err="1"/>
              <a:t>run_pebble_mpi</a:t>
            </a: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marL="514350" indent="-457200">
              <a:defRPr/>
            </a:pPr>
            <a:r>
              <a:rPr lang="en-US" altLang="en-US" dirty="0"/>
              <a:t>Internal call to timer routines…</a:t>
            </a:r>
          </a:p>
          <a:p>
            <a:pPr lvl="1">
              <a:buFontTx/>
              <a:buChar char="-"/>
              <a:defRPr/>
            </a:pPr>
            <a:r>
              <a:rPr lang="en-US" altLang="en-US" dirty="0"/>
              <a:t>Call time(</a:t>
            </a:r>
            <a:r>
              <a:rPr lang="en-US" altLang="en-US" dirty="0" err="1"/>
              <a:t>tstart</a:t>
            </a:r>
            <a:r>
              <a:rPr lang="en-US" altLang="en-US" dirty="0"/>
              <a:t>)</a:t>
            </a:r>
          </a:p>
          <a:p>
            <a:pPr lvl="1">
              <a:buFontTx/>
              <a:buChar char="-"/>
              <a:defRPr/>
            </a:pPr>
            <a:r>
              <a:rPr lang="en-US" altLang="en-US" dirty="0"/>
              <a:t>Do work</a:t>
            </a:r>
          </a:p>
          <a:p>
            <a:pPr lvl="1">
              <a:buFontTx/>
              <a:buChar char="-"/>
              <a:defRPr/>
            </a:pPr>
            <a:r>
              <a:rPr lang="en-US" altLang="en-US" dirty="0"/>
              <a:t>Call time(</a:t>
            </a:r>
            <a:r>
              <a:rPr lang="en-US" altLang="en-US" dirty="0" err="1"/>
              <a:t>tstop</a:t>
            </a:r>
            <a:r>
              <a:rPr lang="en-US" altLang="en-US" dirty="0"/>
              <a:t>)</a:t>
            </a:r>
          </a:p>
          <a:p>
            <a:pPr lvl="1">
              <a:buFontTx/>
              <a:buChar char="-"/>
              <a:defRPr/>
            </a:pPr>
            <a:r>
              <a:rPr lang="en-US" altLang="en-US" dirty="0" err="1"/>
              <a:t>Trun</a:t>
            </a:r>
            <a:r>
              <a:rPr lang="en-US" altLang="en-US" dirty="0"/>
              <a:t> = </a:t>
            </a:r>
            <a:r>
              <a:rPr lang="en-US" altLang="en-US" dirty="0" err="1"/>
              <a:t>tstop</a:t>
            </a:r>
            <a:r>
              <a:rPr lang="en-US" altLang="en-US" dirty="0"/>
              <a:t> - </a:t>
            </a:r>
            <a:r>
              <a:rPr lang="en-US" altLang="en-US" dirty="0" err="1"/>
              <a:t>tstart</a:t>
            </a:r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 Scripts</a:t>
            </a:r>
          </a:p>
        </p:txBody>
      </p:sp>
      <p:sp>
        <p:nvSpPr>
          <p:cNvPr id="48130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800"/>
              <a:t>runclean  </a:t>
            </a:r>
            <a:r>
              <a:rPr lang="en-US" altLang="en-US" sz="2800">
                <a:sym typeface="Wingdings" charset="2"/>
              </a:rPr>
              <a:t>  clean up data directory.</a:t>
            </a:r>
            <a:r>
              <a:rPr lang="en-US" altLang="en-US" sz="2800"/>
              <a:t>   </a:t>
            </a:r>
          </a:p>
          <a:p>
            <a:pPr marL="0" indent="0">
              <a:buFontTx/>
              <a:buNone/>
            </a:pPr>
            <a:endParaRPr lang="en-US" altLang="en-US" sz="800"/>
          </a:p>
          <a:p>
            <a:pPr marL="400050" lvl="1" indent="0">
              <a:buFontTx/>
              <a:buNone/>
            </a:pPr>
            <a:r>
              <a:rPr lang="en-US" altLang="en-US" sz="1800" i="1"/>
              <a:t>#!/bin/bash</a:t>
            </a:r>
          </a:p>
          <a:p>
            <a:pPr marL="400050" lvl="1" indent="0">
              <a:buFontTx/>
              <a:buNone/>
            </a:pPr>
            <a:r>
              <a:rPr lang="en-US" altLang="en-US" sz="1800" i="1"/>
              <a:t>rm data/*</a:t>
            </a:r>
          </a:p>
          <a:p>
            <a:pPr marL="400050" lvl="1" indent="0">
              <a:buFontTx/>
              <a:buNone/>
            </a:pPr>
            <a:r>
              <a:rPr lang="en-US" altLang="en-US" sz="1800" i="1"/>
              <a:t>rm temp_fort/*    </a:t>
            </a:r>
          </a:p>
          <a:p>
            <a:pPr marL="0" indent="0">
              <a:buFontTx/>
              <a:buNone/>
            </a:pPr>
            <a:endParaRPr lang="en-US" altLang="en-US" sz="900"/>
          </a:p>
          <a:p>
            <a:pPr marL="0" indent="0">
              <a:buFontTx/>
              <a:buNone/>
            </a:pPr>
            <a:r>
              <a:rPr lang="en-US" altLang="en-US" sz="2800"/>
              <a:t>run_pebble  </a:t>
            </a:r>
            <a:r>
              <a:rPr lang="en-US" altLang="en-US" sz="2800">
                <a:sym typeface="Wingdings" charset="2"/>
              </a:rPr>
              <a:t> delete files, compile,</a:t>
            </a:r>
          </a:p>
          <a:p>
            <a:pPr marL="0" indent="0">
              <a:buFontTx/>
              <a:buNone/>
            </a:pPr>
            <a:r>
              <a:rPr lang="en-US" altLang="en-US" sz="2800">
                <a:sym typeface="Wingdings" charset="2"/>
              </a:rPr>
              <a:t>                                 execute mpi program  </a:t>
            </a:r>
          </a:p>
          <a:p>
            <a:pPr marL="0" indent="0">
              <a:buFontTx/>
              <a:buNone/>
            </a:pPr>
            <a:endParaRPr lang="en-US" altLang="en-US" sz="2800">
              <a:sym typeface="Wingdings" charset="2"/>
            </a:endParaRP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990600" y="4094163"/>
            <a:ext cx="6096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#!/bin/bash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rm temp_fort/*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rm data/*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rm pebble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gfortran pebble.f -o pebble -O3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pebble_mpi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/>
          <p:cNvSpPr/>
          <p:nvPr/>
        </p:nvSpPr>
        <p:spPr>
          <a:xfrm>
            <a:off x="1828800" y="1298575"/>
            <a:ext cx="381000" cy="10668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Arrow: Down 3"/>
          <p:cNvSpPr/>
          <p:nvPr/>
        </p:nvSpPr>
        <p:spPr>
          <a:xfrm>
            <a:off x="1811338" y="5257800"/>
            <a:ext cx="381000" cy="12192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Arrow: Down 7"/>
          <p:cNvSpPr/>
          <p:nvPr/>
        </p:nvSpPr>
        <p:spPr>
          <a:xfrm>
            <a:off x="1828800" y="2417763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Arrow: Down 8"/>
          <p:cNvSpPr/>
          <p:nvPr/>
        </p:nvSpPr>
        <p:spPr>
          <a:xfrm>
            <a:off x="1817688" y="4557713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1817688" y="385762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1817688" y="3157538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Arrow: Down 11"/>
          <p:cNvSpPr/>
          <p:nvPr/>
        </p:nvSpPr>
        <p:spPr>
          <a:xfrm>
            <a:off x="4114800" y="1298575"/>
            <a:ext cx="381000" cy="10668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Arrow: Down 12"/>
          <p:cNvSpPr/>
          <p:nvPr/>
        </p:nvSpPr>
        <p:spPr>
          <a:xfrm>
            <a:off x="4097338" y="3508375"/>
            <a:ext cx="381000" cy="12192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Arrow: Down 13"/>
          <p:cNvSpPr/>
          <p:nvPr/>
        </p:nvSpPr>
        <p:spPr>
          <a:xfrm>
            <a:off x="4748213" y="259397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Arrow: Down 14"/>
          <p:cNvSpPr/>
          <p:nvPr/>
        </p:nvSpPr>
        <p:spPr>
          <a:xfrm>
            <a:off x="4097338" y="259397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Arrow: Down 15"/>
          <p:cNvSpPr/>
          <p:nvPr/>
        </p:nvSpPr>
        <p:spPr>
          <a:xfrm>
            <a:off x="5715000" y="259397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Arrow: Down 16"/>
          <p:cNvSpPr/>
          <p:nvPr/>
        </p:nvSpPr>
        <p:spPr>
          <a:xfrm>
            <a:off x="5257800" y="259397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165" name="TextBox 2"/>
          <p:cNvSpPr txBox="1">
            <a:spLocks noChangeArrowheads="1"/>
          </p:cNvSpPr>
          <p:nvPr/>
        </p:nvSpPr>
        <p:spPr bwMode="auto">
          <a:xfrm>
            <a:off x="1385888" y="346075"/>
            <a:ext cx="6724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Serial Execution versus Multi-thread Processing</a:t>
            </a:r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609600" y="1298575"/>
            <a:ext cx="0" cy="5184775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67" name="TextBox 21"/>
          <p:cNvSpPr txBox="1">
            <a:spLocks noChangeArrowheads="1"/>
          </p:cNvSpPr>
          <p:nvPr/>
        </p:nvSpPr>
        <p:spPr bwMode="auto">
          <a:xfrm>
            <a:off x="0" y="877888"/>
            <a:ext cx="8755063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Run Time        Serial                         Multi-Thread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  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                           Secondary Threads (3)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 &gt;                                            Shared Variables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 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 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</a:t>
            </a: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5334000" y="2438400"/>
            <a:ext cx="76200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 flipH="1">
            <a:off x="5410200" y="2438400"/>
            <a:ext cx="76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5867400" y="2438400"/>
            <a:ext cx="76200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 flipH="1">
            <a:off x="5943600" y="2438400"/>
            <a:ext cx="76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8077200" y="1981200"/>
            <a:ext cx="76200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 flipH="1">
            <a:off x="8153400" y="1981200"/>
            <a:ext cx="76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4876800" y="2438400"/>
            <a:ext cx="76200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flipH="1">
            <a:off x="4953000" y="2438400"/>
            <a:ext cx="76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094163" y="2409825"/>
            <a:ext cx="3810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094163" y="3324225"/>
            <a:ext cx="3810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3553" name="Straight Arrow Connector 23552"/>
          <p:cNvCxnSpPr/>
          <p:nvPr/>
        </p:nvCxnSpPr>
        <p:spPr>
          <a:xfrm flipH="1" flipV="1">
            <a:off x="4473575" y="3508375"/>
            <a:ext cx="1165225" cy="6096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 flipH="1" flipV="1">
            <a:off x="4446588" y="2573338"/>
            <a:ext cx="1192212" cy="157638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80" name="TextBox 23556"/>
          <p:cNvSpPr txBox="1">
            <a:spLocks noChangeArrowheads="1"/>
          </p:cNvSpPr>
          <p:nvPr/>
        </p:nvSpPr>
        <p:spPr bwMode="auto">
          <a:xfrm>
            <a:off x="5867400" y="4117975"/>
            <a:ext cx="262096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Organize data access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and execution between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threads</a:t>
            </a:r>
          </a:p>
        </p:txBody>
      </p:sp>
      <p:sp>
        <p:nvSpPr>
          <p:cNvPr id="23558" name="Right Brace 23557"/>
          <p:cNvSpPr/>
          <p:nvPr/>
        </p:nvSpPr>
        <p:spPr>
          <a:xfrm>
            <a:off x="4311650" y="4759325"/>
            <a:ext cx="401638" cy="1682750"/>
          </a:xfrm>
          <a:prstGeom prst="rightBrac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182" name="TextBox 23558"/>
          <p:cNvSpPr txBox="1">
            <a:spLocks noChangeArrowheads="1"/>
          </p:cNvSpPr>
          <p:nvPr/>
        </p:nvSpPr>
        <p:spPr bwMode="auto">
          <a:xfrm>
            <a:off x="4899025" y="5368925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Run Time Savings</a:t>
            </a:r>
          </a:p>
        </p:txBody>
      </p:sp>
      <p:cxnSp>
        <p:nvCxnSpPr>
          <p:cNvPr id="23561" name="Straight Connector 23560"/>
          <p:cNvCxnSpPr>
            <a:cxnSpLocks/>
          </p:cNvCxnSpPr>
          <p:nvPr/>
        </p:nvCxnSpPr>
        <p:spPr>
          <a:xfrm>
            <a:off x="4094163" y="2743200"/>
            <a:ext cx="25908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4094163" y="2971800"/>
            <a:ext cx="25908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OpenACC Fortran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25" y="1568450"/>
            <a:ext cx="8229600" cy="452596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400" b="1" dirty="0"/>
              <a:t>               PROGRAM </a:t>
            </a:r>
            <a:r>
              <a:rPr lang="en-US" sz="1400" b="1" dirty="0" err="1"/>
              <a:t>BasicOpenACC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    Integer*4  </a:t>
            </a:r>
            <a:r>
              <a:rPr lang="en-US" sz="1400" b="1" dirty="0" err="1"/>
              <a:t>Icount</a:t>
            </a:r>
            <a:endParaRPr lang="en-US" sz="1400" b="1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Real*4    Data(128,16)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    </a:t>
            </a:r>
            <a:r>
              <a:rPr lang="en-US" sz="1400" b="1" i="1" dirty="0"/>
              <a:t>Serial code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 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</a:t>
            </a:r>
            <a:r>
              <a:rPr lang="en-US" sz="1400" b="1" i="1" dirty="0"/>
              <a:t>Beginning of parallel region. Fork a team of threads.    Specify variable scoping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                                                                                                          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Master Thread</a:t>
            </a:r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1400" b="1" dirty="0"/>
              <a:t>   !$ACC Kernels                                                                                                  </a:t>
            </a:r>
            <a:r>
              <a:rPr lang="en-US" sz="1400" b="1" dirty="0">
                <a:solidFill>
                  <a:srgbClr val="FF0000"/>
                </a:solidFill>
              </a:rPr>
              <a:t>Thread Team  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1400" b="1" dirty="0"/>
              <a:t>     </a:t>
            </a:r>
            <a:r>
              <a:rPr lang="en-US" sz="1400" b="1" i="1" dirty="0"/>
              <a:t>Parallel region executed by all threads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    </a:t>
            </a:r>
            <a:r>
              <a:rPr lang="en-US" sz="1400" b="1" i="1" dirty="0"/>
              <a:t>Other </a:t>
            </a:r>
            <a:r>
              <a:rPr lang="en-US" sz="1400" b="1" i="1" dirty="0" err="1"/>
              <a:t>OpenACC</a:t>
            </a:r>
            <a:r>
              <a:rPr lang="en-US" sz="1400" b="1" i="1" dirty="0"/>
              <a:t> directives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    </a:t>
            </a:r>
            <a:r>
              <a:rPr lang="en-US" sz="1400" b="1" i="1" dirty="0"/>
              <a:t>Run-time Library calls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    </a:t>
            </a:r>
            <a:r>
              <a:rPr lang="en-US" sz="1400" b="1" i="1" dirty="0"/>
              <a:t>All threads join master thread and disband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!$ACC END Kernels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 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</a:t>
            </a:r>
            <a:r>
              <a:rPr lang="en-US" sz="1400" b="1" i="1" dirty="0"/>
              <a:t>Resume serial code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 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END</a:t>
            </a:r>
            <a:endParaRPr lang="en-US" sz="1400" dirty="0"/>
          </a:p>
        </p:txBody>
      </p:sp>
      <p:sp>
        <p:nvSpPr>
          <p:cNvPr id="6" name="Arrow: Down 5"/>
          <p:cNvSpPr/>
          <p:nvPr/>
        </p:nvSpPr>
        <p:spPr>
          <a:xfrm>
            <a:off x="6019800" y="3429000"/>
            <a:ext cx="304800" cy="1600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Arrow: Down 6"/>
          <p:cNvSpPr/>
          <p:nvPr/>
        </p:nvSpPr>
        <p:spPr>
          <a:xfrm>
            <a:off x="66294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Arrow: Down 7"/>
          <p:cNvSpPr/>
          <p:nvPr/>
        </p:nvSpPr>
        <p:spPr>
          <a:xfrm>
            <a:off x="69342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Arrow: Down 8"/>
          <p:cNvSpPr/>
          <p:nvPr/>
        </p:nvSpPr>
        <p:spPr>
          <a:xfrm>
            <a:off x="7335838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Arrow: Down 9"/>
          <p:cNvSpPr/>
          <p:nvPr/>
        </p:nvSpPr>
        <p:spPr>
          <a:xfrm>
            <a:off x="7734300" y="3646488"/>
            <a:ext cx="304800" cy="116522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Arrow: Down 10"/>
          <p:cNvSpPr/>
          <p:nvPr/>
        </p:nvSpPr>
        <p:spPr>
          <a:xfrm>
            <a:off x="805815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794375" y="3962400"/>
            <a:ext cx="274320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591300" y="4419600"/>
            <a:ext cx="19050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87" name="TextBox 24"/>
          <p:cNvSpPr txBox="1">
            <a:spLocks noChangeArrowheads="1"/>
          </p:cNvSpPr>
          <p:nvPr/>
        </p:nvSpPr>
        <p:spPr bwMode="auto">
          <a:xfrm>
            <a:off x="4948238" y="3813175"/>
            <a:ext cx="106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Shared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Private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6019800" y="4419600"/>
            <a:ext cx="3048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1143000"/>
          </a:xfrm>
        </p:spPr>
        <p:txBody>
          <a:bodyPr/>
          <a:lstStyle/>
          <a:p>
            <a:r>
              <a:rPr lang="en-US" altLang="en-US" sz="3200"/>
              <a:t>OpenACC Fortran </a:t>
            </a:r>
            <a:br>
              <a:rPr lang="en-US" altLang="en-US" sz="3200"/>
            </a:br>
            <a:r>
              <a:rPr lang="en-US" altLang="en-US" sz="3200"/>
              <a:t>in two MPI ranks</a:t>
            </a:r>
            <a:br>
              <a:rPr lang="en-US" altLang="en-US" sz="3200"/>
            </a:br>
            <a:r>
              <a:rPr lang="en-US" altLang="en-US" sz="3200"/>
              <a:t>and five ACC threads per MPI rank</a:t>
            </a:r>
          </a:p>
        </p:txBody>
      </p:sp>
      <p:sp>
        <p:nvSpPr>
          <p:cNvPr id="6" name="Arrow: Down 5"/>
          <p:cNvSpPr/>
          <p:nvPr/>
        </p:nvSpPr>
        <p:spPr>
          <a:xfrm>
            <a:off x="6019800" y="3429000"/>
            <a:ext cx="304800" cy="1600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Arrow: Down 6"/>
          <p:cNvSpPr/>
          <p:nvPr/>
        </p:nvSpPr>
        <p:spPr>
          <a:xfrm>
            <a:off x="66294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Arrow: Down 7"/>
          <p:cNvSpPr/>
          <p:nvPr/>
        </p:nvSpPr>
        <p:spPr>
          <a:xfrm>
            <a:off x="69342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Arrow: Down 8"/>
          <p:cNvSpPr/>
          <p:nvPr/>
        </p:nvSpPr>
        <p:spPr>
          <a:xfrm>
            <a:off x="7335838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Arrow: Down 9"/>
          <p:cNvSpPr/>
          <p:nvPr/>
        </p:nvSpPr>
        <p:spPr>
          <a:xfrm>
            <a:off x="7734300" y="3646488"/>
            <a:ext cx="304800" cy="116522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Arrow: Down 10"/>
          <p:cNvSpPr/>
          <p:nvPr/>
        </p:nvSpPr>
        <p:spPr>
          <a:xfrm>
            <a:off x="805815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794375" y="3962400"/>
            <a:ext cx="274320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591300" y="4419600"/>
            <a:ext cx="19050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10" name="TextBox 24"/>
          <p:cNvSpPr txBox="1">
            <a:spLocks noChangeArrowheads="1"/>
          </p:cNvSpPr>
          <p:nvPr/>
        </p:nvSpPr>
        <p:spPr bwMode="auto">
          <a:xfrm>
            <a:off x="4948238" y="3813175"/>
            <a:ext cx="106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Shared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Private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6019800" y="4419600"/>
            <a:ext cx="3048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Down 29"/>
          <p:cNvSpPr/>
          <p:nvPr/>
        </p:nvSpPr>
        <p:spPr>
          <a:xfrm>
            <a:off x="1909763" y="3429000"/>
            <a:ext cx="304800" cy="1600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Arrow: Down 30"/>
          <p:cNvSpPr/>
          <p:nvPr/>
        </p:nvSpPr>
        <p:spPr>
          <a:xfrm>
            <a:off x="2519363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" name="Arrow: Down 31"/>
          <p:cNvSpPr/>
          <p:nvPr/>
        </p:nvSpPr>
        <p:spPr>
          <a:xfrm>
            <a:off x="2824163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" name="Arrow: Down 32"/>
          <p:cNvSpPr/>
          <p:nvPr/>
        </p:nvSpPr>
        <p:spPr>
          <a:xfrm>
            <a:off x="32258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Arrow: Down 33"/>
          <p:cNvSpPr/>
          <p:nvPr/>
        </p:nvSpPr>
        <p:spPr>
          <a:xfrm>
            <a:off x="3624263" y="3646488"/>
            <a:ext cx="304800" cy="116522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Arrow: Down 34"/>
          <p:cNvSpPr/>
          <p:nvPr/>
        </p:nvSpPr>
        <p:spPr>
          <a:xfrm>
            <a:off x="3948113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1684338" y="3962400"/>
            <a:ext cx="274320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2481263" y="4419600"/>
            <a:ext cx="19050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20" name="TextBox 37"/>
          <p:cNvSpPr txBox="1">
            <a:spLocks noChangeArrowheads="1"/>
          </p:cNvSpPr>
          <p:nvPr/>
        </p:nvSpPr>
        <p:spPr bwMode="auto">
          <a:xfrm>
            <a:off x="838200" y="3813175"/>
            <a:ext cx="106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Shared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Private</a:t>
            </a:r>
          </a:p>
        </p:txBody>
      </p:sp>
      <p:cxnSp>
        <p:nvCxnSpPr>
          <p:cNvPr id="39" name="Straight Connector 38"/>
          <p:cNvCxnSpPr>
            <a:cxnSpLocks/>
          </p:cNvCxnSpPr>
          <p:nvPr/>
        </p:nvCxnSpPr>
        <p:spPr>
          <a:xfrm>
            <a:off x="1909763" y="4419600"/>
            <a:ext cx="3048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22" name="TextBox 39"/>
          <p:cNvSpPr txBox="1">
            <a:spLocks noChangeArrowheads="1"/>
          </p:cNvSpPr>
          <p:nvPr/>
        </p:nvSpPr>
        <p:spPr bwMode="auto">
          <a:xfrm>
            <a:off x="1455738" y="2154238"/>
            <a:ext cx="66706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Rank 0                                                       Rank 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Master Thread                                           Master Thread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Thread Team                                             Thread Team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09600" y="1905000"/>
            <a:ext cx="3957638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76800" y="1905000"/>
            <a:ext cx="3957638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1143000"/>
          </a:xfrm>
        </p:spPr>
        <p:txBody>
          <a:bodyPr/>
          <a:lstStyle/>
          <a:p>
            <a:r>
              <a:rPr lang="en-US" altLang="en-US"/>
              <a:t>Vis with Graphics Magick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5146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26670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28194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29718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7800" y="31242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0200" y="32766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52600" y="34290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05000" y="35814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57400" y="37338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09800" y="38862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62200" y="40386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14600" y="41910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19750" y="25098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772150" y="26622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924550" y="28146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76950" y="29670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29350" y="31194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81750" y="32718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534150" y="34242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686550" y="35766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838950" y="37290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91350" y="38814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43750" y="40338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96150" y="41862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250" name="TextBox 3"/>
          <p:cNvSpPr txBox="1">
            <a:spLocks noChangeArrowheads="1"/>
          </p:cNvSpPr>
          <p:nvPr/>
        </p:nvSpPr>
        <p:spPr bwMode="auto">
          <a:xfrm>
            <a:off x="1428750" y="1552575"/>
            <a:ext cx="53911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Movie Frames                                  Movie Frames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Of Floating Point                              of Integer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Numbers                                           Pixels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Convert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32 float point number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32 integer ARGB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Pixel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Red, Green, and Blue with a transparency factor A.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Movie frames are made with gray scale pixels.</a:t>
            </a:r>
          </a:p>
        </p:txBody>
      </p:sp>
      <p:sp>
        <p:nvSpPr>
          <p:cNvPr id="17" name="Arrow: Right 16"/>
          <p:cNvSpPr/>
          <p:nvPr/>
        </p:nvSpPr>
        <p:spPr>
          <a:xfrm>
            <a:off x="3900488" y="4491038"/>
            <a:ext cx="2160587" cy="4572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Discussion Time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4038600"/>
          </a:xfrm>
        </p:spPr>
        <p:txBody>
          <a:bodyPr/>
          <a:lstStyle/>
          <a:p>
            <a:pPr eaLnBrk="1" hangingPunct="1"/>
            <a:r>
              <a:rPr lang="en-US" altLang="en-US"/>
              <a:t>Computing and Calculating Engines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Serial and Parallel Computers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4"/>
          <p:cNvSpPr txBox="1">
            <a:spLocks noChangeArrowheads="1"/>
          </p:cNvSpPr>
          <p:nvPr/>
        </p:nvSpPr>
        <p:spPr bwMode="auto">
          <a:xfrm>
            <a:off x="1855788" y="5029200"/>
            <a:ext cx="5438775" cy="1878013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imes New Roman" charset="0"/>
              </a:rPr>
              <a:t>ALL memory operations have 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i="1">
                <a:latin typeface="Times New Roman" charset="0"/>
              </a:rPr>
              <a:t>Fixed Cost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imes New Roman" charset="0"/>
              </a:rPr>
              <a:t>Code Performance Improvements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imes New Roman" charset="0"/>
              </a:rPr>
              <a:t>are dominated by fixed costs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1338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/>
              <a:t>Software Design Issues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184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Vector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Cache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Message Passing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NUMA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Grid Programming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</p:txBody>
      </p:sp>
      <p:sp>
        <p:nvSpPr>
          <p:cNvPr id="55300" name="Line 5"/>
          <p:cNvSpPr>
            <a:spLocks noChangeShapeType="1"/>
          </p:cNvSpPr>
          <p:nvPr/>
        </p:nvSpPr>
        <p:spPr bwMode="auto">
          <a:xfrm>
            <a:off x="1676400" y="6019800"/>
            <a:ext cx="571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i="1"/>
              <a:t>Parallel Computing –</a:t>
            </a:r>
            <a:br>
              <a:rPr lang="en-US" altLang="en-US" sz="4000" b="1" i="1"/>
            </a:br>
            <a:r>
              <a:rPr lang="en-US" altLang="en-US" sz="4000" b="1" i="1"/>
              <a:t>Geophysical Data Processing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u="sng"/>
              <a:t>Topics </a:t>
            </a:r>
            <a:endParaRPr lang="en-US" altLang="en-US"/>
          </a:p>
          <a:p>
            <a:pPr eaLnBrk="1" hangingPunct="1"/>
            <a:r>
              <a:rPr lang="en-US" altLang="en-US" sz="2400"/>
              <a:t>Historical Survey of Parallel Computing</a:t>
            </a:r>
          </a:p>
          <a:p>
            <a:pPr eaLnBrk="1" hangingPunct="1"/>
            <a:r>
              <a:rPr lang="en-US" altLang="en-US" sz="2400"/>
              <a:t>Geophysics – Acoustic Waves</a:t>
            </a:r>
          </a:p>
          <a:p>
            <a:pPr eaLnBrk="1" hangingPunct="1"/>
            <a:r>
              <a:rPr lang="en-US" altLang="en-US" sz="2400"/>
              <a:t> High Performance Computing</a:t>
            </a:r>
          </a:p>
          <a:p>
            <a:pPr eaLnBrk="1" hangingPunct="1"/>
            <a:r>
              <a:rPr lang="en-US" altLang="en-US" sz="2400"/>
              <a:t>Serial computers and how they work</a:t>
            </a:r>
          </a:p>
          <a:p>
            <a:pPr eaLnBrk="1" hangingPunct="1"/>
            <a:r>
              <a:rPr lang="en-US" altLang="en-US" sz="2400"/>
              <a:t>Parallel computers and how they work</a:t>
            </a:r>
          </a:p>
          <a:p>
            <a:pPr eaLnBrk="1" hangingPunct="1"/>
            <a:r>
              <a:rPr lang="en-US" altLang="en-US" sz="2400"/>
              <a:t>Pipelining and how it relates to serial and parallel computers</a:t>
            </a:r>
          </a:p>
          <a:p>
            <a:pPr eaLnBrk="1" hangingPunct="1"/>
            <a:r>
              <a:rPr lang="en-US" altLang="en-US" sz="2400"/>
              <a:t>MPI for Parallel Computing</a:t>
            </a:r>
          </a:p>
          <a:p>
            <a:pPr eaLnBrk="1" hangingPunct="1"/>
            <a:r>
              <a:rPr lang="en-US" altLang="en-US" sz="2400"/>
              <a:t>Visualization for Acoustic Waves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1338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/>
              <a:t>Hardware Design Issues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184525"/>
          </a:xfrm>
        </p:spPr>
        <p:txBody>
          <a:bodyPr/>
          <a:lstStyle/>
          <a:p>
            <a:pPr eaLnBrk="1" hangingPunct="1"/>
            <a:r>
              <a:rPr lang="en-US" altLang="en-US"/>
              <a:t>10 Years equals 100 Fold Speedup</a:t>
            </a:r>
          </a:p>
          <a:p>
            <a:pPr eaLnBrk="1" hangingPunct="1"/>
            <a:r>
              <a:rPr lang="en-US" altLang="en-US"/>
              <a:t>Memory Latency – cost of getting the first word is a constant</a:t>
            </a:r>
          </a:p>
          <a:p>
            <a:pPr eaLnBrk="1" hangingPunct="1"/>
            <a:r>
              <a:rPr lang="en-US" altLang="en-US"/>
              <a:t>Wires have failed to scale</a:t>
            </a:r>
          </a:p>
          <a:p>
            <a:pPr eaLnBrk="1" hangingPunct="1"/>
            <a:r>
              <a:rPr lang="en-US" altLang="en-US"/>
              <a:t>Bigger cache memories are slower </a:t>
            </a:r>
          </a:p>
          <a:p>
            <a:pPr eaLnBrk="1" hangingPunct="1"/>
            <a:endParaRPr lang="en-US" altLang="en-US"/>
          </a:p>
        </p:txBody>
      </p:sp>
      <p:sp>
        <p:nvSpPr>
          <p:cNvPr id="56323" name="Text Box 4"/>
          <p:cNvSpPr txBox="1">
            <a:spLocks noChangeArrowheads="1"/>
          </p:cNvSpPr>
          <p:nvPr/>
        </p:nvSpPr>
        <p:spPr bwMode="auto">
          <a:xfrm>
            <a:off x="990600" y="5181600"/>
            <a:ext cx="7467600" cy="946150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imes New Roman" charset="0"/>
              </a:rPr>
              <a:t>Code Performance Improvements are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imes New Roman" charset="0"/>
              </a:rPr>
              <a:t>dominated by fixed costs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90525"/>
            <a:ext cx="8382000" cy="1362075"/>
          </a:xfrm>
        </p:spPr>
        <p:txBody>
          <a:bodyPr/>
          <a:lstStyle/>
          <a:p>
            <a:pPr eaLnBrk="1" hangingPunct="1"/>
            <a:r>
              <a:rPr lang="en-US" altLang="en-US"/>
              <a:t>Serial Computer</a:t>
            </a:r>
            <a:br>
              <a:rPr lang="en-US" altLang="en-US"/>
            </a:br>
            <a:r>
              <a:rPr lang="en-US" altLang="en-US"/>
              <a:t>-Linear Address Space</a:t>
            </a:r>
          </a:p>
        </p:txBody>
      </p:sp>
      <p:sp>
        <p:nvSpPr>
          <p:cNvPr id="57346" name="Line 3"/>
          <p:cNvSpPr>
            <a:spLocks noChangeShapeType="1"/>
          </p:cNvSpPr>
          <p:nvPr/>
        </p:nvSpPr>
        <p:spPr bwMode="auto">
          <a:xfrm>
            <a:off x="1143000" y="2857500"/>
            <a:ext cx="601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47" name="AutoShape 4"/>
          <p:cNvSpPr>
            <a:spLocks noChangeArrowheads="1"/>
          </p:cNvSpPr>
          <p:nvPr/>
        </p:nvSpPr>
        <p:spPr bwMode="auto">
          <a:xfrm>
            <a:off x="4648200" y="28575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3717925" y="3660775"/>
            <a:ext cx="213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Address Pointer</a:t>
            </a:r>
          </a:p>
        </p:txBody>
      </p:sp>
      <p:sp>
        <p:nvSpPr>
          <p:cNvPr id="57349" name="Text Box 6"/>
          <p:cNvSpPr txBox="1">
            <a:spLocks noChangeArrowheads="1"/>
          </p:cNvSpPr>
          <p:nvPr/>
        </p:nvSpPr>
        <p:spPr bwMode="auto">
          <a:xfrm>
            <a:off x="1050925" y="2898775"/>
            <a:ext cx="700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0                                                                  Max Address</a:t>
            </a:r>
          </a:p>
        </p:txBody>
      </p:sp>
      <p:sp>
        <p:nvSpPr>
          <p:cNvPr id="57350" name="Text Box 7"/>
          <p:cNvSpPr txBox="1">
            <a:spLocks noChangeArrowheads="1"/>
          </p:cNvSpPr>
          <p:nvPr/>
        </p:nvSpPr>
        <p:spPr bwMode="auto">
          <a:xfrm>
            <a:off x="152400" y="4362450"/>
            <a:ext cx="8713788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i="1">
                <a:latin typeface="Times New Roman" charset="0"/>
              </a:rPr>
              <a:t>Latency</a:t>
            </a:r>
            <a:r>
              <a:rPr lang="en-US" altLang="en-US">
                <a:latin typeface="Times New Roman" charset="0"/>
              </a:rPr>
              <a:t> is the time to access the first word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i="1">
                <a:latin typeface="Times New Roman" charset="0"/>
              </a:rPr>
              <a:t>Bandwidth</a:t>
            </a:r>
            <a:r>
              <a:rPr lang="en-US" altLang="en-US">
                <a:latin typeface="Times New Roman" charset="0"/>
              </a:rPr>
              <a:t> is the rate of accessing successive words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0825"/>
            <a:ext cx="7772400" cy="1858963"/>
          </a:xfrm>
        </p:spPr>
        <p:txBody>
          <a:bodyPr/>
          <a:lstStyle/>
          <a:p>
            <a:pPr eaLnBrk="1" hangingPunct="1"/>
            <a:r>
              <a:rPr lang="en-US" altLang="en-US"/>
              <a:t>von Neumann</a:t>
            </a:r>
            <a:br>
              <a:rPr lang="en-US" altLang="en-US"/>
            </a:br>
            <a:r>
              <a:rPr lang="en-US" altLang="en-US"/>
              <a:t>Architecture</a:t>
            </a:r>
            <a:br>
              <a:rPr lang="en-US" altLang="en-US"/>
            </a:br>
            <a:r>
              <a:rPr lang="en-US" altLang="en-US" sz="2800" i="1"/>
              <a:t>Princeton</a:t>
            </a:r>
            <a:endParaRPr lang="en-US" altLang="en-US" sz="2800"/>
          </a:p>
        </p:txBody>
      </p:sp>
      <p:sp>
        <p:nvSpPr>
          <p:cNvPr id="58370" name="AutoShape 3"/>
          <p:cNvSpPr>
            <a:spLocks noChangeArrowheads="1"/>
          </p:cNvSpPr>
          <p:nvPr/>
        </p:nvSpPr>
        <p:spPr bwMode="auto">
          <a:xfrm rot="-5400000">
            <a:off x="7086600" y="24384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8371" name="Text Box 4"/>
          <p:cNvSpPr txBox="1">
            <a:spLocks noChangeArrowheads="1"/>
          </p:cNvSpPr>
          <p:nvPr/>
        </p:nvSpPr>
        <p:spPr bwMode="auto">
          <a:xfrm>
            <a:off x="6775450" y="2209800"/>
            <a:ext cx="213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Address Pointer</a:t>
            </a:r>
          </a:p>
        </p:txBody>
      </p:sp>
      <p:sp>
        <p:nvSpPr>
          <p:cNvPr id="58372" name="Rectangle 5"/>
          <p:cNvSpPr>
            <a:spLocks noChangeArrowheads="1"/>
          </p:cNvSpPr>
          <p:nvPr/>
        </p:nvSpPr>
        <p:spPr bwMode="auto">
          <a:xfrm>
            <a:off x="914400" y="2514600"/>
            <a:ext cx="1905000" cy="213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Arithmetic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Logic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 Unit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(ALU)</a:t>
            </a:r>
          </a:p>
        </p:txBody>
      </p:sp>
      <p:sp>
        <p:nvSpPr>
          <p:cNvPr id="58373" name="Rectangle 6"/>
          <p:cNvSpPr>
            <a:spLocks noChangeArrowheads="1"/>
          </p:cNvSpPr>
          <p:nvPr/>
        </p:nvSpPr>
        <p:spPr bwMode="auto">
          <a:xfrm>
            <a:off x="5486400" y="1981200"/>
            <a:ext cx="1295400" cy="327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Memory</a:t>
            </a:r>
          </a:p>
        </p:txBody>
      </p:sp>
      <p:sp>
        <p:nvSpPr>
          <p:cNvPr id="58374" name="Rectangle 7"/>
          <p:cNvSpPr>
            <a:spLocks noChangeArrowheads="1"/>
          </p:cNvSpPr>
          <p:nvPr/>
        </p:nvSpPr>
        <p:spPr bwMode="auto">
          <a:xfrm>
            <a:off x="838200" y="5181600"/>
            <a:ext cx="3276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Program Counter</a:t>
            </a:r>
          </a:p>
        </p:txBody>
      </p:sp>
      <p:sp>
        <p:nvSpPr>
          <p:cNvPr id="58375" name="Line 8"/>
          <p:cNvSpPr>
            <a:spLocks noChangeShapeType="1"/>
          </p:cNvSpPr>
          <p:nvPr/>
        </p:nvSpPr>
        <p:spPr bwMode="auto">
          <a:xfrm>
            <a:off x="4114800" y="5410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76" name="Line 9"/>
          <p:cNvSpPr>
            <a:spLocks noChangeShapeType="1"/>
          </p:cNvSpPr>
          <p:nvPr/>
        </p:nvSpPr>
        <p:spPr bwMode="auto">
          <a:xfrm flipV="1">
            <a:off x="4800600" y="4572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77" name="Line 10"/>
          <p:cNvSpPr>
            <a:spLocks noChangeShapeType="1"/>
          </p:cNvSpPr>
          <p:nvPr/>
        </p:nvSpPr>
        <p:spPr bwMode="auto">
          <a:xfrm flipH="1">
            <a:off x="3352800" y="4572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78" name="Line 11"/>
          <p:cNvSpPr>
            <a:spLocks noChangeShapeType="1"/>
          </p:cNvSpPr>
          <p:nvPr/>
        </p:nvSpPr>
        <p:spPr bwMode="auto">
          <a:xfrm>
            <a:off x="3352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79" name="Text Box 12"/>
          <p:cNvSpPr txBox="1">
            <a:spLocks noChangeArrowheads="1"/>
          </p:cNvSpPr>
          <p:nvPr/>
        </p:nvSpPr>
        <p:spPr bwMode="auto">
          <a:xfrm>
            <a:off x="3184525" y="4156075"/>
            <a:ext cx="1593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Pc = Pc + 1</a:t>
            </a:r>
          </a:p>
        </p:txBody>
      </p:sp>
      <p:sp>
        <p:nvSpPr>
          <p:cNvPr id="58380" name="AutoShape 13"/>
          <p:cNvSpPr>
            <a:spLocks noChangeArrowheads="1"/>
          </p:cNvSpPr>
          <p:nvPr/>
        </p:nvSpPr>
        <p:spPr bwMode="auto">
          <a:xfrm>
            <a:off x="2819400" y="2895600"/>
            <a:ext cx="2667000" cy="762000"/>
          </a:xfrm>
          <a:prstGeom prst="leftRightArrow">
            <a:avLst>
              <a:gd name="adj1" fmla="val 5000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Data/Instructions</a:t>
            </a:r>
          </a:p>
        </p:txBody>
      </p:sp>
      <p:sp>
        <p:nvSpPr>
          <p:cNvPr id="58381" name="AutoShape 14"/>
          <p:cNvSpPr>
            <a:spLocks noChangeArrowheads="1"/>
          </p:cNvSpPr>
          <p:nvPr/>
        </p:nvSpPr>
        <p:spPr bwMode="auto">
          <a:xfrm>
            <a:off x="7467600" y="2819400"/>
            <a:ext cx="228600" cy="2819400"/>
          </a:xfrm>
          <a:prstGeom prst="upArrow">
            <a:avLst>
              <a:gd name="adj1" fmla="val 50000"/>
              <a:gd name="adj2" fmla="val 3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8382" name="AutoShape 15"/>
          <p:cNvSpPr>
            <a:spLocks noChangeArrowheads="1"/>
          </p:cNvSpPr>
          <p:nvPr/>
        </p:nvSpPr>
        <p:spPr bwMode="auto">
          <a:xfrm rot="5400000">
            <a:off x="5600700" y="3771900"/>
            <a:ext cx="228600" cy="3657600"/>
          </a:xfrm>
          <a:prstGeom prst="upArrow">
            <a:avLst>
              <a:gd name="adj1" fmla="val 50000"/>
              <a:gd name="adj2" fmla="val 4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8383" name="AutoShape 16"/>
          <p:cNvSpPr>
            <a:spLocks noChangeArrowheads="1"/>
          </p:cNvSpPr>
          <p:nvPr/>
        </p:nvSpPr>
        <p:spPr bwMode="auto">
          <a:xfrm>
            <a:off x="1676400" y="46482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8384" name="Text Box 17"/>
          <p:cNvSpPr txBox="1">
            <a:spLocks noChangeArrowheads="1"/>
          </p:cNvSpPr>
          <p:nvPr/>
        </p:nvSpPr>
        <p:spPr bwMode="auto">
          <a:xfrm>
            <a:off x="2590800" y="5745163"/>
            <a:ext cx="6553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charset="0"/>
              </a:rPr>
              <a:t>Featuring Deterministic Execution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875"/>
            <a:ext cx="5410200" cy="1431925"/>
          </a:xfrm>
        </p:spPr>
        <p:txBody>
          <a:bodyPr/>
          <a:lstStyle/>
          <a:p>
            <a:pPr eaLnBrk="1" hangingPunct="1"/>
            <a:r>
              <a:rPr lang="en-US" altLang="en-US"/>
              <a:t>Cache Memory</a:t>
            </a:r>
            <a:br>
              <a:rPr lang="en-US" altLang="en-US"/>
            </a:br>
            <a:r>
              <a:rPr lang="en-US" altLang="en-US"/>
              <a:t>Architecture</a:t>
            </a:r>
            <a:endParaRPr lang="en-US" altLang="en-US" sz="2800"/>
          </a:p>
        </p:txBody>
      </p:sp>
      <p:sp>
        <p:nvSpPr>
          <p:cNvPr id="59394" name="AutoShape 3"/>
          <p:cNvSpPr>
            <a:spLocks noChangeArrowheads="1"/>
          </p:cNvSpPr>
          <p:nvPr/>
        </p:nvSpPr>
        <p:spPr bwMode="auto">
          <a:xfrm rot="-5400000">
            <a:off x="6858000" y="1998663"/>
            <a:ext cx="228600" cy="381000"/>
          </a:xfrm>
          <a:prstGeom prst="up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6477000" y="5046663"/>
            <a:ext cx="213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Address Pointer</a:t>
            </a:r>
          </a:p>
        </p:txBody>
      </p:sp>
      <p:sp>
        <p:nvSpPr>
          <p:cNvPr id="59396" name="Rectangle 5"/>
          <p:cNvSpPr>
            <a:spLocks noChangeArrowheads="1"/>
          </p:cNvSpPr>
          <p:nvPr/>
        </p:nvSpPr>
        <p:spPr bwMode="auto">
          <a:xfrm>
            <a:off x="6172200" y="1312863"/>
            <a:ext cx="12954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Memory</a:t>
            </a:r>
          </a:p>
        </p:txBody>
      </p:sp>
      <p:sp>
        <p:nvSpPr>
          <p:cNvPr id="59397" name="AutoShape 6"/>
          <p:cNvSpPr>
            <a:spLocks noChangeArrowheads="1"/>
          </p:cNvSpPr>
          <p:nvPr/>
        </p:nvSpPr>
        <p:spPr bwMode="auto">
          <a:xfrm>
            <a:off x="8382000" y="3979863"/>
            <a:ext cx="228600" cy="990600"/>
          </a:xfrm>
          <a:prstGeom prst="up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9398" name="AutoShape 7"/>
          <p:cNvSpPr>
            <a:spLocks noChangeArrowheads="1"/>
          </p:cNvSpPr>
          <p:nvPr/>
        </p:nvSpPr>
        <p:spPr bwMode="auto">
          <a:xfrm rot="5400000">
            <a:off x="6515100" y="3027363"/>
            <a:ext cx="228600" cy="3810000"/>
          </a:xfrm>
          <a:prstGeom prst="upArrow">
            <a:avLst>
              <a:gd name="adj1" fmla="val 50000"/>
              <a:gd name="adj2" fmla="val 4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9399" name="Rectangle 8"/>
          <p:cNvSpPr>
            <a:spLocks noChangeArrowheads="1"/>
          </p:cNvSpPr>
          <p:nvPr/>
        </p:nvSpPr>
        <p:spPr bwMode="auto">
          <a:xfrm>
            <a:off x="6172200" y="3598863"/>
            <a:ext cx="1371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Cache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Memory</a:t>
            </a:r>
          </a:p>
        </p:txBody>
      </p:sp>
      <p:sp>
        <p:nvSpPr>
          <p:cNvPr id="59400" name="AutoShape 9"/>
          <p:cNvSpPr>
            <a:spLocks noChangeArrowheads="1"/>
          </p:cNvSpPr>
          <p:nvPr/>
        </p:nvSpPr>
        <p:spPr bwMode="auto">
          <a:xfrm>
            <a:off x="8382000" y="2227263"/>
            <a:ext cx="228600" cy="1752600"/>
          </a:xfrm>
          <a:prstGeom prst="upArrow">
            <a:avLst>
              <a:gd name="adj1" fmla="val 50000"/>
              <a:gd name="adj2" fmla="val 1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9401" name="Rectangle 10"/>
          <p:cNvSpPr>
            <a:spLocks noChangeArrowheads="1"/>
          </p:cNvSpPr>
          <p:nvPr/>
        </p:nvSpPr>
        <p:spPr bwMode="auto">
          <a:xfrm>
            <a:off x="5486400" y="1312863"/>
            <a:ext cx="22860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>
              <a:latin typeface="Times New Roman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>
              <a:latin typeface="Times New Roman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59402" name="AutoShape 11"/>
          <p:cNvSpPr>
            <a:spLocks noChangeArrowheads="1"/>
          </p:cNvSpPr>
          <p:nvPr/>
        </p:nvSpPr>
        <p:spPr bwMode="auto">
          <a:xfrm>
            <a:off x="7467600" y="2151063"/>
            <a:ext cx="990600" cy="228600"/>
          </a:xfrm>
          <a:prstGeom prst="lef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9403" name="AutoShape 12"/>
          <p:cNvSpPr>
            <a:spLocks noChangeArrowheads="1"/>
          </p:cNvSpPr>
          <p:nvPr/>
        </p:nvSpPr>
        <p:spPr bwMode="auto">
          <a:xfrm>
            <a:off x="7543800" y="3903663"/>
            <a:ext cx="990600" cy="228600"/>
          </a:xfrm>
          <a:prstGeom prst="lef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9404" name="AutoShape 13"/>
          <p:cNvSpPr>
            <a:spLocks noChangeArrowheads="1"/>
          </p:cNvSpPr>
          <p:nvPr/>
        </p:nvSpPr>
        <p:spPr bwMode="auto">
          <a:xfrm>
            <a:off x="5715000" y="2532063"/>
            <a:ext cx="457200" cy="228600"/>
          </a:xfrm>
          <a:prstGeom prst="leftRightArrow">
            <a:avLst>
              <a:gd name="adj1" fmla="val 50000"/>
              <a:gd name="adj2" fmla="val 4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9405" name="AutoShape 14"/>
          <p:cNvSpPr>
            <a:spLocks noChangeArrowheads="1"/>
          </p:cNvSpPr>
          <p:nvPr/>
        </p:nvSpPr>
        <p:spPr bwMode="auto">
          <a:xfrm>
            <a:off x="5715000" y="3903663"/>
            <a:ext cx="457200" cy="228600"/>
          </a:xfrm>
          <a:prstGeom prst="leftRightArrow">
            <a:avLst>
              <a:gd name="adj1" fmla="val 50000"/>
              <a:gd name="adj2" fmla="val 4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9406" name="Text Box 15"/>
          <p:cNvSpPr txBox="1">
            <a:spLocks noChangeArrowheads="1"/>
          </p:cNvSpPr>
          <p:nvPr/>
        </p:nvSpPr>
        <p:spPr bwMode="auto">
          <a:xfrm>
            <a:off x="914400" y="1747838"/>
            <a:ext cx="3733800" cy="350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Main Memory is large and slow.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Cache is much smaller and much faster.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Control logic control keeps the main memory coherent. </a:t>
            </a:r>
          </a:p>
        </p:txBody>
      </p:sp>
      <p:sp>
        <p:nvSpPr>
          <p:cNvPr id="59407" name="Text Box 16"/>
          <p:cNvSpPr txBox="1">
            <a:spLocks noChangeArrowheads="1"/>
          </p:cNvSpPr>
          <p:nvPr/>
        </p:nvSpPr>
        <p:spPr bwMode="auto">
          <a:xfrm>
            <a:off x="838200" y="5516563"/>
            <a:ext cx="7924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charset="0"/>
              </a:rPr>
              <a:t>Featuring Non-Deterministic Execution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20650"/>
            <a:ext cx="5410200" cy="2101850"/>
          </a:xfrm>
        </p:spPr>
        <p:txBody>
          <a:bodyPr/>
          <a:lstStyle/>
          <a:p>
            <a:pPr eaLnBrk="1" hangingPunct="1"/>
            <a:r>
              <a:rPr lang="en-US" altLang="en-US"/>
              <a:t>Cache Memory</a:t>
            </a:r>
            <a:br>
              <a:rPr lang="en-US" altLang="en-US"/>
            </a:br>
            <a:r>
              <a:rPr lang="en-US" altLang="en-US"/>
              <a:t>- Three Levels</a:t>
            </a:r>
            <a:br>
              <a:rPr lang="en-US" altLang="en-US"/>
            </a:br>
            <a:r>
              <a:rPr lang="en-US" altLang="en-US"/>
              <a:t>Architecture</a:t>
            </a:r>
            <a:endParaRPr lang="en-US" altLang="en-US" sz="2800"/>
          </a:p>
        </p:txBody>
      </p:sp>
      <p:sp>
        <p:nvSpPr>
          <p:cNvPr id="60418" name="AutoShape 3"/>
          <p:cNvSpPr>
            <a:spLocks noChangeArrowheads="1"/>
          </p:cNvSpPr>
          <p:nvPr/>
        </p:nvSpPr>
        <p:spPr bwMode="auto">
          <a:xfrm rot="-5400000">
            <a:off x="6858000" y="2667000"/>
            <a:ext cx="228600" cy="381000"/>
          </a:xfrm>
          <a:prstGeom prst="up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0419" name="Text Box 4"/>
          <p:cNvSpPr txBox="1">
            <a:spLocks noChangeArrowheads="1"/>
          </p:cNvSpPr>
          <p:nvPr/>
        </p:nvSpPr>
        <p:spPr bwMode="auto">
          <a:xfrm>
            <a:off x="6477000" y="6172200"/>
            <a:ext cx="213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Address Pointer</a:t>
            </a:r>
          </a:p>
        </p:txBody>
      </p:sp>
      <p:sp>
        <p:nvSpPr>
          <p:cNvPr id="60420" name="Rectangle 5"/>
          <p:cNvSpPr>
            <a:spLocks noChangeArrowheads="1"/>
          </p:cNvSpPr>
          <p:nvPr/>
        </p:nvSpPr>
        <p:spPr bwMode="auto">
          <a:xfrm>
            <a:off x="6172200" y="762000"/>
            <a:ext cx="15240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Memory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Multi-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Gigabytes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Large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and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Slow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160 X</a:t>
            </a:r>
          </a:p>
        </p:txBody>
      </p:sp>
      <p:sp>
        <p:nvSpPr>
          <p:cNvPr id="60421" name="AutoShape 6"/>
          <p:cNvSpPr>
            <a:spLocks noChangeArrowheads="1"/>
          </p:cNvSpPr>
          <p:nvPr/>
        </p:nvSpPr>
        <p:spPr bwMode="auto">
          <a:xfrm>
            <a:off x="8382000" y="4648200"/>
            <a:ext cx="228600" cy="1524000"/>
          </a:xfrm>
          <a:prstGeom prst="upArrow">
            <a:avLst>
              <a:gd name="adj1" fmla="val 50000"/>
              <a:gd name="adj2" fmla="val 1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0422" name="AutoShape 7"/>
          <p:cNvSpPr>
            <a:spLocks noChangeArrowheads="1"/>
          </p:cNvSpPr>
          <p:nvPr/>
        </p:nvSpPr>
        <p:spPr bwMode="auto">
          <a:xfrm rot="5400000">
            <a:off x="7353300" y="5067300"/>
            <a:ext cx="228600" cy="2133600"/>
          </a:xfrm>
          <a:prstGeom prst="upArrow">
            <a:avLst>
              <a:gd name="adj1" fmla="val 50000"/>
              <a:gd name="adj2" fmla="val 2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0423" name="Rectangle 8"/>
          <p:cNvSpPr>
            <a:spLocks noChangeArrowheads="1"/>
          </p:cNvSpPr>
          <p:nvPr/>
        </p:nvSpPr>
        <p:spPr bwMode="auto">
          <a:xfrm>
            <a:off x="6172200" y="4038600"/>
            <a:ext cx="15240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16X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L3 Cache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Memory</a:t>
            </a:r>
          </a:p>
        </p:txBody>
      </p:sp>
      <p:sp>
        <p:nvSpPr>
          <p:cNvPr id="60424" name="AutoShape 9"/>
          <p:cNvSpPr>
            <a:spLocks noChangeArrowheads="1"/>
          </p:cNvSpPr>
          <p:nvPr/>
        </p:nvSpPr>
        <p:spPr bwMode="auto">
          <a:xfrm>
            <a:off x="8382000" y="2895600"/>
            <a:ext cx="228600" cy="1752600"/>
          </a:xfrm>
          <a:prstGeom prst="upArrow">
            <a:avLst>
              <a:gd name="adj1" fmla="val 50000"/>
              <a:gd name="adj2" fmla="val 1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0425" name="Rectangle 10"/>
          <p:cNvSpPr>
            <a:spLocks noChangeArrowheads="1"/>
          </p:cNvSpPr>
          <p:nvPr/>
        </p:nvSpPr>
        <p:spPr bwMode="auto">
          <a:xfrm>
            <a:off x="457200" y="1905000"/>
            <a:ext cx="129540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Cache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Control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Logic</a:t>
            </a:r>
          </a:p>
        </p:txBody>
      </p:sp>
      <p:sp>
        <p:nvSpPr>
          <p:cNvPr id="60426" name="AutoShape 11"/>
          <p:cNvSpPr>
            <a:spLocks noChangeArrowheads="1"/>
          </p:cNvSpPr>
          <p:nvPr/>
        </p:nvSpPr>
        <p:spPr bwMode="auto">
          <a:xfrm>
            <a:off x="7696200" y="2819400"/>
            <a:ext cx="762000" cy="228600"/>
          </a:xfrm>
          <a:prstGeom prst="lef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0427" name="AutoShape 12"/>
          <p:cNvSpPr>
            <a:spLocks noChangeArrowheads="1"/>
          </p:cNvSpPr>
          <p:nvPr/>
        </p:nvSpPr>
        <p:spPr bwMode="auto">
          <a:xfrm>
            <a:off x="7696200" y="4572000"/>
            <a:ext cx="838200" cy="228600"/>
          </a:xfrm>
          <a:prstGeom prst="left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0428" name="AutoShape 13"/>
          <p:cNvSpPr>
            <a:spLocks noChangeArrowheads="1"/>
          </p:cNvSpPr>
          <p:nvPr/>
        </p:nvSpPr>
        <p:spPr bwMode="auto">
          <a:xfrm>
            <a:off x="1752600" y="3200400"/>
            <a:ext cx="4419600" cy="228600"/>
          </a:xfrm>
          <a:prstGeom prst="leftRightArrow">
            <a:avLst>
              <a:gd name="adj1" fmla="val 50000"/>
              <a:gd name="adj2" fmla="val 38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0429" name="AutoShape 14"/>
          <p:cNvSpPr>
            <a:spLocks noChangeArrowheads="1"/>
          </p:cNvSpPr>
          <p:nvPr/>
        </p:nvSpPr>
        <p:spPr bwMode="auto">
          <a:xfrm>
            <a:off x="5638800" y="4572000"/>
            <a:ext cx="533400" cy="228600"/>
          </a:xfrm>
          <a:prstGeom prst="leftRightArrow">
            <a:avLst>
              <a:gd name="adj1" fmla="val 50000"/>
              <a:gd name="adj2" fmla="val 4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0430" name="Rectangle 15"/>
          <p:cNvSpPr>
            <a:spLocks noChangeArrowheads="1"/>
          </p:cNvSpPr>
          <p:nvPr/>
        </p:nvSpPr>
        <p:spPr bwMode="auto">
          <a:xfrm>
            <a:off x="4267200" y="4267200"/>
            <a:ext cx="13716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charset="0"/>
              </a:rPr>
              <a:t>L2 Cache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charset="0"/>
              </a:rPr>
              <a:t>Memory</a:t>
            </a:r>
          </a:p>
        </p:txBody>
      </p:sp>
      <p:sp>
        <p:nvSpPr>
          <p:cNvPr id="60431" name="Rectangle 16"/>
          <p:cNvSpPr>
            <a:spLocks noChangeArrowheads="1"/>
          </p:cNvSpPr>
          <p:nvPr/>
        </p:nvSpPr>
        <p:spPr bwMode="auto">
          <a:xfrm>
            <a:off x="2286000" y="4343400"/>
            <a:ext cx="1371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charset="0"/>
              </a:rPr>
              <a:t>L1 Cache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charset="0"/>
              </a:rPr>
              <a:t>Memory</a:t>
            </a:r>
          </a:p>
        </p:txBody>
      </p:sp>
      <p:sp>
        <p:nvSpPr>
          <p:cNvPr id="60432" name="AutoShape 17"/>
          <p:cNvSpPr>
            <a:spLocks noChangeArrowheads="1"/>
          </p:cNvSpPr>
          <p:nvPr/>
        </p:nvSpPr>
        <p:spPr bwMode="auto">
          <a:xfrm>
            <a:off x="1752600" y="4572000"/>
            <a:ext cx="533400" cy="228600"/>
          </a:xfrm>
          <a:prstGeom prst="leftRightArrow">
            <a:avLst>
              <a:gd name="adj1" fmla="val 50000"/>
              <a:gd name="adj2" fmla="val 4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0433" name="AutoShape 18"/>
          <p:cNvSpPr>
            <a:spLocks noChangeArrowheads="1"/>
          </p:cNvSpPr>
          <p:nvPr/>
        </p:nvSpPr>
        <p:spPr bwMode="auto">
          <a:xfrm>
            <a:off x="3657600" y="4572000"/>
            <a:ext cx="609600" cy="228600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0434" name="Text Box 19"/>
          <p:cNvSpPr txBox="1">
            <a:spLocks noChangeArrowheads="1"/>
          </p:cNvSpPr>
          <p:nvPr/>
        </p:nvSpPr>
        <p:spPr bwMode="auto">
          <a:xfrm>
            <a:off x="2498725" y="3927475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2X</a:t>
            </a:r>
          </a:p>
        </p:txBody>
      </p:sp>
      <p:sp>
        <p:nvSpPr>
          <p:cNvPr id="60435" name="Text Box 20"/>
          <p:cNvSpPr txBox="1">
            <a:spLocks noChangeArrowheads="1"/>
          </p:cNvSpPr>
          <p:nvPr/>
        </p:nvSpPr>
        <p:spPr bwMode="auto">
          <a:xfrm>
            <a:off x="4403725" y="38862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8X</a:t>
            </a:r>
          </a:p>
        </p:txBody>
      </p:sp>
      <p:sp>
        <p:nvSpPr>
          <p:cNvPr id="60436" name="Text Box 21"/>
          <p:cNvSpPr txBox="1">
            <a:spLocks noChangeArrowheads="1"/>
          </p:cNvSpPr>
          <p:nvPr/>
        </p:nvSpPr>
        <p:spPr bwMode="auto">
          <a:xfrm>
            <a:off x="6156325" y="5257800"/>
            <a:ext cx="1901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16 Megabytes</a:t>
            </a:r>
          </a:p>
        </p:txBody>
      </p:sp>
      <p:sp>
        <p:nvSpPr>
          <p:cNvPr id="60437" name="Text Box 22"/>
          <p:cNvSpPr txBox="1">
            <a:spLocks noChangeArrowheads="1"/>
          </p:cNvSpPr>
          <p:nvPr/>
        </p:nvSpPr>
        <p:spPr bwMode="auto">
          <a:xfrm>
            <a:off x="4175125" y="5222875"/>
            <a:ext cx="1901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128 Kilobytes</a:t>
            </a:r>
          </a:p>
        </p:txBody>
      </p:sp>
      <p:sp>
        <p:nvSpPr>
          <p:cNvPr id="60438" name="Text Box 23"/>
          <p:cNvSpPr txBox="1">
            <a:spLocks noChangeArrowheads="1"/>
          </p:cNvSpPr>
          <p:nvPr/>
        </p:nvSpPr>
        <p:spPr bwMode="auto">
          <a:xfrm>
            <a:off x="2212975" y="5029200"/>
            <a:ext cx="1749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32 Kilobytes</a:t>
            </a:r>
          </a:p>
        </p:txBody>
      </p:sp>
      <p:sp>
        <p:nvSpPr>
          <p:cNvPr id="60439" name="Text Box 24"/>
          <p:cNvSpPr txBox="1">
            <a:spLocks noChangeArrowheads="1"/>
          </p:cNvSpPr>
          <p:nvPr/>
        </p:nvSpPr>
        <p:spPr bwMode="auto">
          <a:xfrm>
            <a:off x="1965325" y="2022475"/>
            <a:ext cx="3711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         2 Gigahertz Clock        </a:t>
            </a:r>
          </a:p>
        </p:txBody>
      </p:sp>
      <p:sp>
        <p:nvSpPr>
          <p:cNvPr id="60440" name="Text Box 25"/>
          <p:cNvSpPr txBox="1">
            <a:spLocks noChangeArrowheads="1"/>
          </p:cNvSpPr>
          <p:nvPr/>
        </p:nvSpPr>
        <p:spPr bwMode="auto">
          <a:xfrm>
            <a:off x="304800" y="5638800"/>
            <a:ext cx="6553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charset="0"/>
              </a:rPr>
              <a:t>Featuring Really Non-Deterministic Execution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Instructions</a:t>
            </a:r>
          </a:p>
        </p:txBody>
      </p:sp>
      <p:sp>
        <p:nvSpPr>
          <p:cNvPr id="61442" name="Rectangle 4"/>
          <p:cNvSpPr>
            <a:spLocks noChangeArrowheads="1"/>
          </p:cNvSpPr>
          <p:nvPr/>
        </p:nvSpPr>
        <p:spPr bwMode="auto">
          <a:xfrm>
            <a:off x="1371600" y="1600200"/>
            <a:ext cx="2819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Reg 0</a:t>
            </a:r>
          </a:p>
        </p:txBody>
      </p:sp>
      <p:sp>
        <p:nvSpPr>
          <p:cNvPr id="61443" name="Rectangle 5"/>
          <p:cNvSpPr>
            <a:spLocks noChangeArrowheads="1"/>
          </p:cNvSpPr>
          <p:nvPr/>
        </p:nvSpPr>
        <p:spPr bwMode="auto">
          <a:xfrm>
            <a:off x="4648200" y="1600200"/>
            <a:ext cx="2819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Reg 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444" name="Line 6"/>
          <p:cNvSpPr>
            <a:spLocks noChangeShapeType="1"/>
          </p:cNvSpPr>
          <p:nvPr/>
        </p:nvSpPr>
        <p:spPr bwMode="auto">
          <a:xfrm>
            <a:off x="20574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5" name="Line 7"/>
          <p:cNvSpPr>
            <a:spLocks noChangeShapeType="1"/>
          </p:cNvSpPr>
          <p:nvPr/>
        </p:nvSpPr>
        <p:spPr bwMode="auto">
          <a:xfrm>
            <a:off x="53340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6" name="Text Box 9"/>
          <p:cNvSpPr txBox="1">
            <a:spLocks noChangeArrowheads="1"/>
          </p:cNvSpPr>
          <p:nvPr/>
        </p:nvSpPr>
        <p:spPr bwMode="auto">
          <a:xfrm>
            <a:off x="2590800" y="1143000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Floating Point Add Operation</a:t>
            </a:r>
          </a:p>
        </p:txBody>
      </p:sp>
      <p:sp>
        <p:nvSpPr>
          <p:cNvPr id="61447" name="Rectangle 10"/>
          <p:cNvSpPr>
            <a:spLocks noChangeArrowheads="1"/>
          </p:cNvSpPr>
          <p:nvPr/>
        </p:nvSpPr>
        <p:spPr bwMode="auto">
          <a:xfrm>
            <a:off x="1371600" y="2819400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EXP 0</a:t>
            </a:r>
          </a:p>
        </p:txBody>
      </p:sp>
      <p:sp>
        <p:nvSpPr>
          <p:cNvPr id="61448" name="Rectangle 11"/>
          <p:cNvSpPr>
            <a:spLocks noChangeArrowheads="1"/>
          </p:cNvSpPr>
          <p:nvPr/>
        </p:nvSpPr>
        <p:spPr bwMode="auto">
          <a:xfrm>
            <a:off x="2667000" y="2819400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EXP 1</a:t>
            </a:r>
          </a:p>
        </p:txBody>
      </p:sp>
      <p:sp>
        <p:nvSpPr>
          <p:cNvPr id="61449" name="Rectangle 12"/>
          <p:cNvSpPr>
            <a:spLocks noChangeArrowheads="1"/>
          </p:cNvSpPr>
          <p:nvPr/>
        </p:nvSpPr>
        <p:spPr bwMode="auto">
          <a:xfrm>
            <a:off x="1371600" y="3733800"/>
            <a:ext cx="3810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Reg 0</a:t>
            </a:r>
          </a:p>
        </p:txBody>
      </p:sp>
      <p:sp>
        <p:nvSpPr>
          <p:cNvPr id="61450" name="Rectangle 13"/>
          <p:cNvSpPr>
            <a:spLocks noChangeArrowheads="1"/>
          </p:cNvSpPr>
          <p:nvPr/>
        </p:nvSpPr>
        <p:spPr bwMode="auto">
          <a:xfrm>
            <a:off x="1371600" y="4267200"/>
            <a:ext cx="3810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Reg 1</a:t>
            </a:r>
          </a:p>
        </p:txBody>
      </p:sp>
      <p:sp>
        <p:nvSpPr>
          <p:cNvPr id="61451" name="Text Box 14"/>
          <p:cNvSpPr txBox="1">
            <a:spLocks noChangeArrowheads="1"/>
          </p:cNvSpPr>
          <p:nvPr/>
        </p:nvSpPr>
        <p:spPr bwMode="auto">
          <a:xfrm>
            <a:off x="5470525" y="3541713"/>
            <a:ext cx="12001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Mantissa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Alignment</a:t>
            </a:r>
          </a:p>
        </p:txBody>
      </p:sp>
      <p:sp>
        <p:nvSpPr>
          <p:cNvPr id="61452" name="Rectangle 15"/>
          <p:cNvSpPr>
            <a:spLocks noChangeArrowheads="1"/>
          </p:cNvSpPr>
          <p:nvPr/>
        </p:nvSpPr>
        <p:spPr bwMode="auto">
          <a:xfrm>
            <a:off x="1371600" y="5029200"/>
            <a:ext cx="3810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Adder </a:t>
            </a:r>
          </a:p>
        </p:txBody>
      </p:sp>
      <p:sp>
        <p:nvSpPr>
          <p:cNvPr id="61453" name="Rectangle 16"/>
          <p:cNvSpPr>
            <a:spLocks noChangeArrowheads="1"/>
          </p:cNvSpPr>
          <p:nvPr/>
        </p:nvSpPr>
        <p:spPr bwMode="auto">
          <a:xfrm>
            <a:off x="1371600" y="5715000"/>
            <a:ext cx="3810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Result</a:t>
            </a:r>
          </a:p>
        </p:txBody>
      </p:sp>
      <p:sp>
        <p:nvSpPr>
          <p:cNvPr id="61454" name="Line 17"/>
          <p:cNvSpPr>
            <a:spLocks noChangeShapeType="1"/>
          </p:cNvSpPr>
          <p:nvPr/>
        </p:nvSpPr>
        <p:spPr bwMode="auto">
          <a:xfrm>
            <a:off x="8077200" y="1447800"/>
            <a:ext cx="0" cy="4648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5" name="Line 18"/>
          <p:cNvSpPr>
            <a:spLocks noChangeShapeType="1"/>
          </p:cNvSpPr>
          <p:nvPr/>
        </p:nvSpPr>
        <p:spPr bwMode="auto">
          <a:xfrm>
            <a:off x="7162800" y="25146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6" name="Line 19"/>
          <p:cNvSpPr>
            <a:spLocks noChangeShapeType="1"/>
          </p:cNvSpPr>
          <p:nvPr/>
        </p:nvSpPr>
        <p:spPr bwMode="auto">
          <a:xfrm>
            <a:off x="7162800" y="55626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7" name="Line 20"/>
          <p:cNvSpPr>
            <a:spLocks noChangeShapeType="1"/>
          </p:cNvSpPr>
          <p:nvPr/>
        </p:nvSpPr>
        <p:spPr bwMode="auto">
          <a:xfrm>
            <a:off x="7162800" y="35052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8" name="Line 21"/>
          <p:cNvSpPr>
            <a:spLocks noChangeShapeType="1"/>
          </p:cNvSpPr>
          <p:nvPr/>
        </p:nvSpPr>
        <p:spPr bwMode="auto">
          <a:xfrm>
            <a:off x="7162800" y="48768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9" name="Line 22"/>
          <p:cNvSpPr>
            <a:spLocks noChangeShapeType="1"/>
          </p:cNvSpPr>
          <p:nvPr/>
        </p:nvSpPr>
        <p:spPr bwMode="auto">
          <a:xfrm>
            <a:off x="1676400" y="2286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0" name="Line 23"/>
          <p:cNvSpPr>
            <a:spLocks noChangeShapeType="1"/>
          </p:cNvSpPr>
          <p:nvPr/>
        </p:nvSpPr>
        <p:spPr bwMode="auto">
          <a:xfrm flipH="1">
            <a:off x="3810000" y="2286000"/>
            <a:ext cx="1066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1" name="Line 24"/>
          <p:cNvSpPr>
            <a:spLocks noChangeShapeType="1"/>
          </p:cNvSpPr>
          <p:nvPr/>
        </p:nvSpPr>
        <p:spPr bwMode="auto">
          <a:xfrm flipH="1">
            <a:off x="4419600" y="2286000"/>
            <a:ext cx="129540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2" name="Line 25"/>
          <p:cNvSpPr>
            <a:spLocks noChangeShapeType="1"/>
          </p:cNvSpPr>
          <p:nvPr/>
        </p:nvSpPr>
        <p:spPr bwMode="auto">
          <a:xfrm>
            <a:off x="2514600" y="23622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3" name="Text Box 26"/>
          <p:cNvSpPr txBox="1">
            <a:spLocks noChangeArrowheads="1"/>
          </p:cNvSpPr>
          <p:nvPr/>
        </p:nvSpPr>
        <p:spPr bwMode="auto">
          <a:xfrm>
            <a:off x="7299325" y="722313"/>
            <a:ext cx="177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Pipeline Stages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Discussion Time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1066800" y="1295400"/>
            <a:ext cx="4572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#!/bin/bash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rm data/*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rm pebble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gfortran pebble.f -o pebble -O3 -fopenacc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ChangeArrowheads="1"/>
          </p:cNvSpPr>
          <p:nvPr/>
        </p:nvSpPr>
        <p:spPr bwMode="auto">
          <a:xfrm>
            <a:off x="1295400" y="1447800"/>
            <a:ext cx="60960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#!/bin/bash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rm temp_fort/*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rm data/*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rm pebble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gfortran pebble.f -o pebble -O3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pebble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Discussion Time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i="1"/>
              <a:t>Parallel Computing </a:t>
            </a:r>
            <a:br>
              <a:rPr lang="en-US" altLang="en-US" sz="4000" b="1" i="1"/>
            </a:br>
            <a:endParaRPr lang="en-US" altLang="en-US" sz="4000" b="1" i="1"/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u="sng"/>
              <a:t>Topics </a:t>
            </a:r>
            <a:endParaRPr lang="en-US" altLang="en-US"/>
          </a:p>
          <a:p>
            <a:pPr eaLnBrk="1" hangingPunct="1"/>
            <a:r>
              <a:rPr lang="en-US" altLang="en-US"/>
              <a:t>Programming Languages</a:t>
            </a:r>
          </a:p>
          <a:p>
            <a:pPr eaLnBrk="1" hangingPunct="1"/>
            <a:r>
              <a:rPr lang="en-US" altLang="en-US"/>
              <a:t>Decomposition of a Problem Data Domain </a:t>
            </a:r>
          </a:p>
          <a:p>
            <a:pPr eaLnBrk="1" hangingPunct="1"/>
            <a:r>
              <a:rPr lang="en-US" altLang="en-US"/>
              <a:t>Programming Constructs for Parallel Computing</a:t>
            </a:r>
          </a:p>
          <a:p>
            <a:pPr eaLnBrk="1" hangingPunct="1"/>
            <a:r>
              <a:rPr lang="en-US" altLang="en-US"/>
              <a:t>Efficiency Modeling of Parallel Computing</a:t>
            </a:r>
          </a:p>
          <a:p>
            <a:pPr eaLnBrk="1" hangingPunct="1"/>
            <a:r>
              <a:rPr lang="en-US" altLang="en-US"/>
              <a:t>Cost of Operations – Algorithm Complexity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References/Links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x-none" sz="1800">
                <a:latin typeface="Calibri" charset="0"/>
                <a:ea typeface="Calibri" charset="0"/>
                <a:cs typeface="Times New Roman" charset="0"/>
              </a:rPr>
              <a:t>Pebble References:</a:t>
            </a:r>
          </a:p>
          <a:p>
            <a:pPr marL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x-none" sz="1800" u="sng">
                <a:solidFill>
                  <a:srgbClr val="0000FF"/>
                </a:solidFill>
                <a:latin typeface="Calibri" charset="0"/>
                <a:ea typeface="Calibri" charset="0"/>
                <a:cs typeface="Times New Roman" charset="0"/>
                <a:hlinkClick r:id="rId2"/>
              </a:rPr>
              <a:t>https://en.wikipedia.org/wiki/Acoustic_wave</a:t>
            </a:r>
            <a:endParaRPr lang="en-US" altLang="x-none" sz="1800">
              <a:latin typeface="Calibri" charset="0"/>
              <a:ea typeface="Calibri" charset="0"/>
              <a:cs typeface="Times New Roman" charset="0"/>
            </a:endParaRPr>
          </a:p>
          <a:p>
            <a:pPr marL="0">
              <a:spcBef>
                <a:spcPct val="0"/>
              </a:spcBef>
            </a:pPr>
            <a:r>
              <a:rPr lang="en-US" altLang="x-none" sz="1800">
                <a:latin typeface="Calibri" charset="0"/>
                <a:ea typeface="Calibri" charset="0"/>
                <a:cs typeface="Times New Roman" charset="0"/>
              </a:rPr>
              <a:t>Seismic Modeling and Imaging with the Complete Wave Equation, SEG Course Notes Series, No. 8. by Ralph Phillip Bording and Larry R. Lines</a:t>
            </a:r>
          </a:p>
          <a:p>
            <a:pPr marL="0">
              <a:spcBef>
                <a:spcPct val="0"/>
              </a:spcBef>
            </a:pPr>
            <a:r>
              <a:rPr lang="en-US" altLang="x-none" sz="1800">
                <a:latin typeface="Calibri" charset="0"/>
                <a:ea typeface="Calibri" charset="0"/>
                <a:cs typeface="Times New Roman" charset="0"/>
              </a:rPr>
              <a:t> </a:t>
            </a:r>
            <a:r>
              <a:rPr lang="en-US" altLang="x-none" sz="1800" u="sng">
                <a:solidFill>
                  <a:srgbClr val="0000FF"/>
                </a:solidFill>
                <a:latin typeface="Calibri" charset="0"/>
                <a:ea typeface="Calibri" charset="0"/>
                <a:cs typeface="Times New Roman" charset="0"/>
                <a:hlinkClick r:id="rId3"/>
              </a:rPr>
              <a:t>https://en.wikipedia.org/wiki/Fortran</a:t>
            </a:r>
            <a:endParaRPr lang="en-US" altLang="x-none" sz="1800">
              <a:latin typeface="Calibri" charset="0"/>
              <a:ea typeface="Calibri" charset="0"/>
              <a:cs typeface="Times New Roman" charset="0"/>
            </a:endParaRPr>
          </a:p>
          <a:p>
            <a:pPr marL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x-none" sz="1800" u="sng">
                <a:solidFill>
                  <a:srgbClr val="0000FF"/>
                </a:solidFill>
                <a:latin typeface="Calibri" charset="0"/>
                <a:ea typeface="Calibri" charset="0"/>
                <a:cs typeface="Times New Roman" charset="0"/>
                <a:hlinkClick r:id="rId4"/>
              </a:rPr>
              <a:t>https://www.open-mpi.org/</a:t>
            </a:r>
            <a:endParaRPr lang="en-US" altLang="x-none" sz="1800">
              <a:latin typeface="Calibri" charset="0"/>
              <a:ea typeface="Calibri" charset="0"/>
              <a:cs typeface="Times New Roman" charset="0"/>
            </a:endParaRPr>
          </a:p>
          <a:p>
            <a:pPr marL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x-none" sz="1800" u="sng">
                <a:solidFill>
                  <a:srgbClr val="0000FF"/>
                </a:solidFill>
                <a:latin typeface="Calibri" charset="0"/>
                <a:ea typeface="Calibri" charset="0"/>
                <a:cs typeface="Times New Roman" charset="0"/>
                <a:hlinkClick r:id="rId5"/>
              </a:rPr>
              <a:t>https://computing.llnl.gov/tutorials/openMP/</a:t>
            </a:r>
            <a:endParaRPr lang="en-US" altLang="x-none" sz="1800">
              <a:latin typeface="Calibri" charset="0"/>
              <a:ea typeface="Calibri" charset="0"/>
              <a:cs typeface="Times New Roman" charset="0"/>
            </a:endParaRPr>
          </a:p>
          <a:p>
            <a:pPr marL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x-none" sz="1800" u="sng">
                <a:solidFill>
                  <a:srgbClr val="0000FF"/>
                </a:solidFill>
                <a:latin typeface="Calibri" charset="0"/>
                <a:ea typeface="Calibri" charset="0"/>
                <a:cs typeface="Times New Roman" charset="0"/>
                <a:hlinkClick r:id="rId6"/>
              </a:rPr>
              <a:t>https://www.openmp.org/resources/tutorials-articles/</a:t>
            </a:r>
            <a:endParaRPr lang="en-US" altLang="x-none" sz="1800">
              <a:latin typeface="Calibri" charset="0"/>
              <a:ea typeface="Calibri" charset="0"/>
              <a:cs typeface="Times New Roman" charset="0"/>
            </a:endParaRPr>
          </a:p>
          <a:p>
            <a:pPr marL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x-none" sz="1800" u="sng">
                <a:solidFill>
                  <a:srgbClr val="0000FF"/>
                </a:solidFill>
                <a:latin typeface="Calibri" charset="0"/>
                <a:ea typeface="Calibri" charset="0"/>
                <a:cs typeface="Times New Roman" charset="0"/>
                <a:hlinkClick r:id="rId7"/>
              </a:rPr>
              <a:t>https://www.openacc.org/</a:t>
            </a:r>
            <a:endParaRPr lang="en-US" altLang="x-none" sz="1800">
              <a:latin typeface="Calibri" charset="0"/>
              <a:ea typeface="Calibri" charset="0"/>
              <a:cs typeface="Times New Roman" charset="0"/>
            </a:endParaRPr>
          </a:p>
          <a:p>
            <a:pPr marL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x-none" sz="1800" u="sng">
                <a:solidFill>
                  <a:srgbClr val="0000FF"/>
                </a:solidFill>
                <a:latin typeface="Calibri" charset="0"/>
                <a:ea typeface="Calibri" charset="0"/>
                <a:cs typeface="Times New Roman" charset="0"/>
                <a:hlinkClick r:id="rId8"/>
              </a:rPr>
              <a:t>https://en.wikipedia.org/wiki/OpenACC</a:t>
            </a:r>
            <a:endParaRPr lang="en-US" altLang="x-none" sz="1800">
              <a:latin typeface="Calibri" charset="0"/>
              <a:ea typeface="Calibri" charset="0"/>
              <a:cs typeface="Times New Roman" charset="0"/>
            </a:endParaRPr>
          </a:p>
          <a:p>
            <a:pPr marL="0"/>
            <a:r>
              <a:rPr lang="en-US" altLang="x-none" sz="1800" u="sng">
                <a:solidFill>
                  <a:srgbClr val="0000FF"/>
                </a:solidFill>
                <a:latin typeface="Calibri" charset="0"/>
                <a:ea typeface="Calibri" charset="0"/>
                <a:cs typeface="Times New Roman" charset="0"/>
                <a:hlinkClick r:id="rId9"/>
              </a:rPr>
              <a:t>https://en.wikipedia.org/wiki/RGBA_color_model</a:t>
            </a:r>
            <a:endParaRPr lang="en-US" altLang="x-none" sz="1800">
              <a:ea typeface="Calibri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Parallel Compute Examples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/>
              <a:t>Fortran – C codes</a:t>
            </a:r>
          </a:p>
          <a:p>
            <a:pPr eaLnBrk="1" hangingPunct="1">
              <a:defRPr/>
            </a:pPr>
            <a:r>
              <a:rPr lang="en-US" altLang="en-US" sz="2400" dirty="0" err="1"/>
              <a:t>OpenMPI</a:t>
            </a: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/>
              <a:t>Linux Machines – Multi-Core Laptops with GPU’s</a:t>
            </a:r>
          </a:p>
          <a:p>
            <a:pPr eaLnBrk="1" hangingPunct="1">
              <a:defRPr/>
            </a:pPr>
            <a:r>
              <a:rPr lang="en-US" altLang="en-US" sz="2400" dirty="0"/>
              <a:t>Network machines – Local, Remote, or Cloud</a:t>
            </a:r>
          </a:p>
          <a:p>
            <a:pPr lvl="1" eaLnBrk="1" hangingPunct="1">
              <a:defRPr/>
            </a:pPr>
            <a:r>
              <a:rPr lang="en-US" altLang="en-US" sz="2000" dirty="0"/>
              <a:t>Connect with User ID and Password</a:t>
            </a:r>
          </a:p>
          <a:p>
            <a:pPr lvl="1" eaLnBrk="1" hangingPunct="1">
              <a:defRPr/>
            </a:pPr>
            <a:r>
              <a:rPr lang="en-US" altLang="en-US" sz="2000" dirty="0"/>
              <a:t>SSH w/o passwords – best if inside a very tight firewall</a:t>
            </a:r>
          </a:p>
          <a:p>
            <a:pPr eaLnBrk="1" hangingPunct="1">
              <a:defRPr/>
            </a:pPr>
            <a:r>
              <a:rPr lang="en-US" altLang="en-US" sz="2400" dirty="0"/>
              <a:t>Exa-Scale (10^18) machines with operations per second</a:t>
            </a:r>
          </a:p>
          <a:p>
            <a:pPr eaLnBrk="1" hangingPunct="1">
              <a:defRPr/>
            </a:pPr>
            <a:r>
              <a:rPr lang="en-US" altLang="en-US" sz="2400" dirty="0"/>
              <a:t>Network Mounted File Systems – NFS</a:t>
            </a:r>
          </a:p>
          <a:p>
            <a:pPr eaLnBrk="1" hangingPunct="1">
              <a:defRPr/>
            </a:pPr>
            <a:endParaRPr lang="en-US" altLang="en-US" dirty="0"/>
          </a:p>
          <a:p>
            <a:pPr marL="0" indent="0" eaLnBrk="1" hangingPunct="1">
              <a:buFontTx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History of Machines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Illiac – University of Illinois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PEPE – DOD Radar Machine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FPS – Array Processors                   -1980’s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Cray X machines                              - 1980’s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IBM Multiprocessors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Hardware – CM 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PC clusters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IBM Blue Gene – 128,000 cpu’s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Oak Ridge Summit – IBM Power 9    - 2019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Japan’s – Number 1 in the TOP 500  - 2020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CRAY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8C5914-26F8-4DC0-A600-BEA56683B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1219200"/>
            <a:ext cx="5105400" cy="5105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6F2DD-BA78-4160-BDC2-BB5207FECD51}"/>
              </a:ext>
            </a:extLst>
          </p:cNvPr>
          <p:cNvSpPr txBox="1"/>
          <p:nvPr/>
        </p:nvSpPr>
        <p:spPr>
          <a:xfrm>
            <a:off x="2743200" y="5632515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Image: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  <a:hlinkClick r:id="rId3"/>
              </a:rPr>
              <a:t>CRAY-2 IMG 8915-8913-8912a.jpg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by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  <a:hlinkClick r:id="rId4"/>
              </a:rPr>
              <a:t>Rama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is licensed under </a:t>
            </a:r>
            <a:r>
              <a:rPr lang="en-US" dirty="0">
                <a:hlinkClick r:id="rId5" tooltip="w:en:Creative Commons"/>
              </a:rPr>
              <a:t>Creative Commons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Attribution-</a:t>
            </a:r>
            <a:r>
              <a:rPr lang="en-US" dirty="0" err="1">
                <a:hlinkClick r:id="rId6"/>
              </a:rPr>
              <a:t>ShareAlike</a:t>
            </a:r>
            <a:r>
              <a:rPr lang="en-US" dirty="0">
                <a:hlinkClick r:id="rId6"/>
              </a:rPr>
              <a:t> 3.0 France</a:t>
            </a:r>
            <a:endParaRPr lang="en-US" sz="1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Beowulf Cluster </a:t>
            </a:r>
          </a:p>
        </p:txBody>
      </p:sp>
      <p:pic>
        <p:nvPicPr>
          <p:cNvPr id="3" name="Picture 2" descr="A picture containing text, indoor, floor, electronics&#10;&#10;Description automatically generated">
            <a:extLst>
              <a:ext uri="{FF2B5EF4-FFF2-40B4-BE49-F238E27FC236}">
                <a16:creationId xmlns:a16="http://schemas.microsoft.com/office/drawing/2014/main" id="{FF7BB79F-9410-4A38-894E-FDF77E8C6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535" y="1295400"/>
            <a:ext cx="4984930" cy="4800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2C7A50-5205-4CB7-896F-550FAC9A96C8}"/>
              </a:ext>
            </a:extLst>
          </p:cNvPr>
          <p:cNvSpPr txBox="1"/>
          <p:nvPr/>
        </p:nvSpPr>
        <p:spPr>
          <a:xfrm>
            <a:off x="2286000" y="619988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Image: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  <a:hlinkClick r:id="rId3"/>
              </a:rPr>
              <a:t>Beowulf-cluster-the-borg.jpg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is in the public domain.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2177</Words>
  <Application>Microsoft Office PowerPoint</Application>
  <PresentationFormat>On-screen Show (4:3)</PresentationFormat>
  <Paragraphs>421</Paragraphs>
  <Slides>50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Roboto</vt:lpstr>
      <vt:lpstr>Times</vt:lpstr>
      <vt:lpstr>Times New Roman</vt:lpstr>
      <vt:lpstr>Default Design</vt:lpstr>
      <vt:lpstr>Equation.DSMT4</vt:lpstr>
      <vt:lpstr>Blue Waters Petascale Semester Curriculum v1.0 Unit 8: OpenACC Lesson 1: Accelerating Scientific Applications  Developed by R. Phillip Bording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Blue Waters Project</vt:lpstr>
      <vt:lpstr>Parallel Computing – Geophysical Data Processing</vt:lpstr>
      <vt:lpstr>Parallel Computing  </vt:lpstr>
      <vt:lpstr>Parallel Compute Examples</vt:lpstr>
      <vt:lpstr>History of Machines</vt:lpstr>
      <vt:lpstr>CRAY 2</vt:lpstr>
      <vt:lpstr>Beowulf Cluster </vt:lpstr>
      <vt:lpstr>Gaming Laptop with a GPU</vt:lpstr>
      <vt:lpstr>SIZE, COST, and HEAT</vt:lpstr>
      <vt:lpstr>Chips have λ = Wire Sizes Lambda Rules – now at 7 nanometers</vt:lpstr>
      <vt:lpstr>PowerPoint Presentation</vt:lpstr>
      <vt:lpstr>Acoustic Waves – Pebble.f</vt:lpstr>
      <vt:lpstr>Acoustic, Constant Density</vt:lpstr>
      <vt:lpstr>Acoustic Waves in 2D</vt:lpstr>
      <vt:lpstr>Time Marching </vt:lpstr>
      <vt:lpstr>Movie Time  </vt:lpstr>
      <vt:lpstr>Algorithm Complexity</vt:lpstr>
      <vt:lpstr>PowerPoint Presentation</vt:lpstr>
      <vt:lpstr>Basic OpenACC Code </vt:lpstr>
      <vt:lpstr>Startup OpenACC Routines </vt:lpstr>
      <vt:lpstr>  Connecting CPU’s and GPU’s</vt:lpstr>
      <vt:lpstr>  Unified Shared Memory</vt:lpstr>
      <vt:lpstr>Serial Computer -Linear Address Space</vt:lpstr>
      <vt:lpstr>Unified Shared Memory Computer - Linear Address Space</vt:lpstr>
      <vt:lpstr>Unified Shared Memory Computer - Linear Address Space</vt:lpstr>
      <vt:lpstr>Unified Shared Memory Computer - Linear Address Space</vt:lpstr>
      <vt:lpstr>PowerPoint Presentation</vt:lpstr>
      <vt:lpstr>Floating Point Operations per Second </vt:lpstr>
      <vt:lpstr>Timing Code Methods</vt:lpstr>
      <vt:lpstr>Run Scripts</vt:lpstr>
      <vt:lpstr>PowerPoint Presentation</vt:lpstr>
      <vt:lpstr>OpenACC Fortran Basics</vt:lpstr>
      <vt:lpstr>OpenACC Fortran  in two MPI ranks and five ACC threads per MPI rank</vt:lpstr>
      <vt:lpstr>Vis with Graphics Magick </vt:lpstr>
      <vt:lpstr>Discussion Time</vt:lpstr>
      <vt:lpstr>Computing and Calculating Engines  Serial and Parallel Computers</vt:lpstr>
      <vt:lpstr>Software Design Issues</vt:lpstr>
      <vt:lpstr>Hardware Design Issues</vt:lpstr>
      <vt:lpstr>Serial Computer -Linear Address Space</vt:lpstr>
      <vt:lpstr>von Neumann Architecture Princeton</vt:lpstr>
      <vt:lpstr>Cache Memory Architecture</vt:lpstr>
      <vt:lpstr>Cache Memory - Three Levels Architecture</vt:lpstr>
      <vt:lpstr>Pipeline Instructions</vt:lpstr>
      <vt:lpstr>Discussion Time</vt:lpstr>
      <vt:lpstr>PowerPoint Presentation</vt:lpstr>
      <vt:lpstr>PowerPoint Presentation</vt:lpstr>
      <vt:lpstr>Discussion Time</vt:lpstr>
      <vt:lpstr>References/Links</vt:lpstr>
    </vt:vector>
  </TitlesOfParts>
  <Company>Earth Scineces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pbording</dc:creator>
  <cp:lastModifiedBy>Magik Home</cp:lastModifiedBy>
  <cp:revision>93</cp:revision>
  <cp:lastPrinted>2020-08-09T21:50:49Z</cp:lastPrinted>
  <dcterms:created xsi:type="dcterms:W3CDTF">2006-11-01T19:54:59Z</dcterms:created>
  <dcterms:modified xsi:type="dcterms:W3CDTF">2020-12-09T20:42:24Z</dcterms:modified>
</cp:coreProperties>
</file>