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8e4ae8489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e4ae8489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incurs a cost in complexity to know when a line needs to be stolen and in time for each steal operation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8e4ae8489e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e4ae8489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can introduce idea of false sharing.  Follow up by going through the code (or having the students do so)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Key point is that because cache lines contain more than one data item, the two PEs might not share data, but might share cache lines.  This can create significant unnecessary costs if they repeatedly steal the line from each other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e4ae848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e4ae848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Brief review of caching, with brief animation showing how it works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8e4ae8489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e4ae8489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a memory request, if the data isn’t in the cache, the request is passed all the way to memory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8e4ae8489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e4ae8489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response traces this path back to the processor, but also stores the desired data into the cache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e4ae8489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e4ae8489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Subsequent requests don’t have to go to memory since the cache can satisfy the request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e4ae8489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e4ae8489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point of this slide is that a cache line also stores data near the accessed memory address.  This is what makes caches useful for spatial locality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e4ae8489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e4ae8489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multiple processors (or cores), caches can be shared or private.  (In practice, a system can have multiple layers of caching so it may have both…)</a:t>
            </a:r>
            <a:endParaRPr/>
          </a:p>
          <a:p>
            <a:pPr indent="0" lvl="0" marL="0" rtl="0" algn="l">
              <a:spcBef>
                <a:spcPts val="0"/>
              </a:spcBef>
              <a:spcAft>
                <a:spcPts val="0"/>
              </a:spcAft>
              <a:buNone/>
            </a:pPr>
            <a:r>
              <a:rPr lang="en"/>
              <a:t>We’re going to focus on private ones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8e4ae8489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e4ae8489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Private caches raise new challenge: If a cache line is stored on one of the private caches and the other processing element requests it, that PE’s cache won’t have the newest value and neither will the memory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8e4ae8489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e4ae8489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500"/>
              <a:t>Multiprocessor caching and</a:t>
            </a:r>
            <a:endParaRPr sz="4500"/>
          </a:p>
          <a:p>
            <a:pPr indent="0" lvl="0" marL="0" rtl="0" algn="ctr">
              <a:spcBef>
                <a:spcPts val="0"/>
              </a:spcBef>
              <a:spcAft>
                <a:spcPts val="0"/>
              </a:spcAft>
              <a:buNone/>
            </a:pPr>
            <a:r>
              <a:rPr lang="en" sz="4500"/>
              <a:t>false sharing</a:t>
            </a:r>
            <a:endParaRPr sz="45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Cache coherence</a:t>
            </a:r>
            <a:endParaRPr/>
          </a:p>
        </p:txBody>
      </p:sp>
      <p:pic>
        <p:nvPicPr>
          <p:cNvPr id="144" name="Google Shape;144;p22"/>
          <p:cNvPicPr preferRelativeResize="0"/>
          <p:nvPr/>
        </p:nvPicPr>
        <p:blipFill>
          <a:blip r:embed="rId3">
            <a:alphaModFix/>
          </a:blip>
          <a:stretch>
            <a:fillRect/>
          </a:stretch>
        </p:blipFill>
        <p:spPr>
          <a:xfrm>
            <a:off x="4621700" y="1345725"/>
            <a:ext cx="3849750" cy="2513475"/>
          </a:xfrm>
          <a:prstGeom prst="rect">
            <a:avLst/>
          </a:prstGeom>
          <a:noFill/>
          <a:ln>
            <a:noFill/>
          </a:ln>
        </p:spPr>
      </p:pic>
      <p:sp>
        <p:nvSpPr>
          <p:cNvPr id="145" name="Google Shape;145;p22"/>
          <p:cNvSpPr/>
          <p:nvPr/>
        </p:nvSpPr>
        <p:spPr>
          <a:xfrm>
            <a:off x="5986925" y="2686950"/>
            <a:ext cx="298200" cy="1293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p:nvPr/>
        </p:nvSpPr>
        <p:spPr>
          <a:xfrm>
            <a:off x="5226225" y="1955625"/>
            <a:ext cx="195600" cy="318000"/>
          </a:xfrm>
          <a:prstGeom prst="down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txBox="1"/>
          <p:nvPr/>
        </p:nvSpPr>
        <p:spPr>
          <a:xfrm>
            <a:off x="4572000" y="1886075"/>
            <a:ext cx="764700" cy="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request</a:t>
            </a:r>
            <a:endParaRPr sz="1300"/>
          </a:p>
        </p:txBody>
      </p:sp>
      <p:sp>
        <p:nvSpPr>
          <p:cNvPr id="148" name="Google Shape;148;p22"/>
          <p:cNvSpPr txBox="1"/>
          <p:nvPr/>
        </p:nvSpPr>
        <p:spPr>
          <a:xfrm>
            <a:off x="560225" y="1899375"/>
            <a:ext cx="5724900" cy="66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2"/>
          <p:cNvSpPr txBox="1"/>
          <p:nvPr/>
        </p:nvSpPr>
        <p:spPr>
          <a:xfrm>
            <a:off x="311700" y="1536275"/>
            <a:ext cx="4025400" cy="2688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Potential issue when cache line is in one cache and other PE requests it</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Cache of requesting PE needs way to steal that line</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Slower than normal cache hit because of need to steal</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Cache coherence</a:t>
            </a:r>
            <a:endParaRPr/>
          </a:p>
        </p:txBody>
      </p:sp>
      <p:pic>
        <p:nvPicPr>
          <p:cNvPr id="155" name="Google Shape;155;p23"/>
          <p:cNvPicPr preferRelativeResize="0"/>
          <p:nvPr/>
        </p:nvPicPr>
        <p:blipFill>
          <a:blip r:embed="rId3">
            <a:alphaModFix/>
          </a:blip>
          <a:stretch>
            <a:fillRect/>
          </a:stretch>
        </p:blipFill>
        <p:spPr>
          <a:xfrm>
            <a:off x="4621700" y="1345725"/>
            <a:ext cx="3849750" cy="2513475"/>
          </a:xfrm>
          <a:prstGeom prst="rect">
            <a:avLst/>
          </a:prstGeom>
          <a:noFill/>
          <a:ln>
            <a:noFill/>
          </a:ln>
        </p:spPr>
      </p:pic>
      <p:sp>
        <p:nvSpPr>
          <p:cNvPr id="156" name="Google Shape;156;p23"/>
          <p:cNvSpPr/>
          <p:nvPr/>
        </p:nvSpPr>
        <p:spPr>
          <a:xfrm>
            <a:off x="5986925" y="2686950"/>
            <a:ext cx="298200" cy="1293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a:off x="5226225" y="1955625"/>
            <a:ext cx="195600" cy="318000"/>
          </a:xfrm>
          <a:prstGeom prst="down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txBox="1"/>
          <p:nvPr/>
        </p:nvSpPr>
        <p:spPr>
          <a:xfrm>
            <a:off x="4572000" y="1886075"/>
            <a:ext cx="764700" cy="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request</a:t>
            </a:r>
            <a:endParaRPr sz="1300"/>
          </a:p>
        </p:txBody>
      </p:sp>
      <p:sp>
        <p:nvSpPr>
          <p:cNvPr id="159" name="Google Shape;159;p23"/>
          <p:cNvSpPr txBox="1"/>
          <p:nvPr/>
        </p:nvSpPr>
        <p:spPr>
          <a:xfrm>
            <a:off x="560225" y="1899375"/>
            <a:ext cx="5724900" cy="66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txBox="1"/>
          <p:nvPr/>
        </p:nvSpPr>
        <p:spPr>
          <a:xfrm>
            <a:off x="311700" y="1536275"/>
            <a:ext cx="4025400" cy="2688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Potential issue when cache line is in one cache and other PE requests it</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Cache of requesting PE needs way to steal that line</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Slower than normal cache hit because of need to steal</a:t>
            </a:r>
            <a:endParaRPr sz="1800"/>
          </a:p>
        </p:txBody>
      </p:sp>
      <p:sp>
        <p:nvSpPr>
          <p:cNvPr id="161" name="Google Shape;161;p23"/>
          <p:cNvSpPr txBox="1"/>
          <p:nvPr/>
        </p:nvSpPr>
        <p:spPr>
          <a:xfrm>
            <a:off x="311700" y="4225175"/>
            <a:ext cx="7762500" cy="667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False sharing: When a memory access causes a cache line to be stolen even though no data is actually being shared</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Recall: Caching</a:t>
            </a:r>
            <a:endParaRPr/>
          </a:p>
        </p:txBody>
      </p:sp>
      <p:sp>
        <p:nvSpPr>
          <p:cNvPr id="61" name="Google Shape;61;p14"/>
          <p:cNvSpPr txBox="1"/>
          <p:nvPr>
            <p:ph idx="1" type="body"/>
          </p:nvPr>
        </p:nvSpPr>
        <p:spPr>
          <a:xfrm>
            <a:off x="311700" y="1152475"/>
            <a:ext cx="5943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Cache(s) sit between processor and memory</a:t>
            </a:r>
            <a:endParaRPr/>
          </a:p>
          <a:p>
            <a:pPr indent="-317500" lvl="1" marL="914400" rtl="0" algn="l">
              <a:lnSpc>
                <a:spcPct val="150000"/>
              </a:lnSpc>
              <a:spcBef>
                <a:spcPts val="0"/>
              </a:spcBef>
              <a:spcAft>
                <a:spcPts val="0"/>
              </a:spcAft>
              <a:buSzPts val="1400"/>
              <a:buChar char="○"/>
            </a:pPr>
            <a:r>
              <a:rPr lang="en"/>
              <a:t>Handle memory accesses w/o going all the way to memory</a:t>
            </a:r>
            <a:endParaRPr/>
          </a:p>
          <a:p>
            <a:pPr indent="-317500" lvl="1" marL="914400" rtl="0" algn="l">
              <a:lnSpc>
                <a:spcPct val="150000"/>
              </a:lnSpc>
              <a:spcBef>
                <a:spcPts val="0"/>
              </a:spcBef>
              <a:spcAft>
                <a:spcPts val="0"/>
              </a:spcAft>
              <a:buSzPts val="1400"/>
              <a:buChar char="○"/>
            </a:pPr>
            <a:r>
              <a:rPr lang="en"/>
              <a:t>Exploit temporal locality and spatial locality</a:t>
            </a:r>
            <a:endParaRPr/>
          </a:p>
          <a:p>
            <a:pPr indent="0" lvl="0" marL="914400" rtl="0" algn="l">
              <a:lnSpc>
                <a:spcPct val="150000"/>
              </a:lnSpc>
              <a:spcBef>
                <a:spcPts val="1600"/>
              </a:spcBef>
              <a:spcAft>
                <a:spcPts val="0"/>
              </a:spcAft>
              <a:buNone/>
            </a:pPr>
            <a:r>
              <a:t/>
            </a:r>
            <a:endParaRPr/>
          </a:p>
          <a:p>
            <a:pPr indent="0" lvl="0" marL="457200" rtl="0" algn="l">
              <a:lnSpc>
                <a:spcPct val="115000"/>
              </a:lnSpc>
              <a:spcBef>
                <a:spcPts val="1600"/>
              </a:spcBef>
              <a:spcAft>
                <a:spcPts val="1600"/>
              </a:spcAft>
              <a:buNone/>
            </a:pPr>
            <a:r>
              <a:t/>
            </a:r>
            <a:endParaRPr/>
          </a:p>
        </p:txBody>
      </p:sp>
      <p:pic>
        <p:nvPicPr>
          <p:cNvPr id="62" name="Google Shape;62;p14"/>
          <p:cNvPicPr preferRelativeResize="0"/>
          <p:nvPr/>
        </p:nvPicPr>
        <p:blipFill>
          <a:blip r:embed="rId3">
            <a:alphaModFix/>
          </a:blip>
          <a:stretch>
            <a:fillRect/>
          </a:stretch>
        </p:blipFill>
        <p:spPr>
          <a:xfrm>
            <a:off x="6689350" y="1643513"/>
            <a:ext cx="1879650" cy="2434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Recall: Caching</a:t>
            </a:r>
            <a:endParaRPr/>
          </a:p>
        </p:txBody>
      </p:sp>
      <p:sp>
        <p:nvSpPr>
          <p:cNvPr id="68" name="Google Shape;68;p15"/>
          <p:cNvSpPr txBox="1"/>
          <p:nvPr>
            <p:ph idx="1" type="body"/>
          </p:nvPr>
        </p:nvSpPr>
        <p:spPr>
          <a:xfrm>
            <a:off x="311700" y="1152475"/>
            <a:ext cx="5943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Cache(s) sit between processor and memory</a:t>
            </a:r>
            <a:endParaRPr/>
          </a:p>
          <a:p>
            <a:pPr indent="-317500" lvl="1" marL="914400" rtl="0" algn="l">
              <a:lnSpc>
                <a:spcPct val="150000"/>
              </a:lnSpc>
              <a:spcBef>
                <a:spcPts val="0"/>
              </a:spcBef>
              <a:spcAft>
                <a:spcPts val="0"/>
              </a:spcAft>
              <a:buSzPts val="1400"/>
              <a:buChar char="○"/>
            </a:pPr>
            <a:r>
              <a:rPr lang="en"/>
              <a:t>Handle memory accesses w/o going all the way to memory</a:t>
            </a:r>
            <a:endParaRPr/>
          </a:p>
          <a:p>
            <a:pPr indent="-317500" lvl="1" marL="914400" rtl="0" algn="l">
              <a:lnSpc>
                <a:spcPct val="150000"/>
              </a:lnSpc>
              <a:spcBef>
                <a:spcPts val="0"/>
              </a:spcBef>
              <a:spcAft>
                <a:spcPts val="0"/>
              </a:spcAft>
              <a:buSzPts val="1400"/>
              <a:buChar char="○"/>
            </a:pPr>
            <a:r>
              <a:rPr lang="en"/>
              <a:t>Exploit temporal locality and spatial locality</a:t>
            </a:r>
            <a:endParaRPr/>
          </a:p>
          <a:p>
            <a:pPr indent="0" lvl="0" marL="914400" rtl="0" algn="l">
              <a:lnSpc>
                <a:spcPct val="150000"/>
              </a:lnSpc>
              <a:spcBef>
                <a:spcPts val="1600"/>
              </a:spcBef>
              <a:spcAft>
                <a:spcPts val="0"/>
              </a:spcAft>
              <a:buNone/>
            </a:pPr>
            <a:r>
              <a:t/>
            </a:r>
            <a:endParaRPr/>
          </a:p>
          <a:p>
            <a:pPr indent="0" lvl="0" marL="457200" rtl="0" algn="l">
              <a:lnSpc>
                <a:spcPct val="115000"/>
              </a:lnSpc>
              <a:spcBef>
                <a:spcPts val="1600"/>
              </a:spcBef>
              <a:spcAft>
                <a:spcPts val="1600"/>
              </a:spcAft>
              <a:buNone/>
            </a:pPr>
            <a:r>
              <a:t/>
            </a:r>
            <a:endParaRPr/>
          </a:p>
        </p:txBody>
      </p:sp>
      <p:pic>
        <p:nvPicPr>
          <p:cNvPr id="69" name="Google Shape;69;p15"/>
          <p:cNvPicPr preferRelativeResize="0"/>
          <p:nvPr/>
        </p:nvPicPr>
        <p:blipFill>
          <a:blip r:embed="rId3">
            <a:alphaModFix/>
          </a:blip>
          <a:stretch>
            <a:fillRect/>
          </a:stretch>
        </p:blipFill>
        <p:spPr>
          <a:xfrm>
            <a:off x="6689350" y="1643513"/>
            <a:ext cx="1879650" cy="2434325"/>
          </a:xfrm>
          <a:prstGeom prst="rect">
            <a:avLst/>
          </a:prstGeom>
          <a:noFill/>
          <a:ln>
            <a:noFill/>
          </a:ln>
        </p:spPr>
      </p:pic>
      <p:sp>
        <p:nvSpPr>
          <p:cNvPr id="70" name="Google Shape;70;p15"/>
          <p:cNvSpPr/>
          <p:nvPr/>
        </p:nvSpPr>
        <p:spPr>
          <a:xfrm>
            <a:off x="7283625" y="2253800"/>
            <a:ext cx="195600" cy="318000"/>
          </a:xfrm>
          <a:prstGeom prst="down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txBox="1"/>
          <p:nvPr/>
        </p:nvSpPr>
        <p:spPr>
          <a:xfrm>
            <a:off x="6595125" y="2194175"/>
            <a:ext cx="764700" cy="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request</a:t>
            </a:r>
            <a:endParaRPr sz="1300"/>
          </a:p>
        </p:txBody>
      </p:sp>
      <p:sp>
        <p:nvSpPr>
          <p:cNvPr id="72" name="Google Shape;72;p15"/>
          <p:cNvSpPr/>
          <p:nvPr/>
        </p:nvSpPr>
        <p:spPr>
          <a:xfrm>
            <a:off x="7283625" y="3161575"/>
            <a:ext cx="195600" cy="318000"/>
          </a:xfrm>
          <a:prstGeom prst="down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Recall: Caching</a:t>
            </a:r>
            <a:endParaRPr/>
          </a:p>
        </p:txBody>
      </p:sp>
      <p:sp>
        <p:nvSpPr>
          <p:cNvPr id="78" name="Google Shape;78;p16"/>
          <p:cNvSpPr txBox="1"/>
          <p:nvPr>
            <p:ph idx="1" type="body"/>
          </p:nvPr>
        </p:nvSpPr>
        <p:spPr>
          <a:xfrm>
            <a:off x="311700" y="1152475"/>
            <a:ext cx="5943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Cache(s) sit between processor and memory</a:t>
            </a:r>
            <a:endParaRPr/>
          </a:p>
          <a:p>
            <a:pPr indent="-317500" lvl="1" marL="914400" rtl="0" algn="l">
              <a:lnSpc>
                <a:spcPct val="150000"/>
              </a:lnSpc>
              <a:spcBef>
                <a:spcPts val="0"/>
              </a:spcBef>
              <a:spcAft>
                <a:spcPts val="0"/>
              </a:spcAft>
              <a:buSzPts val="1400"/>
              <a:buChar char="○"/>
            </a:pPr>
            <a:r>
              <a:rPr lang="en"/>
              <a:t>Handle memory accesses w/o going all the way to memory</a:t>
            </a:r>
            <a:endParaRPr/>
          </a:p>
          <a:p>
            <a:pPr indent="-317500" lvl="1" marL="914400" rtl="0" algn="l">
              <a:lnSpc>
                <a:spcPct val="150000"/>
              </a:lnSpc>
              <a:spcBef>
                <a:spcPts val="0"/>
              </a:spcBef>
              <a:spcAft>
                <a:spcPts val="0"/>
              </a:spcAft>
              <a:buSzPts val="1400"/>
              <a:buChar char="○"/>
            </a:pPr>
            <a:r>
              <a:rPr lang="en"/>
              <a:t>Exploit temporal locality and spatial locality</a:t>
            </a:r>
            <a:endParaRPr/>
          </a:p>
          <a:p>
            <a:pPr indent="0" lvl="0" marL="914400" rtl="0" algn="l">
              <a:lnSpc>
                <a:spcPct val="150000"/>
              </a:lnSpc>
              <a:spcBef>
                <a:spcPts val="1600"/>
              </a:spcBef>
              <a:spcAft>
                <a:spcPts val="0"/>
              </a:spcAft>
              <a:buNone/>
            </a:pPr>
            <a:r>
              <a:t/>
            </a:r>
            <a:endParaRPr/>
          </a:p>
          <a:p>
            <a:pPr indent="0" lvl="0" marL="457200" rtl="0" algn="l">
              <a:lnSpc>
                <a:spcPct val="115000"/>
              </a:lnSpc>
              <a:spcBef>
                <a:spcPts val="1600"/>
              </a:spcBef>
              <a:spcAft>
                <a:spcPts val="1600"/>
              </a:spcAft>
              <a:buNone/>
            </a:pPr>
            <a:r>
              <a:t/>
            </a:r>
            <a:endParaRPr/>
          </a:p>
        </p:txBody>
      </p:sp>
      <p:pic>
        <p:nvPicPr>
          <p:cNvPr id="79" name="Google Shape;79;p16"/>
          <p:cNvPicPr preferRelativeResize="0"/>
          <p:nvPr/>
        </p:nvPicPr>
        <p:blipFill>
          <a:blip r:embed="rId3">
            <a:alphaModFix/>
          </a:blip>
          <a:stretch>
            <a:fillRect/>
          </a:stretch>
        </p:blipFill>
        <p:spPr>
          <a:xfrm>
            <a:off x="6689350" y="1643513"/>
            <a:ext cx="1879650" cy="2434325"/>
          </a:xfrm>
          <a:prstGeom prst="rect">
            <a:avLst/>
          </a:prstGeom>
          <a:noFill/>
          <a:ln>
            <a:noFill/>
          </a:ln>
        </p:spPr>
      </p:pic>
      <p:sp>
        <p:nvSpPr>
          <p:cNvPr id="80" name="Google Shape;80;p16"/>
          <p:cNvSpPr/>
          <p:nvPr/>
        </p:nvSpPr>
        <p:spPr>
          <a:xfrm>
            <a:off x="7283625" y="2253800"/>
            <a:ext cx="195600" cy="318000"/>
          </a:xfrm>
          <a:prstGeom prst="down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txBox="1"/>
          <p:nvPr/>
        </p:nvSpPr>
        <p:spPr>
          <a:xfrm>
            <a:off x="6595125" y="2194175"/>
            <a:ext cx="764700" cy="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request</a:t>
            </a:r>
            <a:endParaRPr sz="1300"/>
          </a:p>
        </p:txBody>
      </p:sp>
      <p:sp>
        <p:nvSpPr>
          <p:cNvPr id="82" name="Google Shape;82;p16"/>
          <p:cNvSpPr/>
          <p:nvPr/>
        </p:nvSpPr>
        <p:spPr>
          <a:xfrm>
            <a:off x="7283625" y="3161575"/>
            <a:ext cx="195600" cy="318000"/>
          </a:xfrm>
          <a:prstGeom prst="down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p:nvPr/>
        </p:nvSpPr>
        <p:spPr>
          <a:xfrm flipH="1" rot="10800000">
            <a:off x="7848775" y="3161576"/>
            <a:ext cx="195600" cy="318000"/>
          </a:xfrm>
          <a:prstGeom prst="down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flipH="1" rot="10800000">
            <a:off x="7848775" y="2253801"/>
            <a:ext cx="195600" cy="318000"/>
          </a:xfrm>
          <a:prstGeom prst="down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txBox="1"/>
          <p:nvPr/>
        </p:nvSpPr>
        <p:spPr>
          <a:xfrm>
            <a:off x="7968175" y="3121800"/>
            <a:ext cx="864000" cy="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response</a:t>
            </a:r>
            <a:endParaRPr sz="1300"/>
          </a:p>
        </p:txBody>
      </p:sp>
      <p:sp>
        <p:nvSpPr>
          <p:cNvPr id="86" name="Google Shape;86;p16"/>
          <p:cNvSpPr/>
          <p:nvPr/>
        </p:nvSpPr>
        <p:spPr>
          <a:xfrm>
            <a:off x="7797475" y="2942975"/>
            <a:ext cx="298200" cy="1293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Recall: Caching</a:t>
            </a:r>
            <a:endParaRPr/>
          </a:p>
        </p:txBody>
      </p:sp>
      <p:sp>
        <p:nvSpPr>
          <p:cNvPr id="92" name="Google Shape;92;p17"/>
          <p:cNvSpPr txBox="1"/>
          <p:nvPr>
            <p:ph idx="1" type="body"/>
          </p:nvPr>
        </p:nvSpPr>
        <p:spPr>
          <a:xfrm>
            <a:off x="311700" y="1152475"/>
            <a:ext cx="5943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Cache(s) sit between processor and memory</a:t>
            </a:r>
            <a:endParaRPr/>
          </a:p>
          <a:p>
            <a:pPr indent="-317500" lvl="1" marL="914400" rtl="0" algn="l">
              <a:lnSpc>
                <a:spcPct val="150000"/>
              </a:lnSpc>
              <a:spcBef>
                <a:spcPts val="0"/>
              </a:spcBef>
              <a:spcAft>
                <a:spcPts val="0"/>
              </a:spcAft>
              <a:buSzPts val="1400"/>
              <a:buChar char="○"/>
            </a:pPr>
            <a:r>
              <a:rPr lang="en"/>
              <a:t>Handle memory accesses w/o going all the way to memory</a:t>
            </a:r>
            <a:endParaRPr/>
          </a:p>
          <a:p>
            <a:pPr indent="-317500" lvl="1" marL="914400" rtl="0" algn="l">
              <a:lnSpc>
                <a:spcPct val="150000"/>
              </a:lnSpc>
              <a:spcBef>
                <a:spcPts val="0"/>
              </a:spcBef>
              <a:spcAft>
                <a:spcPts val="0"/>
              </a:spcAft>
              <a:buSzPts val="1400"/>
              <a:buChar char="○"/>
            </a:pPr>
            <a:r>
              <a:rPr lang="en"/>
              <a:t>Exploit temporal locality and spatial locality</a:t>
            </a:r>
            <a:endParaRPr/>
          </a:p>
          <a:p>
            <a:pPr indent="0" lvl="0" marL="914400" rtl="0" algn="l">
              <a:lnSpc>
                <a:spcPct val="150000"/>
              </a:lnSpc>
              <a:spcBef>
                <a:spcPts val="1600"/>
              </a:spcBef>
              <a:spcAft>
                <a:spcPts val="0"/>
              </a:spcAft>
              <a:buNone/>
            </a:pPr>
            <a:r>
              <a:t/>
            </a:r>
            <a:endParaRPr/>
          </a:p>
          <a:p>
            <a:pPr indent="0" lvl="0" marL="457200" rtl="0" algn="l">
              <a:lnSpc>
                <a:spcPct val="115000"/>
              </a:lnSpc>
              <a:spcBef>
                <a:spcPts val="1600"/>
              </a:spcBef>
              <a:spcAft>
                <a:spcPts val="1600"/>
              </a:spcAft>
              <a:buNone/>
            </a:pPr>
            <a:r>
              <a:t/>
            </a:r>
            <a:endParaRPr/>
          </a:p>
        </p:txBody>
      </p:sp>
      <p:pic>
        <p:nvPicPr>
          <p:cNvPr id="93" name="Google Shape;93;p17"/>
          <p:cNvPicPr preferRelativeResize="0"/>
          <p:nvPr/>
        </p:nvPicPr>
        <p:blipFill>
          <a:blip r:embed="rId3">
            <a:alphaModFix/>
          </a:blip>
          <a:stretch>
            <a:fillRect/>
          </a:stretch>
        </p:blipFill>
        <p:spPr>
          <a:xfrm>
            <a:off x="6689350" y="1643513"/>
            <a:ext cx="1879650" cy="2434325"/>
          </a:xfrm>
          <a:prstGeom prst="rect">
            <a:avLst/>
          </a:prstGeom>
          <a:noFill/>
          <a:ln>
            <a:noFill/>
          </a:ln>
        </p:spPr>
      </p:pic>
      <p:sp>
        <p:nvSpPr>
          <p:cNvPr id="94" name="Google Shape;94;p17"/>
          <p:cNvSpPr/>
          <p:nvPr/>
        </p:nvSpPr>
        <p:spPr>
          <a:xfrm>
            <a:off x="7283625" y="2253800"/>
            <a:ext cx="195600" cy="318000"/>
          </a:xfrm>
          <a:prstGeom prst="down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nvSpPr>
        <p:spPr>
          <a:xfrm>
            <a:off x="6595125" y="2194175"/>
            <a:ext cx="764700" cy="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request</a:t>
            </a:r>
            <a:endParaRPr sz="1300"/>
          </a:p>
        </p:txBody>
      </p:sp>
      <p:sp>
        <p:nvSpPr>
          <p:cNvPr id="96" name="Google Shape;96;p17"/>
          <p:cNvSpPr/>
          <p:nvPr/>
        </p:nvSpPr>
        <p:spPr>
          <a:xfrm flipH="1" rot="10800000">
            <a:off x="7848775" y="2253801"/>
            <a:ext cx="195600" cy="318000"/>
          </a:xfrm>
          <a:prstGeom prst="down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txBox="1"/>
          <p:nvPr/>
        </p:nvSpPr>
        <p:spPr>
          <a:xfrm>
            <a:off x="7968300" y="2177600"/>
            <a:ext cx="864000" cy="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response</a:t>
            </a:r>
            <a:endParaRPr sz="1300"/>
          </a:p>
        </p:txBody>
      </p:sp>
      <p:sp>
        <p:nvSpPr>
          <p:cNvPr id="98" name="Google Shape;98;p17"/>
          <p:cNvSpPr/>
          <p:nvPr/>
        </p:nvSpPr>
        <p:spPr>
          <a:xfrm>
            <a:off x="7797475" y="2942975"/>
            <a:ext cx="298200" cy="1293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Recall: Caching</a:t>
            </a:r>
            <a:endParaRPr/>
          </a:p>
        </p:txBody>
      </p:sp>
      <p:sp>
        <p:nvSpPr>
          <p:cNvPr id="104" name="Google Shape;104;p18"/>
          <p:cNvSpPr txBox="1"/>
          <p:nvPr>
            <p:ph idx="1" type="body"/>
          </p:nvPr>
        </p:nvSpPr>
        <p:spPr>
          <a:xfrm>
            <a:off x="311700" y="1152475"/>
            <a:ext cx="5943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Cache(s) sit between processor and memory</a:t>
            </a:r>
            <a:endParaRPr/>
          </a:p>
          <a:p>
            <a:pPr indent="-317500" lvl="1" marL="914400" rtl="0" algn="l">
              <a:lnSpc>
                <a:spcPct val="150000"/>
              </a:lnSpc>
              <a:spcBef>
                <a:spcPts val="0"/>
              </a:spcBef>
              <a:spcAft>
                <a:spcPts val="0"/>
              </a:spcAft>
              <a:buSzPts val="1400"/>
              <a:buChar char="○"/>
            </a:pPr>
            <a:r>
              <a:rPr lang="en"/>
              <a:t>Handle memory accesses w/o going all the way to memory</a:t>
            </a:r>
            <a:endParaRPr/>
          </a:p>
          <a:p>
            <a:pPr indent="-317500" lvl="1" marL="914400" rtl="0" algn="l">
              <a:lnSpc>
                <a:spcPct val="150000"/>
              </a:lnSpc>
              <a:spcBef>
                <a:spcPts val="0"/>
              </a:spcBef>
              <a:spcAft>
                <a:spcPts val="0"/>
              </a:spcAft>
              <a:buSzPts val="1400"/>
              <a:buChar char="○"/>
            </a:pPr>
            <a:r>
              <a:rPr lang="en"/>
              <a:t>Exploit temporal locality and spatial locality</a:t>
            </a:r>
            <a:endParaRPr/>
          </a:p>
          <a:p>
            <a:pPr indent="0" lvl="0" marL="914400" rtl="0" algn="l">
              <a:lnSpc>
                <a:spcPct val="150000"/>
              </a:lnSpc>
              <a:spcBef>
                <a:spcPts val="1600"/>
              </a:spcBef>
              <a:spcAft>
                <a:spcPts val="0"/>
              </a:spcAft>
              <a:buNone/>
            </a:pPr>
            <a:r>
              <a:t/>
            </a:r>
            <a:endParaRPr/>
          </a:p>
          <a:p>
            <a:pPr indent="-342900" lvl="0" marL="457200" rtl="0" algn="l">
              <a:spcBef>
                <a:spcPts val="1600"/>
              </a:spcBef>
              <a:spcAft>
                <a:spcPts val="0"/>
              </a:spcAft>
              <a:buSzPts val="1800"/>
              <a:buChar char="●"/>
            </a:pPr>
            <a:r>
              <a:rPr lang="en"/>
              <a:t>Store lines that with recently accessed memory locations and other locations nearby</a:t>
            </a:r>
            <a:endParaRPr/>
          </a:p>
          <a:p>
            <a:pPr indent="0" lvl="0" marL="914400" rtl="0" algn="l">
              <a:lnSpc>
                <a:spcPct val="150000"/>
              </a:lnSpc>
              <a:spcBef>
                <a:spcPts val="1600"/>
              </a:spcBef>
              <a:spcAft>
                <a:spcPts val="0"/>
              </a:spcAft>
              <a:buNone/>
            </a:pPr>
            <a:r>
              <a:t/>
            </a:r>
            <a:endParaRPr/>
          </a:p>
          <a:p>
            <a:pPr indent="0" lvl="0" marL="457200" rtl="0" algn="l">
              <a:lnSpc>
                <a:spcPct val="115000"/>
              </a:lnSpc>
              <a:spcBef>
                <a:spcPts val="1600"/>
              </a:spcBef>
              <a:spcAft>
                <a:spcPts val="1600"/>
              </a:spcAft>
              <a:buNone/>
            </a:pPr>
            <a:r>
              <a:t/>
            </a:r>
            <a:endParaRPr/>
          </a:p>
        </p:txBody>
      </p:sp>
      <p:pic>
        <p:nvPicPr>
          <p:cNvPr id="105" name="Google Shape;105;p18"/>
          <p:cNvPicPr preferRelativeResize="0"/>
          <p:nvPr/>
        </p:nvPicPr>
        <p:blipFill>
          <a:blip r:embed="rId3">
            <a:alphaModFix/>
          </a:blip>
          <a:stretch>
            <a:fillRect/>
          </a:stretch>
        </p:blipFill>
        <p:spPr>
          <a:xfrm>
            <a:off x="6689350" y="1643513"/>
            <a:ext cx="1879650" cy="2434325"/>
          </a:xfrm>
          <a:prstGeom prst="rect">
            <a:avLst/>
          </a:prstGeom>
          <a:noFill/>
          <a:ln>
            <a:noFill/>
          </a:ln>
        </p:spPr>
      </p:pic>
      <p:sp>
        <p:nvSpPr>
          <p:cNvPr id="106" name="Google Shape;106;p18"/>
          <p:cNvSpPr/>
          <p:nvPr/>
        </p:nvSpPr>
        <p:spPr>
          <a:xfrm>
            <a:off x="7283625" y="2253800"/>
            <a:ext cx="195600" cy="318000"/>
          </a:xfrm>
          <a:prstGeom prst="down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txBox="1"/>
          <p:nvPr/>
        </p:nvSpPr>
        <p:spPr>
          <a:xfrm>
            <a:off x="6595125" y="2194175"/>
            <a:ext cx="764700" cy="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request</a:t>
            </a:r>
            <a:endParaRPr sz="1300"/>
          </a:p>
        </p:txBody>
      </p:sp>
      <p:sp>
        <p:nvSpPr>
          <p:cNvPr id="108" name="Google Shape;108;p18"/>
          <p:cNvSpPr/>
          <p:nvPr/>
        </p:nvSpPr>
        <p:spPr>
          <a:xfrm flipH="1" rot="10800000">
            <a:off x="7848775" y="2253801"/>
            <a:ext cx="195600" cy="318000"/>
          </a:xfrm>
          <a:prstGeom prst="down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txBox="1"/>
          <p:nvPr/>
        </p:nvSpPr>
        <p:spPr>
          <a:xfrm>
            <a:off x="7968300" y="2177600"/>
            <a:ext cx="864000" cy="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response</a:t>
            </a:r>
            <a:endParaRPr sz="1300"/>
          </a:p>
        </p:txBody>
      </p:sp>
      <p:sp>
        <p:nvSpPr>
          <p:cNvPr id="110" name="Google Shape;110;p18"/>
          <p:cNvSpPr/>
          <p:nvPr/>
        </p:nvSpPr>
        <p:spPr>
          <a:xfrm>
            <a:off x="7797475" y="2942975"/>
            <a:ext cx="298200" cy="1293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Caching for multiple processing elements (PEs)</a:t>
            </a:r>
            <a:endParaRPr/>
          </a:p>
        </p:txBody>
      </p:sp>
      <p:pic>
        <p:nvPicPr>
          <p:cNvPr id="116" name="Google Shape;116;p19"/>
          <p:cNvPicPr preferRelativeResize="0"/>
          <p:nvPr/>
        </p:nvPicPr>
        <p:blipFill>
          <a:blip r:embed="rId3">
            <a:alphaModFix/>
          </a:blip>
          <a:stretch>
            <a:fillRect/>
          </a:stretch>
        </p:blipFill>
        <p:spPr>
          <a:xfrm>
            <a:off x="700088" y="1319213"/>
            <a:ext cx="7743825" cy="2505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Cache coherence</a:t>
            </a:r>
            <a:endParaRPr/>
          </a:p>
        </p:txBody>
      </p:sp>
      <p:pic>
        <p:nvPicPr>
          <p:cNvPr id="122" name="Google Shape;122;p20"/>
          <p:cNvPicPr preferRelativeResize="0"/>
          <p:nvPr/>
        </p:nvPicPr>
        <p:blipFill>
          <a:blip r:embed="rId3">
            <a:alphaModFix/>
          </a:blip>
          <a:stretch>
            <a:fillRect/>
          </a:stretch>
        </p:blipFill>
        <p:spPr>
          <a:xfrm>
            <a:off x="4621700" y="1345725"/>
            <a:ext cx="3849750" cy="2513475"/>
          </a:xfrm>
          <a:prstGeom prst="rect">
            <a:avLst/>
          </a:prstGeom>
          <a:noFill/>
          <a:ln>
            <a:noFill/>
          </a:ln>
        </p:spPr>
      </p:pic>
      <p:sp>
        <p:nvSpPr>
          <p:cNvPr id="123" name="Google Shape;123;p20"/>
          <p:cNvSpPr/>
          <p:nvPr/>
        </p:nvSpPr>
        <p:spPr>
          <a:xfrm>
            <a:off x="8055900" y="2684550"/>
            <a:ext cx="298200" cy="1293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a:off x="5226225" y="1955625"/>
            <a:ext cx="195600" cy="318000"/>
          </a:xfrm>
          <a:prstGeom prst="down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txBox="1"/>
          <p:nvPr/>
        </p:nvSpPr>
        <p:spPr>
          <a:xfrm>
            <a:off x="4572000" y="1886075"/>
            <a:ext cx="764700" cy="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request</a:t>
            </a:r>
            <a:endParaRPr sz="1300"/>
          </a:p>
        </p:txBody>
      </p:sp>
      <p:sp>
        <p:nvSpPr>
          <p:cNvPr id="126" name="Google Shape;126;p20"/>
          <p:cNvSpPr txBox="1"/>
          <p:nvPr/>
        </p:nvSpPr>
        <p:spPr>
          <a:xfrm>
            <a:off x="560225" y="1899375"/>
            <a:ext cx="5724900" cy="66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txBox="1"/>
          <p:nvPr/>
        </p:nvSpPr>
        <p:spPr>
          <a:xfrm>
            <a:off x="311700" y="1536275"/>
            <a:ext cx="4025400" cy="1030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Potential issue when cache line is in one cache and other PE requests it</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Cache coherence</a:t>
            </a:r>
            <a:endParaRPr/>
          </a:p>
        </p:txBody>
      </p:sp>
      <p:pic>
        <p:nvPicPr>
          <p:cNvPr id="133" name="Google Shape;133;p21"/>
          <p:cNvPicPr preferRelativeResize="0"/>
          <p:nvPr/>
        </p:nvPicPr>
        <p:blipFill>
          <a:blip r:embed="rId3">
            <a:alphaModFix/>
          </a:blip>
          <a:stretch>
            <a:fillRect/>
          </a:stretch>
        </p:blipFill>
        <p:spPr>
          <a:xfrm>
            <a:off x="4621700" y="1345725"/>
            <a:ext cx="3849750" cy="2513475"/>
          </a:xfrm>
          <a:prstGeom prst="rect">
            <a:avLst/>
          </a:prstGeom>
          <a:noFill/>
          <a:ln>
            <a:noFill/>
          </a:ln>
        </p:spPr>
      </p:pic>
      <p:sp>
        <p:nvSpPr>
          <p:cNvPr id="134" name="Google Shape;134;p21"/>
          <p:cNvSpPr/>
          <p:nvPr/>
        </p:nvSpPr>
        <p:spPr>
          <a:xfrm>
            <a:off x="5986925" y="2686950"/>
            <a:ext cx="298200" cy="1293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p:nvPr/>
        </p:nvSpPr>
        <p:spPr>
          <a:xfrm>
            <a:off x="5226225" y="1955625"/>
            <a:ext cx="195600" cy="318000"/>
          </a:xfrm>
          <a:prstGeom prst="down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1"/>
          <p:cNvSpPr txBox="1"/>
          <p:nvPr/>
        </p:nvSpPr>
        <p:spPr>
          <a:xfrm>
            <a:off x="4572000" y="1886075"/>
            <a:ext cx="764700" cy="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request</a:t>
            </a:r>
            <a:endParaRPr sz="1300"/>
          </a:p>
        </p:txBody>
      </p:sp>
      <p:sp>
        <p:nvSpPr>
          <p:cNvPr id="137" name="Google Shape;137;p21"/>
          <p:cNvSpPr txBox="1"/>
          <p:nvPr/>
        </p:nvSpPr>
        <p:spPr>
          <a:xfrm>
            <a:off x="560225" y="1899375"/>
            <a:ext cx="5724900" cy="66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txBox="1"/>
          <p:nvPr/>
        </p:nvSpPr>
        <p:spPr>
          <a:xfrm>
            <a:off x="311700" y="1536275"/>
            <a:ext cx="4025400" cy="2322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Potential issue when cache line is in one cache and other PE requests it</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Cache of requesting PE needs way to steal that line</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