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trictFirstAndLastChars="0" autoCompressPictures="0" saveSubsetFonts="1">
  <p:sldMasterIdLst>
    <p:sldMasterId r:id="rId4" id="2147483648"/>
  </p:sldMasterIdLst>
  <p:notesMasterIdLst>
    <p:notesMasterId r:id="rId5"/>
  </p:notesMasterIdLst>
  <p:sldIdLst>
    <p:sldId r:id="rId6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  <p:sldId r:id="rId16" id="266"/>
    <p:sldId r:id="rId17" id="267"/>
    <p:sldId r:id="rId18" id="268"/>
    <p:sldId r:id="rId19" id="269"/>
    <p:sldId r:id="rId20" id="270"/>
    <p:sldId r:id="rId21" id="271"/>
  </p:sldIdLst>
  <p:sldSz cx="12192000" cy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oundtripDataSignature="AMtx7mhumN5IatG7eK4ZntBHKVCz35wY2Q==" r:id="rId22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/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Surface-to-volume effect – decompose the problem into larger groups where only the ”surface area” of each group must be transmitted to the other tasks/processes</a:t>
            </a:r>
            <a:endParaRPr/>
          </a:p>
        </p:txBody>
      </p:sp>
      <p:sp>
        <p:nvSpPr>
          <p:cNvPr id="180" name="Google Shape;180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Parallel Architecture 1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Module 3.1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Peter J. Hawrylak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Foster’s Methodology (3)</a:t>
            </a:r>
            <a:endParaRPr/>
          </a:p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1 Goals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Have many more tasks than processing elements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Eliminate redundant operations and memory accesses/requirements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Try to give each task equal work 🡪 load balance the tasks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Double check scalability 🡪 larger problem should require more tasks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 this to find out early on if algorithm is or is not scalable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Try to develop 1 or 2 other partitions 🡪 other options if needed down the road</a:t>
            </a:r>
            <a:endParaRPr/>
          </a:p>
        </p:txBody>
      </p:sp>
      <p:sp>
        <p:nvSpPr>
          <p:cNvPr id="162" name="Google Shape;162;p10"/>
          <p:cNvSpPr txBox="1"/>
          <p:nvPr/>
        </p:nvSpPr>
        <p:spPr>
          <a:xfrm>
            <a:off x="838200" y="6308209"/>
            <a:ext cx="106497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See: Designing and Building Parallel Programs, by Ian Foster, available at: https://www.mcs.anl.gov/~itf/dbpp/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Foster’s Methodology (4)</a:t>
            </a:r>
            <a:endParaRPr/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Step 2:  Communication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Determine messages that must be sent between tasks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Often complex for Domain Decomposition partitions</a:t>
            </a:r>
            <a:endParaRPr/>
          </a:p>
          <a:p>
            <a:pPr indent="-228600" lvl="2" marL="11430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Communication is costly so it must be efficient</a:t>
            </a:r>
            <a:endParaRPr/>
          </a:p>
          <a:p>
            <a:pPr indent="-228600" lvl="2" marL="11430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What data need to be shared?  🡪 Share these data and no more.</a:t>
            </a:r>
            <a:endParaRPr sz="1700"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Easier for Functional Decomposition partitions – just pass data from one computation to the next (assembly line type process)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Communication Types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Local – Immediate and close neighbors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Global – ALL tasks take part</a:t>
            </a:r>
            <a:endParaRPr/>
          </a:p>
          <a:p>
            <a:pPr indent="-228600" lvl="2" marL="11430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Identify centralized (one task does something for everything) and sequential (series of steps) issues 🡪 Parallel algorithm may need to be reworked if these are found – look for concurrent operations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Static, Structured – Communication pattern is the same throughout program and well defined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Asynchronous – Producer-consumer approach 🡪 consume data once it is produced </a:t>
            </a:r>
            <a:endParaRPr/>
          </a:p>
          <a:p>
            <a:pPr indent="-99059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t/>
            </a:r>
            <a:endParaRPr sz="2040"/>
          </a:p>
        </p:txBody>
      </p:sp>
      <p:sp>
        <p:nvSpPr>
          <p:cNvPr id="169" name="Google Shape;169;p11"/>
          <p:cNvSpPr txBox="1"/>
          <p:nvPr/>
        </p:nvSpPr>
        <p:spPr>
          <a:xfrm>
            <a:off x="838200" y="6308209"/>
            <a:ext cx="106497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See: Designing and Building Parallel Programs, by Ian Foster, available at: https://www.mcs.anl.gov/~itf/dbpp/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Foster’s Methodology (5)</a:t>
            </a:r>
            <a:endParaRPr/>
          </a:p>
        </p:txBody>
      </p:sp>
      <p:sp>
        <p:nvSpPr>
          <p:cNvPr id="175" name="Google Shape;175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2 Goals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Load balance communication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Unbalanced communication is a sign that algorithm may not scale well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Look at communication patterns identified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Are there better ones for some of those?  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Consider global communication for data needed by many processes.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Try to make communications and calculations are concurrent (not in lock-step)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not algorithm may not scale well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Redesign to improve scalability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6" name="Google Shape;176;p12"/>
          <p:cNvSpPr txBox="1"/>
          <p:nvPr/>
        </p:nvSpPr>
        <p:spPr>
          <a:xfrm>
            <a:off x="838200" y="6308209"/>
            <a:ext cx="106497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See: Designing and Building Parallel Programs, by Ian Foster, available at: https://www.mcs.anl.gov/~itf/dbpp/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Foster’s Methodology (6)</a:t>
            </a:r>
            <a:endParaRPr/>
          </a:p>
        </p:txBody>
      </p:sp>
      <p:sp>
        <p:nvSpPr>
          <p:cNvPr id="183" name="Google Shape;18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Step 3:  Agglomeration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Move from abstract algorithm to implementation of a parallel program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Implement on a particular computing resource 🡪 take hardware and architecture into account</a:t>
            </a:r>
            <a:endParaRPr sz="2220"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Identify related tasks to group into a single process</a:t>
            </a:r>
            <a:endParaRPr/>
          </a:p>
          <a:p>
            <a:pPr indent="-228600" lvl="2" marL="11430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Perform more computation per task to reduce communication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Identify what data can and should be replicated in multiple processes</a:t>
            </a:r>
            <a:endParaRPr/>
          </a:p>
          <a:p>
            <a:pPr indent="-228600" lvl="2" marL="11430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Replicate calculations on several tasks rather than just one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Communication and memory accesses are slow</a:t>
            </a:r>
            <a:endParaRPr/>
          </a:p>
          <a:p>
            <a:pPr indent="-228600" lvl="2" marL="11430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Reduce communication message count and size</a:t>
            </a:r>
            <a:endParaRPr/>
          </a:p>
          <a:p>
            <a:pPr indent="-228600" lvl="2" marL="11430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Group related work together in a single task to reduce communication 🡪 surface-to-volume effect 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Preserve concurrent behavior 🡪 this is a key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Code must support multiple numbers of processing elements 🡪 code must adapt to new configurations (upgrades)</a:t>
            </a:r>
            <a:endParaRPr sz="2220"/>
          </a:p>
          <a:p>
            <a:pPr indent="-111125" lvl="2" marL="11430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sz="1850"/>
          </a:p>
        </p:txBody>
      </p:sp>
      <p:sp>
        <p:nvSpPr>
          <p:cNvPr id="184" name="Google Shape;184;p13"/>
          <p:cNvSpPr txBox="1"/>
          <p:nvPr/>
        </p:nvSpPr>
        <p:spPr>
          <a:xfrm>
            <a:off x="838200" y="6308209"/>
            <a:ext cx="106497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See: Designing and Building Parallel Programs, by Ian Foster, available at: https://www.mcs.anl.gov/~itf/dbpp/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Foster’s Methodology (7)</a:t>
            </a:r>
            <a:endParaRPr/>
          </a:p>
        </p:txBody>
      </p:sp>
      <p:sp>
        <p:nvSpPr>
          <p:cNvPr id="190" name="Google Shape;190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Step 3 Goals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Reduce communication costs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Char char="•"/>
            </a:pPr>
            <a:r>
              <a:rPr lang="en-US" sz="1860"/>
              <a:t>Increase locality of calculations 🡪 more work per task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Char char="•"/>
            </a:pPr>
            <a:r>
              <a:rPr lang="en-US" sz="1860"/>
              <a:t>Verify that any data or computation replication cost is less than the benefit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Maintain flexibility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Char char="•"/>
            </a:pPr>
            <a:r>
              <a:rPr lang="en-US" sz="1860"/>
              <a:t>Keep several options for scalability and mapping of tasks to processing elements on the table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Char char="•"/>
            </a:pPr>
            <a:r>
              <a:rPr lang="en-US" sz="1860"/>
              <a:t>Code must support working on a changing number of processing elements 🡪 support upgrades or new systems with the same code</a:t>
            </a:r>
            <a:endParaRPr sz="186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Reduce software development and maintenance costs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Char char="•"/>
            </a:pPr>
            <a:r>
              <a:rPr lang="en-US" sz="1860"/>
              <a:t>Apply good software engineering practices 🡪 make sure code is reusable and easily adapted to new applications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Are the new tasks still load-balanced?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Char char="•"/>
            </a:pPr>
            <a:r>
              <a:rPr lang="en-US" sz="1860"/>
              <a:t>Can the number be reduced further and still be load-balanced?  🡪 If yes, do this.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Recheck scalability at start and end of this step 🡪 use your time wisely</a:t>
            </a:r>
            <a:endParaRPr/>
          </a:p>
        </p:txBody>
      </p:sp>
      <p:sp>
        <p:nvSpPr>
          <p:cNvPr id="191" name="Google Shape;191;p14"/>
          <p:cNvSpPr txBox="1"/>
          <p:nvPr/>
        </p:nvSpPr>
        <p:spPr>
          <a:xfrm>
            <a:off x="838200" y="6308209"/>
            <a:ext cx="106497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See: Designing and Building Parallel Programs, by Ian Foster, available at: https://www.mcs.anl.gov/~itf/dbpp/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Foster’s Methodology (8)</a:t>
            </a:r>
            <a:endParaRPr/>
          </a:p>
        </p:txBody>
      </p:sp>
      <p:sp>
        <p:nvSpPr>
          <p:cNvPr id="197" name="Google Shape;19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4:  Mapping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NP-Complete problem 🡪 no known efficient algorithm to determine the OPTIMAL mapping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Heuristics are used to get a “good” solution that may be the optimal solution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Load-balancing is a good approach for data decomposition problems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Task-scheduling is a good approach for function decomposition problems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Assign tasks to processing elements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Maintain concurrent execution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Put these tasks on DIFFERENT processing elements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Minimize communication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Group tasks that communicate frequently on the SAME processing element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Determine the overhead costs associated with any manager components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Do these costs outweigh the benefits?  Does the program still scale?</a:t>
            </a:r>
            <a:endParaRPr/>
          </a:p>
          <a:p>
            <a:pPr indent="-762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98" name="Google Shape;198;p15"/>
          <p:cNvSpPr txBox="1"/>
          <p:nvPr/>
        </p:nvSpPr>
        <p:spPr>
          <a:xfrm>
            <a:off x="838200" y="6308209"/>
            <a:ext cx="106497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See: Designing and Building Parallel Programs, by Ian Foster, available at: https://www.mcs.anl.gov/~itf/dbpp/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6"/>
          <p:cNvPicPr preferRelativeResize="0"/>
          <p:nvPr/>
        </p:nvPicPr>
        <p:blipFill rotWithShape="1">
          <a:blip r:embed="rId3">
            <a:alphaModFix/>
          </a:blip>
          <a:srcRect b="23089" l="4047" r="3669" t="18241"/>
          <a:stretch/>
        </p:blipFill>
        <p:spPr>
          <a:xfrm>
            <a:off x="5632050" y="2165799"/>
            <a:ext cx="5721750" cy="129792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05" name="Google Shape;205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Classify a system according to Flynn’s taxonomy (SISD, SIMD, MISD, MIMD).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SISD - CPU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SIMD - GPU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Memory hierarchy provides fast access to a small amount of data.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Quick access to the data needed but not much more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Move data between fast and slow memories in advance of it being needed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Foster’s methodology to design parallel programs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Step 1: Partitioning, Step 2:  Communication, </a:t>
            </a:r>
            <a:br>
              <a:rPr lang="en-US"/>
            </a:br>
            <a:r>
              <a:rPr lang="en-US"/>
              <a:t>Step 3:  Agglomeration, Step 4:  Mapping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Module Learning Objectives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Classify a system according to Flynn’s taxonomy (SISD, SIMD, MISD, MIMD).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Explain how memory hierarchy is used to maintaining efficiency in computing.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Describe Foster’s methodology (see: Designing and Building Parallel Programs, by Ian Foster, available at: https://www.mcs.anl.gov/~itf/dbpp/ ) for designing parallel programs.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Flynn’s Taxonomy (1)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SISD: Single instruction operates on single data element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One program with one data set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SIMD: Single instruction operates on multiple data elements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One operation on several data items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Intel MMX instruction extensions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Perform arithmetic operations using the ALU on multiple sets of data.  ALU is designed to do this.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16-bit ALU can process 2, 8-bit values for sound (left and right) using 1 addition.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32-bit ALU can process 4, 8-bit values for video using 1 operation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Array processor – work on data that is smaller than the </a:t>
            </a:r>
            <a:r>
              <a:rPr b="1" lang="en-US"/>
              <a:t>width</a:t>
            </a:r>
            <a:r>
              <a:rPr lang="en-US"/>
              <a:t> of the ALU in the processor (e.g., 32-bit, 64-bit, 128-bit)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b="23089" l="4047" r="3669" t="18241"/>
          <a:stretch/>
        </p:blipFill>
        <p:spPr>
          <a:xfrm>
            <a:off x="5586412" y="327209"/>
            <a:ext cx="6605587" cy="1498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Flynn’s Taxonomy (2)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MISD : Multiple instructions operate on single data element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Closest form: systolic array processor, streaming processor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MIMD : Multiple instructions operate on multiple data  elements (multiple instruction streams)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collection of </a:t>
            </a:r>
            <a:r>
              <a:rPr b="1" lang="en-US"/>
              <a:t>independent </a:t>
            </a:r>
            <a:r>
              <a:rPr lang="en-US"/>
              <a:t>processing elements work on </a:t>
            </a:r>
            <a:r>
              <a:rPr b="1" lang="en-US"/>
              <a:t>different</a:t>
            </a:r>
            <a:r>
              <a:rPr lang="en-US"/>
              <a:t> data streams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 Multiprocessor or Multithreaded processor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 b="23089" l="4047" r="3669" t="18241"/>
          <a:stretch/>
        </p:blipFill>
        <p:spPr>
          <a:xfrm>
            <a:off x="5586412" y="327209"/>
            <a:ext cx="6605587" cy="1498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Memory (Storage) is SLOW</a:t>
            </a:r>
            <a:endParaRPr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Objective 1:  Run processing element as fast as possible.  Maximize throughput (work per unit time) and/or clock frequency (GHz).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Objective 2:  Never run out of input data.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Objective 3:  Never pause or wait to write output data.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These objectives conflict because memory is slow.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Memory inside the processing element is fast, often equal in speed to the processing element, but it is very scarce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This memory is very costly – space on the integrated circuit (chip) 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This memory is very small – cannot hold the entire problem data set or even a large piece of it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Memory Hierarchy Objectives</a:t>
            </a:r>
            <a:endParaRPr/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Objective 1:  Have a large memory available that can hold all of the needed data.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Cost must be low – cheap because a lot of memory is needed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Size must be large – hold all the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Objective 2:  We need the memory to be fast, ideally as fast as the processing element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Processing element must “see” the memory as fast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Solution:  Arrange memory in a hierarchy to support fast access times while providing the needed storage space.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Many levels – cache (L1, L2, L3,…), solid-state disk, spinning disk, tape storage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Memory Hierarchy - Implementation</a:t>
            </a:r>
            <a:endParaRPr/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Processing element (PE)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Registers/on-board memory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Cache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Small &amp; Fast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Provide data to PE in 1 clock cycle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Many layers – higher number layers are slower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Large Storage – Local drives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Solid State Drive – fast, higher cost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Spinning Media – slow, lower cost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Disk Arrays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Very large and slow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Tape Storage System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Very Very large and very slow</a:t>
            </a:r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7118430" y="1527859"/>
            <a:ext cx="4803493" cy="4732086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7"/>
          <p:cNvSpPr/>
          <p:nvPr/>
        </p:nvSpPr>
        <p:spPr>
          <a:xfrm>
            <a:off x="6585995" y="1527859"/>
            <a:ext cx="532435" cy="473208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"/>
          <p:cNvSpPr txBox="1"/>
          <p:nvPr/>
        </p:nvSpPr>
        <p:spPr>
          <a:xfrm rot="5400000">
            <a:off x="4552704" y="3694230"/>
            <a:ext cx="4598977" cy="2662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endParaRPr/>
          </a:p>
        </p:txBody>
      </p:sp>
      <p:sp>
        <p:nvSpPr>
          <p:cNvPr id="131" name="Google Shape;131;p7"/>
          <p:cNvSpPr/>
          <p:nvPr/>
        </p:nvSpPr>
        <p:spPr>
          <a:xfrm flipH="1" rot="10800000">
            <a:off x="5905984" y="1527859"/>
            <a:ext cx="532435" cy="473208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"/>
          <p:cNvSpPr txBox="1"/>
          <p:nvPr/>
        </p:nvSpPr>
        <p:spPr>
          <a:xfrm flipH="1" rot="5400000">
            <a:off x="3872704" y="3827339"/>
            <a:ext cx="4598977" cy="2662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Cost per bit, Access Time (Speed)</a:t>
            </a:r>
            <a:endParaRPr/>
          </a:p>
        </p:txBody>
      </p:sp>
      <p:cxnSp>
        <p:nvCxnSpPr>
          <p:cNvPr id="133" name="Google Shape;133;p7"/>
          <p:cNvCxnSpPr/>
          <p:nvPr/>
        </p:nvCxnSpPr>
        <p:spPr>
          <a:xfrm>
            <a:off x="9144000" y="2301240"/>
            <a:ext cx="762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p7"/>
          <p:cNvSpPr txBox="1"/>
          <p:nvPr/>
        </p:nvSpPr>
        <p:spPr>
          <a:xfrm>
            <a:off x="9312427" y="1841634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</a:t>
            </a:r>
            <a:endParaRPr/>
          </a:p>
        </p:txBody>
      </p:sp>
      <p:cxnSp>
        <p:nvCxnSpPr>
          <p:cNvPr id="135" name="Google Shape;135;p7"/>
          <p:cNvCxnSpPr/>
          <p:nvPr/>
        </p:nvCxnSpPr>
        <p:spPr>
          <a:xfrm>
            <a:off x="8604426" y="3291840"/>
            <a:ext cx="180449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" name="Google Shape;136;p7"/>
          <p:cNvCxnSpPr/>
          <p:nvPr/>
        </p:nvCxnSpPr>
        <p:spPr>
          <a:xfrm>
            <a:off x="8092440" y="4389120"/>
            <a:ext cx="2895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7" name="Google Shape;137;p7"/>
          <p:cNvCxnSpPr/>
          <p:nvPr/>
        </p:nvCxnSpPr>
        <p:spPr>
          <a:xfrm>
            <a:off x="7543800" y="5410200"/>
            <a:ext cx="39166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8" name="Google Shape;138;p7"/>
          <p:cNvSpPr txBox="1"/>
          <p:nvPr/>
        </p:nvSpPr>
        <p:spPr>
          <a:xfrm>
            <a:off x="9143310" y="2586896"/>
            <a:ext cx="7537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</a:t>
            </a:r>
            <a:endParaRPr/>
          </a:p>
        </p:txBody>
      </p:sp>
      <p:sp>
        <p:nvSpPr>
          <p:cNvPr id="139" name="Google Shape;139;p7"/>
          <p:cNvSpPr txBox="1"/>
          <p:nvPr/>
        </p:nvSpPr>
        <p:spPr>
          <a:xfrm>
            <a:off x="8870479" y="3638062"/>
            <a:ext cx="1299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Drives</a:t>
            </a:r>
            <a:endParaRPr/>
          </a:p>
        </p:txBody>
      </p:sp>
      <p:sp>
        <p:nvSpPr>
          <p:cNvPr id="140" name="Google Shape;140;p7"/>
          <p:cNvSpPr txBox="1"/>
          <p:nvPr/>
        </p:nvSpPr>
        <p:spPr>
          <a:xfrm>
            <a:off x="8913247" y="4738975"/>
            <a:ext cx="12138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 Arrays</a:t>
            </a:r>
            <a:endParaRPr/>
          </a:p>
        </p:txBody>
      </p:sp>
      <p:sp>
        <p:nvSpPr>
          <p:cNvPr id="141" name="Google Shape;141;p7"/>
          <p:cNvSpPr txBox="1"/>
          <p:nvPr/>
        </p:nvSpPr>
        <p:spPr>
          <a:xfrm>
            <a:off x="8824954" y="5626299"/>
            <a:ext cx="13904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Tape Storage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Foster’s Methodology (1)</a:t>
            </a:r>
            <a:endParaRPr/>
          </a:p>
        </p:txBody>
      </p:sp>
      <p:sp>
        <p:nvSpPr>
          <p:cNvPr id="147" name="Google Shape;14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Methodology to design parallel programs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4 step process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Identifies key issues and helps identify performance bottlenecks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Helps give a better estimate of speedup – use WITH Amdahl’s Law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1:  Partitioning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2:  Communication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3:  Agglomeration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4:  Mapping</a:t>
            </a:r>
            <a:endParaRPr/>
          </a:p>
        </p:txBody>
      </p:sp>
      <p:sp>
        <p:nvSpPr>
          <p:cNvPr id="148" name="Google Shape;148;p8"/>
          <p:cNvSpPr txBox="1"/>
          <p:nvPr/>
        </p:nvSpPr>
        <p:spPr>
          <a:xfrm>
            <a:off x="838200" y="6308209"/>
            <a:ext cx="106497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See: Designing and Building Parallel Programs, by Ian Foster, available at: https://www.mcs.anl.gov/~itf/dbpp/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Foster’s Methodology (2)</a:t>
            </a:r>
            <a:endParaRPr/>
          </a:p>
        </p:txBody>
      </p:sp>
      <p:sp>
        <p:nvSpPr>
          <p:cNvPr id="154" name="Google Shape;154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Step 1:  Partitioning 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Break program into very small computational and data tasks – fine-grained decomposition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Domain Decomposition – Tasks based on the data they process, focus is on breaking up the data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Focus on large data structures and those most frequently accessed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Functional Decomposition – Tasks based on the calculations they perform, focus is on breaking up the calculations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Focus on disjoint calculations and use one task for each one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Communication of data between calculations (tasks) may be required</a:t>
            </a:r>
            <a:endParaRPr/>
          </a:p>
          <a:p>
            <a:pPr indent="-228600" lvl="3" marL="1600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/>
              <a:t>Increases overhead</a:t>
            </a:r>
            <a:endParaRPr/>
          </a:p>
          <a:p>
            <a:pPr indent="-228600" lvl="3" marL="1600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/>
              <a:t>If overhead increase from communication is too great look at Domain Decomposition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Use BOTH Domain and Functional Decomposition in this step.</a:t>
            </a:r>
            <a:endParaRPr/>
          </a:p>
        </p:txBody>
      </p:sp>
      <p:sp>
        <p:nvSpPr>
          <p:cNvPr id="155" name="Google Shape;155;p9"/>
          <p:cNvSpPr txBox="1"/>
          <p:nvPr/>
        </p:nvSpPr>
        <p:spPr>
          <a:xfrm>
            <a:off x="838200" y="6308209"/>
            <a:ext cx="106497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See: Designing and Building Parallel Programs, by Ian Foster, available at: https://www.mcs.anl.gov/~itf/dbpp/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2020-06-12T19:32:44Z</dcterms:created>
  <dc:creator>Hawrylak, Peter</dc:creator>
</cp:coreProperties>
</file>