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83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E7A93-BB29-4B01-BBB0-B11599A2B9AF}" v="1" dt="2020-11-30T16:57:11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ik Home" userId="68ebee5321e2cff8" providerId="LiveId" clId="{F7FE7A93-BB29-4B01-BBB0-B11599A2B9AF}"/>
    <pc:docChg chg="undo redo custSel modSld">
      <pc:chgData name="Magik Home" userId="68ebee5321e2cff8" providerId="LiveId" clId="{F7FE7A93-BB29-4B01-BBB0-B11599A2B9AF}" dt="2020-11-30T16:57:37.103" v="15" actId="478"/>
      <pc:docMkLst>
        <pc:docMk/>
      </pc:docMkLst>
      <pc:sldChg chg="modSp mod">
        <pc:chgData name="Magik Home" userId="68ebee5321e2cff8" providerId="LiveId" clId="{F7FE7A93-BB29-4B01-BBB0-B11599A2B9AF}" dt="2020-11-30T16:45:14.812" v="4" actId="20577"/>
        <pc:sldMkLst>
          <pc:docMk/>
          <pc:sldMk cId="0" sldId="270"/>
        </pc:sldMkLst>
        <pc:spChg chg="mod">
          <ac:chgData name="Magik Home" userId="68ebee5321e2cff8" providerId="LiveId" clId="{F7FE7A93-BB29-4B01-BBB0-B11599A2B9AF}" dt="2020-11-30T16:45:14.812" v="4" actId="20577"/>
          <ac:spMkLst>
            <pc:docMk/>
            <pc:sldMk cId="0" sldId="270"/>
            <ac:spMk id="153" creationId="{00000000-0000-0000-0000-000000000000}"/>
          </ac:spMkLst>
        </pc:spChg>
      </pc:sldChg>
      <pc:sldChg chg="addSp delSp modSp mod modNotes">
        <pc:chgData name="Magik Home" userId="68ebee5321e2cff8" providerId="LiveId" clId="{F7FE7A93-BB29-4B01-BBB0-B11599A2B9AF}" dt="2020-11-30T16:57:37.103" v="15" actId="478"/>
        <pc:sldMkLst>
          <pc:docMk/>
          <pc:sldMk cId="0" sldId="276"/>
        </pc:sldMkLst>
        <pc:picChg chg="add mod">
          <ac:chgData name="Magik Home" userId="68ebee5321e2cff8" providerId="LiveId" clId="{F7FE7A93-BB29-4B01-BBB0-B11599A2B9AF}" dt="2020-11-30T16:57:34.937" v="14" actId="1076"/>
          <ac:picMkLst>
            <pc:docMk/>
            <pc:sldMk cId="0" sldId="276"/>
            <ac:picMk id="6" creationId="{982D1520-9D37-4970-8792-5BD505280E53}"/>
          </ac:picMkLst>
        </pc:picChg>
        <pc:picChg chg="del">
          <ac:chgData name="Magik Home" userId="68ebee5321e2cff8" providerId="LiveId" clId="{F7FE7A93-BB29-4B01-BBB0-B11599A2B9AF}" dt="2020-11-30T16:57:37.103" v="15" actId="478"/>
          <ac:picMkLst>
            <pc:docMk/>
            <pc:sldMk cId="0" sldId="276"/>
            <ac:picMk id="19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3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212eb8a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212eb8a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212eb8a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212eb8a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212eb8a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212eb8a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212eb8a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a212eb8a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212eb8a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212eb8a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212eb8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a212eb8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212eb8a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a212eb8a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212eb8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212eb8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a64dfd4c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a64dfd4c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212eb8a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a212eb8a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7930e943846e5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7930e943846e5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64dfd4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a64dfd4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′′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64dfd4cc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a64dfd4cc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64dfd4cc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a64dfd4cc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212eb8a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a212eb8a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212eb8a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a212eb8a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64dfd4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a64dfd4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a64dfd4cc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a64dfd4cc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a64dfd4c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a64dfd4c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212eb8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212eb8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7930e943846e5e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7930e943846e5e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7930e943846e5e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7930e943846e5e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7930e943846e5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7930e943846e5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212eb8a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212eb8a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212eb8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212eb8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212eb8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212eb8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etascale@shodor.org" TargetMode="External"/><Relationship Id="rId4" Type="http://schemas.openxmlformats.org/officeDocument/2006/relationships/hyperlink" Target="https://github.com/shodor-education/petascale-semester-curriculu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media/content/petascale/materials/UPModules/sipeMultithreadingMultiprocessModule2/sipe_05_sharedmem_20110308.pp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shodor.org/petascale/materials/UPModules/AreaUnderCurve/" TargetMode="External"/><Relationship Id="rId4" Type="http://schemas.openxmlformats.org/officeDocument/2006/relationships/hyperlink" Target="http://shodor.org/media/content/petascale/materials/UPModules/openMP/openMP_Module_pdf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mp.org/" TargetMode="External"/><Relationship Id="rId7" Type="http://schemas.openxmlformats.org/officeDocument/2006/relationships/hyperlink" Target="http://www.openmp.org/mpdocuments/OpenMP3.0-FortranCard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openmp.org/mpdocuments/OpenMP3.0-SummarySpec.pdf" TargetMode="External"/><Relationship Id="rId5" Type="http://schemas.openxmlformats.org/officeDocument/2006/relationships/hyperlink" Target="https://computing.llnl.gov/tutorials/openMP/" TargetMode="External"/><Relationship Id="rId4" Type="http://schemas.openxmlformats.org/officeDocument/2006/relationships/hyperlink" Target="http://en.wikipedia.org/wiki/OpenM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dor.org/petasca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4: </a:t>
            </a:r>
            <a:r>
              <a:rPr lang="en-US" sz="27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7: </a:t>
            </a:r>
            <a:r>
              <a:rPr lang="en-US" sz="27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 Applications &amp; Practice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Widodo </a:t>
            </a:r>
            <a:r>
              <a:rPr lang="en-US" sz="2700" i="1" dirty="0" err="1">
                <a:latin typeface="Times New Roman" charset="0"/>
                <a:ea typeface="Times New Roman" charset="0"/>
                <a:cs typeface="Times New Roman" charset="0"/>
              </a:rPr>
              <a:t>Samyono</a:t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74198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4A86E8"/>
                </a:solidFill>
              </a:rPr>
              <a:t>parallel for</a:t>
            </a:r>
            <a:r>
              <a:rPr lang="en"/>
              <a:t> Directive (C)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>
                <a:solidFill>
                  <a:srgbClr val="4A86E8"/>
                </a:solidFill>
              </a:rPr>
              <a:t>parallel for</a:t>
            </a:r>
            <a:r>
              <a:rPr lang="en"/>
              <a:t> directive tells the compiler that the for loop immediately after the directive should be executed in parallel; for example: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 pragma omp parallel for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for (index = 0; index &lt; length; index++)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array[index] = index * index;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iterations of the loop will be computed in parallel (note that they are independent of one another).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Chunks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By default, OpenMP splits the iterations of a loop into chunks of equal (or roughly equal) size, assigns each chunk to a thread, and lets each thread loop through its subset of the iterations.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So, for example, if you have 4 threads and 12 iterations, then each thread gets three iterations: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Thread 0: iterations 0, 1, 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Thread 1: iterations 3, 4, 5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Thread 2: iterations 6, 7, 8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Thread 3: iterations 9, 10, 11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Notice that each thread performs its own chunk in deterministic order, but that the overall order is nondeterministic.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and Shared Data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Private data</a:t>
            </a:r>
            <a:r>
              <a:rPr lang="en"/>
              <a:t> are data that are owned by, and only visible to, a single individual thread.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Shared data</a:t>
            </a:r>
            <a:r>
              <a:rPr lang="en"/>
              <a:t> are data that are owned by and visible to all threads.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(Note: In distributed parallelism, all data are private, as we’ll see next time.)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Private Variable (C)</a:t>
            </a:r>
            <a:endParaRPr sz="2400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this loop: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#pragma omp parallel for …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(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 =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      iteration</a:t>
            </a:r>
            <a:r>
              <a:rPr lang="en"/>
              <a:t> &lt; number_of_threads; 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this_thread = </a:t>
            </a:r>
            <a:r>
              <a:rPr lang="en">
                <a:solidFill>
                  <a:srgbClr val="4A86E8"/>
                </a:solidFill>
              </a:rPr>
              <a:t>omp_get_thread_num()</a:t>
            </a:r>
            <a:r>
              <a:rPr lang="en"/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printf("Iteration %d, thread %d: Hello, world!\n",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         iteration</a:t>
            </a:r>
            <a:r>
              <a:rPr lang="en"/>
              <a:t>, this_thread);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that, if the iterations of the loop are executed concurrently, then the loop index variable named 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 will be wrong for </a:t>
            </a:r>
            <a:r>
              <a:rPr lang="en">
                <a:solidFill>
                  <a:srgbClr val="FF0000"/>
                </a:solidFill>
              </a:rPr>
              <a:t>all</a:t>
            </a:r>
            <a:r>
              <a:rPr lang="en"/>
              <a:t> but one of the threads.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thread should get its own copy of the variable named 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Private Variable (C) 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657175"/>
            <a:ext cx="8520600" cy="3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#pragma omp parallel for …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(iteration =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iteration &lt; number_of_threads; iteration++)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   this_thread</a:t>
            </a:r>
            <a:r>
              <a:rPr lang="en"/>
              <a:t> = </a:t>
            </a:r>
            <a:r>
              <a:rPr lang="en">
                <a:solidFill>
                  <a:srgbClr val="4A86E8"/>
                </a:solidFill>
              </a:rPr>
              <a:t>omp_get_thread_num()</a:t>
            </a:r>
            <a:r>
              <a:rPr lang="en"/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printf("Iteration %d, thread %d: Hello, world!\n",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iteration, </a:t>
            </a:r>
            <a:r>
              <a:rPr lang="en">
                <a:solidFill>
                  <a:srgbClr val="FF0000"/>
                </a:solidFill>
              </a:rPr>
              <a:t>this_thread</a:t>
            </a:r>
            <a:r>
              <a:rPr lang="en"/>
              <a:t>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that, if the iterations of the loop are executed concurrently, then </a:t>
            </a:r>
            <a:r>
              <a:rPr lang="en">
                <a:solidFill>
                  <a:srgbClr val="FF0000"/>
                </a:solidFill>
              </a:rPr>
              <a:t>this_thread</a:t>
            </a:r>
            <a:r>
              <a:rPr lang="en"/>
              <a:t> will be wrong for </a:t>
            </a:r>
            <a:r>
              <a:rPr lang="en">
                <a:solidFill>
                  <a:srgbClr val="FF0000"/>
                </a:solidFill>
              </a:rPr>
              <a:t>all</a:t>
            </a:r>
            <a:r>
              <a:rPr lang="en"/>
              <a:t> but one of the threads.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thread should get its own copy of the variable named </a:t>
            </a:r>
            <a:r>
              <a:rPr lang="en">
                <a:solidFill>
                  <a:srgbClr val="FF0000"/>
                </a:solidFill>
              </a:rPr>
              <a:t>this_thread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lang="en">
                <a:solidFill>
                  <a:srgbClr val="FF0000"/>
                </a:solidFill>
              </a:rPr>
              <a:t>race condition</a:t>
            </a:r>
            <a:r>
              <a:rPr lang="en"/>
              <a:t> is a situation in which multiple processes can change the value of a variable at the same time.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Shared Variable (C)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88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A86E8"/>
                </a:solidFill>
              </a:rPr>
              <a:t>#pragma omp parallel for …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for (iteration = 0;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  iteration &lt; </a:t>
            </a:r>
            <a:r>
              <a:rPr lang="en" dirty="0">
                <a:solidFill>
                  <a:srgbClr val="FF0000"/>
                </a:solidFill>
              </a:rPr>
              <a:t>number_of_threads</a:t>
            </a:r>
            <a:r>
              <a:rPr lang="en" dirty="0"/>
              <a:t>; iteration++) 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this_thread = </a:t>
            </a:r>
            <a:r>
              <a:rPr lang="en" dirty="0">
                <a:solidFill>
                  <a:srgbClr val="4A86E8"/>
                </a:solidFill>
              </a:rPr>
              <a:t>omp_get_thread_num()</a:t>
            </a:r>
            <a:r>
              <a:rPr lang="en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printf("Iteration %d, thread %d: Hello, world!\n",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A86E8"/>
                </a:solidFill>
              </a:rPr>
              <a:t>             iteration, thread</a:t>
            </a:r>
            <a:r>
              <a:rPr lang="en" dirty="0"/>
              <a:t>);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Notice that, regardless of whether the iterations of the loop are executed serially or in parallel, </a:t>
            </a:r>
            <a:r>
              <a:rPr lang="en" dirty="0">
                <a:solidFill>
                  <a:srgbClr val="FF0000"/>
                </a:solidFill>
              </a:rPr>
              <a:t>number_of_threads</a:t>
            </a:r>
            <a:r>
              <a:rPr lang="en" dirty="0"/>
              <a:t> will be correct for all of the threads.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 threads should share a single instance of </a:t>
            </a:r>
            <a:r>
              <a:rPr lang="en" dirty="0">
                <a:solidFill>
                  <a:srgbClr val="FF0000"/>
                </a:solidFill>
              </a:rPr>
              <a:t>number_of_threads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119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Creating a simple parallel code in OpenMP</a:t>
            </a:r>
            <a:endParaRPr sz="2100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692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 dirty="0"/>
              <a:t>Create a bare bone code as in C with </a:t>
            </a:r>
            <a:r>
              <a:rPr lang="en" sz="1400" dirty="0">
                <a:solidFill>
                  <a:srgbClr val="FF0000"/>
                </a:solidFill>
              </a:rPr>
              <a:t>#include&lt;omp.h&gt;</a:t>
            </a:r>
            <a:r>
              <a:rPr lang="en" sz="1400" dirty="0"/>
              <a:t> ←- function call OpenMP Library routines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 dirty="0"/>
              <a:t>Create multiple threads. </a:t>
            </a:r>
            <a:r>
              <a:rPr lang="en" sz="1400" dirty="0">
                <a:solidFill>
                  <a:srgbClr val="FF0000"/>
                </a:solidFill>
              </a:rPr>
              <a:t>#pragma omp parallel</a:t>
            </a:r>
            <a:r>
              <a:rPr lang="en" sz="1400" dirty="0"/>
              <a:t> ←- parallel compiler directive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 dirty="0"/>
              <a:t>Specify the number of threads (n) can be created to run the program. </a:t>
            </a:r>
            <a:r>
              <a:rPr lang="en" sz="1400" dirty="0">
                <a:solidFill>
                  <a:srgbClr val="FF0000"/>
                </a:solidFill>
              </a:rPr>
              <a:t>omp_set_num_threads(n)</a:t>
            </a:r>
            <a:r>
              <a:rPr lang="en" sz="1400" dirty="0"/>
              <a:t> ←- OpenMP function call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 dirty="0"/>
              <a:t>Create private and shared variables to avoid the race condition. </a:t>
            </a:r>
            <a:r>
              <a:rPr lang="en" sz="1400" dirty="0">
                <a:solidFill>
                  <a:srgbClr val="FF0000"/>
                </a:solidFill>
              </a:rPr>
              <a:t>#pragma omp parallel private(var1, var2, ….) shared(var1, var2, ….) </a:t>
            </a:r>
            <a:r>
              <a:rPr lang="en" sz="1400" dirty="0"/>
              <a:t>←- OpenMP environment private variables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 dirty="0"/>
              <a:t>Get individual thread numbers inside the parallel section. </a:t>
            </a:r>
            <a:r>
              <a:rPr lang="en" sz="1400" dirty="0">
                <a:solidFill>
                  <a:srgbClr val="FF0000"/>
                </a:solidFill>
              </a:rPr>
              <a:t>omp_get_thread_num()</a:t>
            </a:r>
            <a:r>
              <a:rPr lang="en" sz="1400" dirty="0"/>
              <a:t>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 dirty="0"/>
              <a:t>Get the total number of threads OpenMP created in the run. </a:t>
            </a:r>
            <a:r>
              <a:rPr lang="en" sz="1400" dirty="0">
                <a:solidFill>
                  <a:srgbClr val="FF0000"/>
                </a:solidFill>
              </a:rPr>
              <a:t>int omp_get_num_threads(int num)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We can see that all the main components of OpenMP included. We may apply all these components in the next slide.  </a:t>
            </a:r>
            <a:endParaRPr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First OpenMP Program hello_world.c 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787350"/>
            <a:ext cx="8603700" cy="3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#include &lt;stdio.h&gt;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#include &lt;omp.h&gt; </a:t>
            </a:r>
            <a:r>
              <a:rPr lang="en" sz="1500">
                <a:solidFill>
                  <a:srgbClr val="4A86E8"/>
                </a:solidFill>
              </a:rPr>
              <a:t> /* Including OpenMp Library routines */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int main ()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{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int number_of_threads, this_thread, iteration;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int </a:t>
            </a:r>
            <a:r>
              <a:rPr lang="en" sz="1500">
                <a:solidFill>
                  <a:srgbClr val="4A86E8"/>
                </a:solidFill>
              </a:rPr>
              <a:t>omp_get_max_threads(), omp_get_thread_num();</a:t>
            </a:r>
            <a:endParaRPr sz="15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number_of_threads = </a:t>
            </a:r>
            <a:r>
              <a:rPr lang="en" sz="1500">
                <a:solidFill>
                  <a:srgbClr val="4A86E8"/>
                </a:solidFill>
              </a:rPr>
              <a:t>omp_get_max_threads();</a:t>
            </a:r>
            <a:endParaRPr sz="15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fprintf(stderr, "%2d threads\n", number_of_threads);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A86E8"/>
                </a:solidFill>
              </a:rPr>
              <a:t># pragma omp parallel for default(private) shared(number_of_threads)</a:t>
            </a:r>
            <a:endParaRPr sz="15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for (iteration = 0;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   iteration &lt; number_of_threads; iteration++) {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this_thread = </a:t>
            </a:r>
            <a:r>
              <a:rPr lang="en" sz="1500">
                <a:solidFill>
                  <a:srgbClr val="4A86E8"/>
                </a:solidFill>
              </a:rPr>
              <a:t>omp_get_thread_num()</a:t>
            </a:r>
            <a:r>
              <a:rPr lang="en" sz="1500"/>
              <a:t>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fprintf(stderr, "Iteration %2d, thread %2d: Hello, world!\n",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       iteration, this_thread);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}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}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hello_world.c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% </a:t>
            </a:r>
            <a:r>
              <a:rPr lang="en" sz="1500">
                <a:solidFill>
                  <a:srgbClr val="4A86E8"/>
                </a:solidFill>
              </a:rPr>
              <a:t>setenv OMP_NUM_THREADS 4</a:t>
            </a:r>
            <a:endParaRPr sz="15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% hello_world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4 threads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0, thread 0: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1, thread 1: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3, thread 3: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2, thread 2: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% hello_world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4 threads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2, thread 2: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1, thread 1: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0, thread 0: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3, thread 3: Hello, world!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351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Create a second simple program helloWorld.c in OpenMP</a:t>
            </a:r>
            <a:r>
              <a:rPr lang="en"/>
              <a:t> 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following code will tell thread zero to display how many threads there are and leave the other threads to say hello world. See the output in the next slide.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618100" y="1589725"/>
            <a:ext cx="73887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#include &lt;stdio.h&gt;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#include &lt;omp.h&gt; </a:t>
            </a:r>
            <a:r>
              <a:rPr lang="en" sz="1000">
                <a:solidFill>
                  <a:srgbClr val="4A86E8"/>
                </a:solidFill>
              </a:rPr>
              <a:t> /* Including OpenMp Library routines */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int main(){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</a:t>
            </a:r>
            <a:r>
              <a:rPr lang="en" sz="1000">
                <a:solidFill>
                  <a:srgbClr val="FF0000"/>
                </a:solidFill>
              </a:rPr>
              <a:t> omp_set_num_threads(5);  </a:t>
            </a:r>
            <a:r>
              <a:rPr lang="en" sz="1000">
                <a:solidFill>
                  <a:srgbClr val="4A86E8"/>
                </a:solidFill>
              </a:rPr>
              <a:t>/* 5 threads specified by OpenMP call function */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int numThreads, tNum;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</a:t>
            </a:r>
            <a:r>
              <a:rPr lang="en" sz="1000">
                <a:solidFill>
                  <a:srgbClr val="4A86E8"/>
                </a:solidFill>
              </a:rPr>
              <a:t>  /*  Start of Parallel Section. Set tNum as private variable to avoid race condition.  */ 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</a:t>
            </a:r>
            <a:r>
              <a:rPr lang="en" sz="1000">
                <a:solidFill>
                  <a:srgbClr val="FF0000"/>
                </a:solidFill>
              </a:rPr>
              <a:t>   #pragma omp parallel private(tNum) </a:t>
            </a:r>
            <a:r>
              <a:rPr lang="en" sz="1000"/>
              <a:t>     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tNum = </a:t>
            </a:r>
            <a:r>
              <a:rPr lang="en" sz="1000">
                <a:solidFill>
                  <a:srgbClr val="FF0000"/>
                </a:solidFill>
              </a:rPr>
              <a:t>omp_get_thread_num(); </a:t>
            </a:r>
            <a:r>
              <a:rPr lang="en" sz="1000">
                <a:solidFill>
                  <a:srgbClr val="4A86E8"/>
                </a:solidFill>
              </a:rPr>
              <a:t>/* function call to get the individual thread numbers */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if(tNum == 0)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numThreads = </a:t>
            </a:r>
            <a:r>
              <a:rPr lang="en" sz="1000">
                <a:solidFill>
                  <a:srgbClr val="FF0000"/>
                </a:solidFill>
              </a:rPr>
              <a:t>omp_get_num_threads(); </a:t>
            </a:r>
            <a:r>
              <a:rPr lang="en" sz="1000">
                <a:solidFill>
                  <a:srgbClr val="4A86E8"/>
                </a:solidFill>
              </a:rPr>
              <a:t>/* function call to get the total number of threads */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printf("Hello World! I am thread %d. There are %d threads.\n", tNum,numThreads);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else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printf("Hello World from thread %d.\n", tNum);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}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/*  End of Parallel Section */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return (0);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8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helloWorld.c output</a:t>
            </a:r>
            <a:endParaRPr sz="3000"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World! I am thread 0. There are 5 threads.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1.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2.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3.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4.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Hello World from thread 5.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8323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</a:rPr>
              <a:t>An application of OpenMP for finding an area under a curve</a:t>
            </a:r>
            <a:endParaRPr sz="2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11700" y="556375"/>
            <a:ext cx="8520600" cy="3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/>
              <a:t>Using everything learned in this </a:t>
            </a:r>
            <a:r>
              <a:rPr lang="en-US" sz="1500" dirty="0"/>
              <a:t>lesson</a:t>
            </a:r>
            <a:r>
              <a:rPr lang="en" sz="1500" dirty="0"/>
              <a:t>, let’s try to find the area under the x^2 curve, in the domain X[0, 1]. 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/>
              <a:t>Below we have the serial code that we rewrite to the parallel code in </a:t>
            </a:r>
            <a:r>
              <a:rPr lang="en" sz="1500" dirty="0" err="1"/>
              <a:t>OpenMP</a:t>
            </a:r>
            <a:r>
              <a:rPr lang="en" sz="1500" dirty="0"/>
              <a:t> by simply adding one directive in the line above of the for loop.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FF0000"/>
                </a:solidFill>
              </a:rPr>
              <a:t>#pragma </a:t>
            </a:r>
            <a:r>
              <a:rPr lang="en" sz="1500" dirty="0" err="1">
                <a:solidFill>
                  <a:srgbClr val="FF0000"/>
                </a:solidFill>
              </a:rPr>
              <a:t>omp</a:t>
            </a:r>
            <a:r>
              <a:rPr lang="en" sz="1500" dirty="0">
                <a:solidFill>
                  <a:srgbClr val="FF0000"/>
                </a:solidFill>
              </a:rPr>
              <a:t> parallel for private(</a:t>
            </a:r>
            <a:r>
              <a:rPr lang="en" sz="1500" dirty="0" err="1">
                <a:solidFill>
                  <a:srgbClr val="FF0000"/>
                </a:solidFill>
              </a:rPr>
              <a:t>var</a:t>
            </a:r>
            <a:r>
              <a:rPr lang="en" sz="1500" dirty="0">
                <a:solidFill>
                  <a:srgbClr val="FF0000"/>
                </a:solidFill>
              </a:rPr>
              <a:t>) reduction(</a:t>
            </a:r>
            <a:r>
              <a:rPr lang="en" sz="1500" dirty="0" err="1">
                <a:solidFill>
                  <a:srgbClr val="FF0000"/>
                </a:solidFill>
              </a:rPr>
              <a:t>operation:var</a:t>
            </a:r>
            <a:r>
              <a:rPr lang="en" sz="1500" dirty="0">
                <a:solidFill>
                  <a:srgbClr val="FF0000"/>
                </a:solidFill>
              </a:rPr>
              <a:t>)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/>
              <a:t>(note: </a:t>
            </a:r>
            <a:r>
              <a:rPr lang="en" sz="1500" u="sng" dirty="0"/>
              <a:t>The directives should be all in one line</a:t>
            </a:r>
            <a:r>
              <a:rPr lang="en" sz="1500" dirty="0"/>
              <a:t>)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/>
              <a:t>The two new directives on this line are: 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u="sng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u="sng" dirty="0"/>
              <a:t>for: </a:t>
            </a:r>
            <a:r>
              <a:rPr lang="en" sz="1500" dirty="0"/>
              <a:t>This part of the directive tells the compiler that the next line is a for loop and then it divides the loop into equal parts for each thread, but the order that the loop is performed is </a:t>
            </a:r>
            <a:r>
              <a:rPr lang="en" sz="1500" b="1" i="1" dirty="0"/>
              <a:t>nondeterministic</a:t>
            </a:r>
            <a:r>
              <a:rPr lang="en" sz="1500" dirty="0"/>
              <a:t>, in other words, it </a:t>
            </a:r>
            <a:r>
              <a:rPr lang="en" sz="1500" b="1" i="1" dirty="0"/>
              <a:t>does not</a:t>
            </a:r>
            <a:r>
              <a:rPr lang="en" sz="1500" dirty="0"/>
              <a:t> perform the loop in </a:t>
            </a:r>
            <a:r>
              <a:rPr lang="en" sz="1500" b="1" i="1" dirty="0"/>
              <a:t>chronological order</a:t>
            </a:r>
            <a:r>
              <a:rPr lang="en" sz="1500" dirty="0"/>
              <a:t>.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u="sng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u="sng" dirty="0"/>
              <a:t>reduction:</a:t>
            </a:r>
            <a:r>
              <a:rPr lang="en" sz="1500" dirty="0"/>
              <a:t> Creates a private copy of each variable for each thread. After the parallel section has ended, all the copies are combined using the operator specified, such as “+”(addition), “-”(subtraction), “*”(multiplication), etc.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</a:rPr>
              <a:t>An application of OpenMP for finding an area under a curve</a:t>
            </a:r>
            <a:endParaRPr sz="2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235500" y="937375"/>
            <a:ext cx="3991800" cy="3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 = 0,1,2, …., N-1.     dx = 1.0/(N-1).       x = i*dx. 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y=x*x.  area(i) = y*x=y*i*dx.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RS=area(0)+area(1)+area(2)+……+area(N-1)</a:t>
            </a:r>
            <a:endParaRPr sz="1400" dirty="0"/>
          </a:p>
        </p:txBody>
      </p:sp>
      <p:sp>
        <p:nvSpPr>
          <p:cNvPr id="192" name="Google Shape;192;p33"/>
          <p:cNvSpPr txBox="1"/>
          <p:nvPr/>
        </p:nvSpPr>
        <p:spPr>
          <a:xfrm>
            <a:off x="4982888" y="3838575"/>
            <a:ext cx="32337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Fig. 1. Using 6 rectangles to find a Left Riemann sum</a:t>
            </a:r>
            <a:endParaRPr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D1520-9D37-4970-8792-5BD505280E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1008" y="1314107"/>
            <a:ext cx="4318390" cy="21591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Serial Code (integration.c)     </a:t>
            </a:r>
            <a:endParaRPr sz="1600"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3422100" cy="3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#include &lt;stdio.h&gt;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float f(float x) {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return (x*x);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int main() {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int i, SECTIONS = 1000;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float area = 0.0, y = 0.0, x = 0.0;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float dx = 1.0/(float)SECTIONS;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for( i = 0; i &lt; SECTIONS; i++){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x = i*dx;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y = f(x);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area += y*dx;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}</a:t>
            </a:r>
            <a:endParaRPr sz="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printf("Area under the curve is %f\n",area);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return (0);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9" name="Google Shape;199;p34"/>
          <p:cNvSpPr txBox="1"/>
          <p:nvPr/>
        </p:nvSpPr>
        <p:spPr>
          <a:xfrm>
            <a:off x="4768650" y="4040250"/>
            <a:ext cx="3886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Fig. 2 A picture for the Left Riemann Sum Algorithm</a:t>
            </a:r>
            <a:endParaRPr sz="120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2400"/>
            <a:ext cx="3572756" cy="37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parallel Code (integration_omp.c)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406950" y="766800"/>
            <a:ext cx="8520600" cy="3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#include &lt;stdio.h&gt;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#include &lt;omp.h&gt; </a:t>
            </a:r>
            <a:r>
              <a:rPr lang="en" sz="1000">
                <a:solidFill>
                  <a:srgbClr val="4A86E8"/>
                </a:solidFill>
              </a:rPr>
              <a:t> /* Including OpenMp Library routines */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float f(float x) {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return (x*x);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int main() {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int i, </a:t>
            </a:r>
            <a:r>
              <a:rPr lang="en" sz="1200"/>
              <a:t>SECTIONS = 1000;</a:t>
            </a:r>
            <a:r>
              <a:rPr lang="en" sz="1000"/>
              <a:t> 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float area = 0.0, y = 0.0, x = 0.0;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float dx = 1.0/(float) </a:t>
            </a:r>
            <a:r>
              <a:rPr lang="en" sz="1200"/>
              <a:t>SECTIONS;</a:t>
            </a:r>
            <a:r>
              <a:rPr lang="en" sz="1000"/>
              <a:t>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/* Start of the parallel section */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</a:t>
            </a:r>
            <a:r>
              <a:rPr lang="en" sz="1000">
                <a:solidFill>
                  <a:srgbClr val="FF0000"/>
                </a:solidFill>
              </a:rPr>
              <a:t>  #pragma omp parallel for private(x, y)  reduction(+: area)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for( i = 0; i &lt; </a:t>
            </a:r>
            <a:r>
              <a:rPr lang="en" sz="1200"/>
              <a:t>SECTIONS</a:t>
            </a:r>
            <a:r>
              <a:rPr lang="en" sz="1000"/>
              <a:t>; i++){ 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 x = i*dx;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 y = f(x);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 area += y*dx;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}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</a:t>
            </a:r>
            <a:r>
              <a:rPr lang="en" sz="1000"/>
              <a:t> /* End of  the parallel section */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</a:t>
            </a:r>
            <a:r>
              <a:rPr lang="en" sz="1000"/>
              <a:t>printf("Area under the curve is %f\n",area);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return (0);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chemeClr val="dk2"/>
                </a:solidFill>
              </a:rPr>
              <a:t>Scalability of OpenMP for calculating an area under a curve</a:t>
            </a:r>
            <a:endParaRPr b="1"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90"/>
                </a:solidFill>
              </a:rPr>
              <a:t>Why do parallelism? </a:t>
            </a:r>
            <a:endParaRPr sz="1500">
              <a:solidFill>
                <a:srgbClr val="00009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Speedup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solve a problem </a:t>
            </a:r>
            <a:r>
              <a:rPr lang="en" sz="1500">
                <a:solidFill>
                  <a:srgbClr val="008000"/>
                </a:solidFill>
              </a:rPr>
              <a:t>faster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Accuracy </a:t>
            </a:r>
            <a:r>
              <a:rPr lang="en" sz="1500">
                <a:solidFill>
                  <a:schemeClr val="dk1"/>
                </a:solidFill>
              </a:rPr>
              <a:t>– solve a problem </a:t>
            </a:r>
            <a:r>
              <a:rPr lang="en" sz="1500">
                <a:solidFill>
                  <a:srgbClr val="008000"/>
                </a:solidFill>
              </a:rPr>
              <a:t>better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Scaling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solve a </a:t>
            </a:r>
            <a:r>
              <a:rPr lang="en" sz="1500">
                <a:solidFill>
                  <a:srgbClr val="008000"/>
                </a:solidFill>
              </a:rPr>
              <a:t>bigger </a:t>
            </a:r>
            <a:r>
              <a:rPr lang="en" sz="1500">
                <a:solidFill>
                  <a:schemeClr val="dk1"/>
                </a:solidFill>
              </a:rPr>
              <a:t>problem.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Strong scaling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increasing the number of processes but keeping the problem size constant.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Weak scaling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increasing the problem size as the number of processes increases.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exercises, the students need to compile, run, and check the scalability of the parallel OpenMP code integration_omp.c compare to the serial code integration.c.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chemeClr val="dk2"/>
                </a:solidFill>
              </a:rPr>
              <a:t>Scalability of OpenMP for calculating an area under a curve</a:t>
            </a:r>
            <a:endParaRPr b="1"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In order to do the scaling, at the beginning of the code the students need to set the timer for measuring the time by adding this line: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double start_time = </a:t>
            </a:r>
            <a:r>
              <a:rPr lang="en" sz="1500">
                <a:solidFill>
                  <a:srgbClr val="4A86E8"/>
                </a:solidFill>
              </a:rPr>
              <a:t>omp_get_wtime()</a:t>
            </a:r>
            <a:r>
              <a:rPr lang="en" sz="1500">
                <a:solidFill>
                  <a:srgbClr val="000000"/>
                </a:solidFill>
              </a:rPr>
              <a:t>;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At the end of the code, the students need to get the elapsed time by adding this line: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double elapsed_time = </a:t>
            </a:r>
            <a:r>
              <a:rPr lang="en" sz="1500">
                <a:solidFill>
                  <a:srgbClr val="4A86E8"/>
                </a:solidFill>
              </a:rPr>
              <a:t>omp_get_wtime() </a:t>
            </a:r>
            <a:r>
              <a:rPr lang="en" sz="1500">
                <a:solidFill>
                  <a:srgbClr val="000000"/>
                </a:solidFill>
              </a:rPr>
              <a:t>- start_time; 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printf(“%d threads with execution time: %1e seconds. \n”,omp_get_thread_num(),elapsed_time); 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Let T</a:t>
            </a:r>
            <a:r>
              <a:rPr lang="en" sz="800">
                <a:solidFill>
                  <a:srgbClr val="000000"/>
                </a:solidFill>
              </a:rPr>
              <a:t>N</a:t>
            </a:r>
            <a:r>
              <a:rPr lang="en" sz="1200">
                <a:solidFill>
                  <a:srgbClr val="000000"/>
                </a:solidFill>
              </a:rPr>
              <a:t> be the time to completion using N threads. The strong scaling efficiency is measured by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Strong efficiency = T1/(N*</a:t>
            </a: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8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rgbClr val="000000"/>
                </a:solidFill>
              </a:rPr>
              <a:t>).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Let T1 be the time to solve a problem of size M on a single thread and </a:t>
            </a: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8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 be the time to solve a problem of size NM using N threads, the weak scaling is measured by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Week efficiency = T1/</a:t>
            </a: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8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. 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   </a:t>
            </a:r>
            <a:r>
              <a:rPr lang="en" sz="1500">
                <a:solidFill>
                  <a:srgbClr val="000000"/>
                </a:solidFill>
              </a:rPr>
              <a:t>   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This </a:t>
            </a:r>
            <a:r>
              <a:rPr lang="en-US" sz="2000" dirty="0"/>
              <a:t>lesson </a:t>
            </a:r>
            <a:r>
              <a:rPr lang="en" sz="2000" dirty="0"/>
              <a:t>adapted these slides:</a:t>
            </a:r>
            <a:endParaRPr sz="20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Henry </a:t>
            </a:r>
            <a:r>
              <a:rPr lang="en" sz="2000" dirty="0" err="1">
                <a:solidFill>
                  <a:srgbClr val="000000"/>
                </a:solidFill>
              </a:rPr>
              <a:t>Neeman</a:t>
            </a:r>
            <a:r>
              <a:rPr lang="en" sz="2000" dirty="0">
                <a:solidFill>
                  <a:srgbClr val="000000"/>
                </a:solidFill>
              </a:rPr>
              <a:t>, Supercomputing in Plain English:</a:t>
            </a:r>
            <a:r>
              <a:rPr lang="en" sz="2000" dirty="0">
                <a:solidFill>
                  <a:schemeClr val="dk1"/>
                </a:solidFill>
              </a:rPr>
              <a:t> Shared Memory Multithreading, </a:t>
            </a:r>
            <a:r>
              <a:rPr lang="en" sz="2000" u="sng" dirty="0">
                <a:solidFill>
                  <a:srgbClr val="002869"/>
                </a:solidFill>
                <a:highlight>
                  <a:srgbClr val="FFFFFF"/>
                </a:highlight>
                <a:hlinkClick r:id="rId3"/>
              </a:rPr>
              <a:t>Presentation #5: Shared Memory Multithreading</a:t>
            </a:r>
            <a:r>
              <a:rPr lang="en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dirty="0">
                <a:solidFill>
                  <a:schemeClr val="dk1"/>
                </a:solidFill>
              </a:rPr>
              <a:t>Tiago Sommer </a:t>
            </a:r>
            <a:r>
              <a:rPr lang="en" sz="2000" dirty="0" err="1">
                <a:solidFill>
                  <a:schemeClr val="dk1"/>
                </a:solidFill>
              </a:rPr>
              <a:t>Damasceno</a:t>
            </a:r>
            <a:r>
              <a:rPr lang="en" sz="2000" dirty="0">
                <a:solidFill>
                  <a:schemeClr val="dk1"/>
                </a:solidFill>
              </a:rPr>
              <a:t>, Parallel Programming Using </a:t>
            </a:r>
            <a:r>
              <a:rPr lang="en" sz="2000" dirty="0" err="1">
                <a:solidFill>
                  <a:schemeClr val="dk1"/>
                </a:solidFill>
              </a:rPr>
              <a:t>OpenMP</a:t>
            </a:r>
            <a:r>
              <a:rPr lang="en" sz="2000" dirty="0">
                <a:solidFill>
                  <a:schemeClr val="dk1"/>
                </a:solidFill>
              </a:rPr>
              <a:t>.    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http://shodor.org/media/content//petascale/materials/UPModules/openMP/openMP_Module_pdf.pdf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dirty="0">
                <a:solidFill>
                  <a:schemeClr val="dk1"/>
                </a:solidFill>
              </a:rPr>
              <a:t>Parallelization: Area under a curve. </a:t>
            </a:r>
            <a:r>
              <a:rPr lang="en" sz="2000" u="sng" dirty="0">
                <a:solidFill>
                  <a:schemeClr val="hlink"/>
                </a:solidFill>
                <a:hlinkClick r:id="rId5"/>
              </a:rPr>
              <a:t>http://www.shodor.org/petascale/materials/UPModules/AreaUnderCurve/</a:t>
            </a:r>
            <a:endParaRPr sz="2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about OpenMP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To learn more about OpenMP, here is a list of website that can be useful use to learn more about OpenMP.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http://openmp.org/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http://en.wikipedia.org/wiki/OpenMP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https://computing.llnl.gov/tutorials/openMP/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These sites include good summaries of all OpenMP’s directives, functions, environment variables.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http://www.openmp.org/mpdocuments/OpenMP3.0-SummarySpec.pdf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http://www.openmp.org/mpdocuments/OpenMP3.0-FortranCard.pdf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Outline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0" y="101772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</a:t>
            </a:r>
            <a:r>
              <a:rPr lang="en" sz="2200"/>
              <a:t>Overview of OpenMP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1.1 Threads vs Processes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1.2. Shared Memory Concepts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1.3 What is OpenMP?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1.4 Compiler Directives</a:t>
            </a:r>
            <a:endParaRPr sz="2200"/>
          </a:p>
          <a:p>
            <a:pPr marL="171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 OpenMP Applications and Practices 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2.1 Implementation of OpenMP for calculating an area under a curve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2.2 Scalability of OpenMP for calculating an area under a curve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900" b="1">
                <a:solidFill>
                  <a:schemeClr val="dk2"/>
                </a:solidFill>
              </a:rPr>
              <a:t>Overview of OpenMP</a:t>
            </a:r>
            <a:endParaRPr sz="7300"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OpenMP?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Threads vs Processes</a:t>
            </a:r>
            <a:endParaRPr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Threads</a:t>
            </a:r>
            <a:endParaRPr sz="2400" b="1" u="sng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execution sequences that share a single memory area (“</a:t>
            </a:r>
            <a:r>
              <a:rPr lang="en" sz="2000" b="1" i="1" u="sng">
                <a:solidFill>
                  <a:schemeClr val="dk1"/>
                </a:solidFill>
              </a:rPr>
              <a:t>address space</a:t>
            </a:r>
            <a:r>
              <a:rPr lang="en" sz="2000">
                <a:solidFill>
                  <a:schemeClr val="dk1"/>
                </a:solidFill>
              </a:rPr>
              <a:t>”)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i="1" u="sng">
                <a:solidFill>
                  <a:schemeClr val="dk1"/>
                </a:solidFill>
              </a:rPr>
              <a:t>Multithreading</a:t>
            </a:r>
            <a:r>
              <a:rPr lang="en" sz="2000">
                <a:solidFill>
                  <a:schemeClr val="dk1"/>
                </a:solidFill>
              </a:rPr>
              <a:t>:  parallelism via multiple </a:t>
            </a:r>
            <a:r>
              <a:rPr lang="en" sz="2000" b="1" u="sng">
                <a:solidFill>
                  <a:schemeClr val="dk1"/>
                </a:solidFill>
              </a:rPr>
              <a:t>threads</a:t>
            </a:r>
            <a:endParaRPr sz="1100" b="1" u="sng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Shared Memory Parallelism is concerned with </a:t>
            </a:r>
            <a:r>
              <a:rPr lang="en" sz="2000" b="1" u="sng">
                <a:solidFill>
                  <a:schemeClr val="dk1"/>
                </a:solidFill>
              </a:rPr>
              <a:t>threads</a:t>
            </a:r>
            <a:endParaRPr sz="2000" b="1" u="sng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u="sng">
                <a:solidFill>
                  <a:schemeClr val="dk1"/>
                </a:solidFill>
              </a:rPr>
              <a:t>Use in OpenMP</a:t>
            </a:r>
            <a:endParaRPr sz="2000"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b="1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Processes</a:t>
            </a:r>
            <a:endParaRPr sz="2400" b="1" u="sng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execution sequences with their own independent, private memory areas.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i="1" u="sng">
                <a:solidFill>
                  <a:schemeClr val="dk1"/>
                </a:solidFill>
              </a:rPr>
              <a:t>Multiprocessing</a:t>
            </a:r>
            <a:r>
              <a:rPr lang="en" sz="2000">
                <a:solidFill>
                  <a:schemeClr val="dk1"/>
                </a:solidFill>
              </a:rPr>
              <a:t>: parallelism via multiple </a:t>
            </a:r>
            <a:r>
              <a:rPr lang="en" sz="2000" b="1" u="sng">
                <a:solidFill>
                  <a:schemeClr val="dk1"/>
                </a:solidFill>
              </a:rPr>
              <a:t>processes</a:t>
            </a:r>
            <a:endParaRPr sz="2000" b="1" u="sng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Distributed Parallelism is concerned with </a:t>
            </a:r>
            <a:r>
              <a:rPr lang="en" sz="2000" b="1" u="sng">
                <a:solidFill>
                  <a:schemeClr val="dk1"/>
                </a:solidFill>
              </a:rPr>
              <a:t>processes</a:t>
            </a:r>
            <a:endParaRPr sz="2000" b="1" u="sng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u="sng">
                <a:solidFill>
                  <a:schemeClr val="dk1"/>
                </a:solidFill>
              </a:rPr>
              <a:t>Use in MPI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794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Shared Memory Concept</a:t>
            </a:r>
            <a:endParaRPr b="1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194100" cy="3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Threads with their private memories use the shared (same) memory  to process the same task.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/>
              <a:t>Analogy:</a:t>
            </a:r>
            <a:r>
              <a:rPr lang="en" sz="2000"/>
              <a:t> Painters with their own brushes share the same palette to draw on the same canvas. 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706675" y="2392273"/>
            <a:ext cx="1302300" cy="591000"/>
          </a:xfrm>
          <a:prstGeom prst="rect">
            <a:avLst/>
          </a:prstGeom>
          <a:solidFill>
            <a:srgbClr val="FF9900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Shared Memory</a:t>
            </a:r>
            <a:r>
              <a:rPr lang="en" sz="1200" dirty="0"/>
              <a:t> </a:t>
            </a:r>
            <a:endParaRPr sz="1200" dirty="0"/>
          </a:p>
        </p:txBody>
      </p:sp>
      <p:cxnSp>
        <p:nvCxnSpPr>
          <p:cNvPr id="82" name="Google Shape;82;p17"/>
          <p:cNvCxnSpPr>
            <a:stCxn id="83" idx="2"/>
            <a:endCxn id="81" idx="0"/>
          </p:cNvCxnSpPr>
          <p:nvPr/>
        </p:nvCxnSpPr>
        <p:spPr>
          <a:xfrm>
            <a:off x="5780475" y="2088000"/>
            <a:ext cx="577500" cy="30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7"/>
          <p:cNvCxnSpPr>
            <a:endCxn id="81" idx="0"/>
          </p:cNvCxnSpPr>
          <p:nvPr/>
        </p:nvCxnSpPr>
        <p:spPr>
          <a:xfrm flipH="1">
            <a:off x="6357825" y="1871473"/>
            <a:ext cx="750900" cy="52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7"/>
          <p:cNvCxnSpPr>
            <a:endCxn id="81" idx="1"/>
          </p:cNvCxnSpPr>
          <p:nvPr/>
        </p:nvCxnSpPr>
        <p:spPr>
          <a:xfrm rot="10800000" flipH="1">
            <a:off x="5181075" y="2687773"/>
            <a:ext cx="525600" cy="715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7"/>
          <p:cNvCxnSpPr/>
          <p:nvPr/>
        </p:nvCxnSpPr>
        <p:spPr>
          <a:xfrm rot="10800000">
            <a:off x="7028350" y="2838975"/>
            <a:ext cx="489900" cy="41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7"/>
          <p:cNvSpPr/>
          <p:nvPr/>
        </p:nvSpPr>
        <p:spPr>
          <a:xfrm>
            <a:off x="4856025" y="1871475"/>
            <a:ext cx="750900" cy="624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/>
              <a:t>Private Memory</a:t>
            </a:r>
            <a:endParaRPr sz="700" b="1" dirty="0"/>
          </a:p>
        </p:txBody>
      </p:sp>
      <p:sp>
        <p:nvSpPr>
          <p:cNvPr id="83" name="Google Shape;83;p17"/>
          <p:cNvSpPr/>
          <p:nvPr/>
        </p:nvSpPr>
        <p:spPr>
          <a:xfrm>
            <a:off x="5309925" y="1567200"/>
            <a:ext cx="941100" cy="520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</a:t>
            </a: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7215525" y="1946100"/>
            <a:ext cx="750900" cy="624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/>
              <a:t>Private Memory</a:t>
            </a:r>
            <a:endParaRPr sz="700" b="1" dirty="0"/>
          </a:p>
        </p:txBody>
      </p:sp>
      <p:sp>
        <p:nvSpPr>
          <p:cNvPr id="89" name="Google Shape;89;p17"/>
          <p:cNvSpPr/>
          <p:nvPr/>
        </p:nvSpPr>
        <p:spPr>
          <a:xfrm>
            <a:off x="6464625" y="3169500"/>
            <a:ext cx="750900" cy="5910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/>
              <a:t>Private Memory</a:t>
            </a:r>
            <a:endParaRPr sz="700" b="1" dirty="0"/>
          </a:p>
        </p:txBody>
      </p:sp>
      <p:sp>
        <p:nvSpPr>
          <p:cNvPr id="90" name="Google Shape;90;p17"/>
          <p:cNvSpPr/>
          <p:nvPr/>
        </p:nvSpPr>
        <p:spPr>
          <a:xfrm>
            <a:off x="5606925" y="3169500"/>
            <a:ext cx="750900" cy="5910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/>
              <a:t>Private Memory</a:t>
            </a:r>
            <a:endParaRPr sz="700" b="1" dirty="0"/>
          </a:p>
        </p:txBody>
      </p:sp>
      <p:sp>
        <p:nvSpPr>
          <p:cNvPr id="91" name="Google Shape;91;p17"/>
          <p:cNvSpPr/>
          <p:nvPr/>
        </p:nvSpPr>
        <p:spPr>
          <a:xfrm>
            <a:off x="6783375" y="1579950"/>
            <a:ext cx="941100" cy="4953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</a:t>
            </a:r>
            <a:endParaRPr dirty="0"/>
          </a:p>
        </p:txBody>
      </p:sp>
      <p:sp>
        <p:nvSpPr>
          <p:cNvPr id="92" name="Google Shape;92;p17"/>
          <p:cNvSpPr/>
          <p:nvPr/>
        </p:nvSpPr>
        <p:spPr>
          <a:xfrm>
            <a:off x="4796513" y="3113475"/>
            <a:ext cx="941100" cy="4953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7028325" y="3100725"/>
            <a:ext cx="941100" cy="520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OpenMP?</a:t>
            </a:r>
            <a:endParaRPr b="1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OpenMP is a standard API that can be used in shared memory programs, which are written in Fortran, C, and C++.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Main OpenMP components consist of </a:t>
            </a:r>
            <a:r>
              <a:rPr lang="en" sz="2400" b="1" i="1" u="sng" dirty="0">
                <a:solidFill>
                  <a:schemeClr val="dk1"/>
                </a:solidFill>
              </a:rPr>
              <a:t>compiler directives</a:t>
            </a:r>
            <a:r>
              <a:rPr lang="en" sz="2400" dirty="0">
                <a:solidFill>
                  <a:schemeClr val="dk1"/>
                </a:solidFill>
              </a:rPr>
              <a:t>, </a:t>
            </a:r>
            <a:r>
              <a:rPr lang="en" sz="2400" b="1" u="sng" dirty="0">
                <a:solidFill>
                  <a:schemeClr val="dk1"/>
                </a:solidFill>
              </a:rPr>
              <a:t>runtime library routines (functions),</a:t>
            </a:r>
            <a:r>
              <a:rPr lang="en" sz="2400" dirty="0">
                <a:solidFill>
                  <a:schemeClr val="dk1"/>
                </a:solidFill>
              </a:rPr>
              <a:t> and </a:t>
            </a:r>
            <a:r>
              <a:rPr lang="en" sz="2400" b="1" u="sng" dirty="0">
                <a:solidFill>
                  <a:schemeClr val="dk1"/>
                </a:solidFill>
              </a:rPr>
              <a:t>environment variables</a:t>
            </a:r>
            <a:r>
              <a:rPr lang="en" sz="2400" dirty="0">
                <a:solidFill>
                  <a:schemeClr val="dk1"/>
                </a:solidFill>
              </a:rPr>
              <a:t>.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OpenMP Requires a supportive compiler, such as: GNU, IBM, Oracle, Intel, HP, MS, Cray, Absoft Pro Fortran, Portland Group Compilers and Tools, Lahey/Fujitsu Fortran 95, Path Scale.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More details about OpenMP are in Petascale Website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www.shodor.org/petascale</a:t>
            </a:r>
            <a:r>
              <a:rPr lang="en" dirty="0"/>
              <a:t>).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OpenMP main components:</a:t>
            </a:r>
            <a:endParaRPr sz="24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Directives</a:t>
            </a:r>
            <a:r>
              <a:rPr lang="en" sz="1400"/>
              <a:t>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Initializes parallel region.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Divides the work.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Synchronizes.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Data-Sharing Attributes.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Functions</a:t>
            </a:r>
            <a:r>
              <a:rPr lang="en" sz="1400"/>
              <a:t>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Defines number of threads.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Gets thread ID.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Supports Nested Parallelism.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Environment Variables</a:t>
            </a:r>
            <a:r>
              <a:rPr lang="en" sz="1400"/>
              <a:t>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Scheduling Type.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Number of Threads.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Dynamic Adjustment of Threads.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Maximum Number of Threads.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Applications and Practices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OpenMP Applications and Practices can be employed to create a  new parallel code and to parallelize a serial code.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2928</Words>
  <Application>Microsoft Office PowerPoint</Application>
  <PresentationFormat>On-screen Show (16:9)</PresentationFormat>
  <Paragraphs>273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Times New Roman</vt:lpstr>
      <vt:lpstr>Simple Light</vt:lpstr>
      <vt:lpstr>Blue Waters Petascale Semester Curriculum v1.0 Unit 4: OpenMP Lesson 7: OpenMP Applications &amp; Practice Developed by Widodo Samyono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Outline</vt:lpstr>
      <vt:lpstr>Overview of OpenMP</vt:lpstr>
      <vt:lpstr>Threads vs Processes</vt:lpstr>
      <vt:lpstr>Shared Memory Concept</vt:lpstr>
      <vt:lpstr>What is OpenMP?</vt:lpstr>
      <vt:lpstr>OpenMP main components:</vt:lpstr>
      <vt:lpstr>OpenMP Applications and Practices</vt:lpstr>
      <vt:lpstr>The parallel for Directive (C)</vt:lpstr>
      <vt:lpstr>Chunks</vt:lpstr>
      <vt:lpstr>Private and Shared Data</vt:lpstr>
      <vt:lpstr>A Private Variable (C)</vt:lpstr>
      <vt:lpstr>Another Private Variable (C) </vt:lpstr>
      <vt:lpstr>A Shared Variable (C)</vt:lpstr>
      <vt:lpstr>Creating a simple parallel code in OpenMP</vt:lpstr>
      <vt:lpstr>A First OpenMP Program hello_world.c </vt:lpstr>
      <vt:lpstr>Running hello_world.c</vt:lpstr>
      <vt:lpstr>Create a second simple program helloWorld.c in OpenMP </vt:lpstr>
      <vt:lpstr>helloWorld.c output</vt:lpstr>
      <vt:lpstr>An application of OpenMP for finding an area under a curve </vt:lpstr>
      <vt:lpstr>An application of OpenMP for finding an area under a curve </vt:lpstr>
      <vt:lpstr>The Serial Code (integration.c)     </vt:lpstr>
      <vt:lpstr>The parallel Code (integration_omp.c)</vt:lpstr>
      <vt:lpstr>Scalability of OpenMP for calculating an area under a curve</vt:lpstr>
      <vt:lpstr>Scalability of OpenMP for calculating an area under a curve</vt:lpstr>
      <vt:lpstr>Acknowledgements</vt:lpstr>
      <vt:lpstr>More about OpenMP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4: OpenMP Lesson 7: OpenMP Applications &amp; Practice Developed by Widodo Samyono for the Shodor Education Foundation, Inc.</dc:title>
  <dc:creator>Magik Home</dc:creator>
  <cp:lastModifiedBy>Magik Home</cp:lastModifiedBy>
  <cp:revision>5</cp:revision>
  <dcterms:modified xsi:type="dcterms:W3CDTF">2020-11-30T16:57:37Z</dcterms:modified>
</cp:coreProperties>
</file>