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5" r:id="rId4"/>
    <p:sldId id="266" r:id="rId5"/>
    <p:sldId id="257" r:id="rId6"/>
    <p:sldId id="262" r:id="rId7"/>
    <p:sldId id="258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4"/>
    <a:srgbClr val="C7CEEA"/>
    <a:srgbClr val="FF9AA2"/>
    <a:srgbClr val="B5EAD7"/>
    <a:srgbClr val="B5E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1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C22AD1-1990-4D77-83F6-A29207A4847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waters.ncsa.illinois.edu/using-apru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uewaters.ncsa.illinois.edu/accessing" TargetMode="External"/><Relationship Id="rId4" Type="http://schemas.openxmlformats.org/officeDocument/2006/relationships/hyperlink" Target="https://bluewaters.ncsa.illinois.edu/queues-and-scheduling-polic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75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building, sitting, bench&#10;&#10;Description automatically generated">
            <a:extLst>
              <a:ext uri="{FF2B5EF4-FFF2-40B4-BE49-F238E27FC236}">
                <a16:creationId xmlns:a16="http://schemas.microsoft.com/office/drawing/2014/main" id="{9A4D28DC-4647-4EB8-8A4D-098E9E45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2" r="-1" b="592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D020C-F08C-4E1C-8A34-0F3911B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parallel applications ON a CLUSTER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B0345E7-83CC-4DB3-8015-3CA9C49C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08" y="643467"/>
            <a:ext cx="309692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/>
              <a:t>Module 3.8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2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F98B-E2E8-4CD9-B38F-55EEF73C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B708-959B-449E-88A7-FCE75F76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pPr lvl="1"/>
            <a:r>
              <a:rPr lang="en-US" sz="2000" dirty="0"/>
              <a:t>Using </a:t>
            </a:r>
            <a:r>
              <a:rPr lang="en-US" sz="2000" dirty="0" err="1"/>
              <a:t>aprun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https://bluewaters.ncsa.illinois.edu/using-aprun</a:t>
            </a:r>
            <a:endParaRPr lang="en-US" sz="2000" dirty="0"/>
          </a:p>
          <a:p>
            <a:pPr lvl="1"/>
            <a:r>
              <a:rPr lang="en-US" sz="2000" dirty="0"/>
              <a:t>Queueing policies: </a:t>
            </a:r>
            <a:r>
              <a:rPr lang="en-US" sz="2000" dirty="0">
                <a:hlinkClick r:id="rId4"/>
              </a:rPr>
              <a:t>https://bluewaters.ncsa.illinois.edu/queues-and-scheduling-policies</a:t>
            </a:r>
            <a:endParaRPr lang="en-US" sz="2000" dirty="0"/>
          </a:p>
          <a:p>
            <a:pPr lvl="1"/>
            <a:r>
              <a:rPr lang="en-US" sz="2000" dirty="0"/>
              <a:t>Accessing compute nodes: </a:t>
            </a:r>
            <a:r>
              <a:rPr lang="en-US" sz="2000" dirty="0">
                <a:hlinkClick r:id="rId5"/>
              </a:rPr>
              <a:t>https://bluewaters.ncsa.illinois.edu/accessing</a:t>
            </a: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8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1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D6DB370-CA90-48F2-AD58-2619993B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21" r="-1" b="2355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CA579-219B-4E3F-9CFB-27794D79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Learning objectives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A05F-38AB-4633-9F1A-D605F591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pPr marL="128016" lvl="1" indent="0">
              <a:buNone/>
            </a:pPr>
            <a:r>
              <a:rPr lang="en-US"/>
              <a:t>Running jobs on the compute nodes of a cluster:</a:t>
            </a:r>
          </a:p>
          <a:p>
            <a:pPr marL="128016" lvl="1" indent="0">
              <a:buNone/>
            </a:pPr>
            <a:endParaRPr lang="en-US"/>
          </a:p>
          <a:p>
            <a:pPr lvl="2"/>
            <a:r>
              <a:rPr lang="en-US"/>
              <a:t>Running multicore jobs in a cluster</a:t>
            </a:r>
          </a:p>
          <a:p>
            <a:pPr lvl="2"/>
            <a:r>
              <a:rPr lang="en-US"/>
              <a:t>Running multimode jobs in a cluster</a:t>
            </a:r>
          </a:p>
          <a:p>
            <a:pPr lvl="2"/>
            <a:r>
              <a:rPr lang="en-US"/>
              <a:t>Running GPU accelerated jobs in a cluster</a:t>
            </a:r>
          </a:p>
          <a:p>
            <a:pPr marL="310896" lvl="2" indent="0">
              <a:buNone/>
            </a:pPr>
            <a:endParaRPr lang="en-US"/>
          </a:p>
          <a:p>
            <a:pPr marL="310896" lvl="2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E2B7-F4A2-4A1C-8B56-45B4F64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F67B2841-9046-4AD3-AC3A-9C9FEE6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919" y="3673174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4C668A70-8488-415F-BEFC-8E20D59BD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6953" y="3673174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D04FFB57-627A-4142-829F-C17322C9D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2457" y="2678857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D767C76D-CAD7-4497-97A5-0239B801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2457" y="3673174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7E293D30-5F0F-41BE-AF39-5DA83C52F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2457" y="458757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E4717-1F30-4A95-ADA8-5B4D689B7E91}"/>
              </a:ext>
            </a:extLst>
          </p:cNvPr>
          <p:cNvCxnSpPr>
            <a:endCxn id="5" idx="1"/>
          </p:cNvCxnSpPr>
          <p:nvPr/>
        </p:nvCxnSpPr>
        <p:spPr>
          <a:xfrm>
            <a:off x="1527717" y="4130374"/>
            <a:ext cx="1259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2CD98B-14BD-40D2-907A-9D0138C690B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01353" y="4130374"/>
            <a:ext cx="731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B7E00C-0265-4E23-A8B5-612C59B1D8A7}"/>
              </a:ext>
            </a:extLst>
          </p:cNvPr>
          <p:cNvSpPr txBox="1"/>
          <p:nvPr/>
        </p:nvSpPr>
        <p:spPr>
          <a:xfrm>
            <a:off x="2649278" y="45875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27008-14E2-4437-B135-2638D0D7B8A7}"/>
              </a:ext>
            </a:extLst>
          </p:cNvPr>
          <p:cNvSpPr txBox="1"/>
          <p:nvPr/>
        </p:nvSpPr>
        <p:spPr>
          <a:xfrm>
            <a:off x="346919" y="2281071"/>
            <a:ext cx="541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jobs should run on the </a:t>
            </a:r>
            <a:r>
              <a:rPr lang="en-US" b="1" dirty="0"/>
              <a:t>compute nodes</a:t>
            </a:r>
            <a:r>
              <a:rPr lang="en-US" dirty="0"/>
              <a:t> of the cluster.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0327F-B9FA-4486-A59B-41D8137F3BA7}"/>
              </a:ext>
            </a:extLst>
          </p:cNvPr>
          <p:cNvSpPr txBox="1"/>
          <p:nvPr/>
        </p:nvSpPr>
        <p:spPr>
          <a:xfrm>
            <a:off x="3972371" y="550197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65D01-468A-461C-8283-17533DE7DFB7}"/>
              </a:ext>
            </a:extLst>
          </p:cNvPr>
          <p:cNvSpPr txBox="1"/>
          <p:nvPr/>
        </p:nvSpPr>
        <p:spPr>
          <a:xfrm>
            <a:off x="6156961" y="232891"/>
            <a:ext cx="5930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supercomputer is a shared resource that is used by several users concurrently. To optimize access to the resource the minimal unit of execution of a program is defined as a job. Jobs are scheduled to run in a group of nodes for a given amount of time as requested by the user. The queue manager, so-called scheduler, ensures that jobs are queued using some fair use policy (e.g., TORQUE).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7B480-A3B2-46C4-80D7-6C541B8F0CE8}"/>
              </a:ext>
            </a:extLst>
          </p:cNvPr>
          <p:cNvSpPr txBox="1"/>
          <p:nvPr/>
        </p:nvSpPr>
        <p:spPr>
          <a:xfrm>
            <a:off x="6099681" y="2432925"/>
            <a:ext cx="5870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action of sending a job to the queueing systems is called job submission. Therefore, in contrast to running programs on a local computer, programs in a supercomputer are first queued and </a:t>
            </a:r>
            <a:r>
              <a:rPr lang="en-US" dirty="0" err="1"/>
              <a:t>subsequentely</a:t>
            </a:r>
            <a:r>
              <a:rPr lang="en-US" dirty="0"/>
              <a:t> managed by a workload manager (e.g., Moab, </a:t>
            </a:r>
            <a:r>
              <a:rPr lang="en-US" dirty="0" err="1"/>
              <a:t>Slurm</a:t>
            </a:r>
            <a:r>
              <a:rPr lang="en-US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B4805-90DB-413B-8A72-A703A6637E13}"/>
              </a:ext>
            </a:extLst>
          </p:cNvPr>
          <p:cNvSpPr txBox="1"/>
          <p:nvPr/>
        </p:nvSpPr>
        <p:spPr>
          <a:xfrm>
            <a:off x="6611728" y="6488668"/>
            <a:ext cx="50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submit the job you must write a submission script.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17D055-4682-474E-B1C5-5ABAEF54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439" y="4075389"/>
            <a:ext cx="4547215" cy="22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C2BD3-2115-4685-9894-0E72CFF5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File systems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F89E01-6758-4889-A33A-58015BA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74124"/>
              </p:ext>
            </p:extLst>
          </p:nvPr>
        </p:nvGraphicFramePr>
        <p:xfrm>
          <a:off x="5139559" y="619061"/>
          <a:ext cx="5591503" cy="59213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0392">
                  <a:extLst>
                    <a:ext uri="{9D8B030D-6E8A-4147-A177-3AD203B41FA5}">
                      <a16:colId xmlns:a16="http://schemas.microsoft.com/office/drawing/2014/main" val="990145194"/>
                    </a:ext>
                  </a:extLst>
                </a:gridCol>
                <a:gridCol w="2208097">
                  <a:extLst>
                    <a:ext uri="{9D8B030D-6E8A-4147-A177-3AD203B41FA5}">
                      <a16:colId xmlns:a16="http://schemas.microsoft.com/office/drawing/2014/main" val="2432404159"/>
                    </a:ext>
                  </a:extLst>
                </a:gridCol>
                <a:gridCol w="1913014">
                  <a:extLst>
                    <a:ext uri="{9D8B030D-6E8A-4147-A177-3AD203B41FA5}">
                      <a16:colId xmlns:a16="http://schemas.microsoft.com/office/drawing/2014/main" val="3058617663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File system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Storage Practices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Activities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001937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$HOME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cron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jobs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 scripts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environment settings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compiling, editing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93437"/>
                  </a:ext>
                </a:extLst>
              </a:tr>
              <a:tr h="93496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$WORK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software installations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original datasets that can't be reproduced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scripts and templates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staging datasets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78651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$SCRATCH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temporary datasets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I/O files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files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 job I/O activity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560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9C3DAD-BF95-48FF-9803-043E33674BF6}"/>
              </a:ext>
            </a:extLst>
          </p:cNvPr>
          <p:cNvSpPr txBox="1"/>
          <p:nvPr/>
        </p:nvSpPr>
        <p:spPr>
          <a:xfrm>
            <a:off x="636805" y="4248835"/>
            <a:ext cx="36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in a cluster there are several filesystems with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4776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93" y="2617644"/>
            <a:ext cx="5836251" cy="3022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 Frontera uses the </a:t>
            </a:r>
            <a:r>
              <a:rPr lang="en-US" sz="2400" u="sng" dirty="0" err="1"/>
              <a:t>Slurm</a:t>
            </a:r>
            <a:r>
              <a:rPr lang="en-US" sz="2400" u="sng" dirty="0"/>
              <a:t> Workload Manager</a:t>
            </a:r>
            <a:r>
              <a:rPr lang="en-US" sz="2400" dirty="0"/>
              <a:t> as its job scheduler.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Resources are requested through the job scheduler: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Single node: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Serial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Threaded jobs (OpenMP)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Multi node (MPI):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Multicore (OpenMP or SMP)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A6B485-1ADE-4DDF-9D10-DC06BE505FE7}"/>
              </a:ext>
            </a:extLst>
          </p:cNvPr>
          <p:cNvGrpSpPr/>
          <p:nvPr/>
        </p:nvGrpSpPr>
        <p:grpSpPr>
          <a:xfrm>
            <a:off x="7774289" y="478971"/>
            <a:ext cx="4189329" cy="5675525"/>
            <a:chOff x="8101420" y="1381912"/>
            <a:chExt cx="2828925" cy="37072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E26CAE-374B-4100-93B1-3684E59390AB}"/>
                </a:ext>
              </a:extLst>
            </p:cNvPr>
            <p:cNvSpPr/>
            <p:nvPr/>
          </p:nvSpPr>
          <p:spPr>
            <a:xfrm>
              <a:off x="8101420" y="4624862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5E70BD-C722-4765-91DF-F02485B1D378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F932EF-9294-47A6-AA39-ECFC808E3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334" y="4189767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539A7C-72D5-4FDB-8EDC-931FE33EC205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C5FE7E-810A-4195-BB61-BB79BCEB7EAD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2B3956-23FA-4763-9A31-8599E4247FBB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C2CC19F-2BE5-4FC1-BF5B-25FD2FA4CDE3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9D01DAC-2631-4559-842D-0DA5C149C56E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0F68B-07CE-4116-B6F4-7CD3057CCC3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16C50-9E8F-49A3-B0FE-1E9E0BFAC92C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CB4DDB-961A-4329-9F14-C7603C70CE69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4B85EE3-1075-4BE2-B728-009150197D97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0441ED7-C7ED-4096-8B01-DF93CA584FD3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B519846B-D709-4832-B953-DAA07471AA6F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811F93-B705-4972-8A13-0CAB1F9966E6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91C366A2-DCE1-4D91-A431-EA3580C35523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2DFF4CF-2B87-460D-814C-7818D31319BE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1D8800CE-E35D-4431-BC60-4E71402ACED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9D1E8A0-4B48-4E2A-A80D-F119AB4B3E89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99338D9A-806C-44D1-A6E2-D93480C1D6D1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3FD80F9B-7651-4CF5-92F8-2BBC53457001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19C6C18-3975-4A40-A196-F97430146DF8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BD74F5C-0DC5-419E-8BB4-E1A7A3795854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ABC8871-A512-4A6C-A03B-DF2DC9249CD8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2668CA3-95F0-452A-8191-51335F3E5CCB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F7667ACD-863C-4CA4-9C03-FB2E2095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455049" cy="1499616"/>
          </a:xfrm>
        </p:spPr>
        <p:txBody>
          <a:bodyPr/>
          <a:lstStyle/>
          <a:p>
            <a:r>
              <a:rPr lang="en-US" dirty="0"/>
              <a:t>CASE STUDY ON Frontera: Running jobs</a:t>
            </a:r>
          </a:p>
        </p:txBody>
      </p:sp>
    </p:spTree>
    <p:extLst>
      <p:ext uri="{BB962C8B-B14F-4D97-AF65-F5344CB8AC3E}">
        <p14:creationId xmlns:p14="http://schemas.microsoft.com/office/powerpoint/2010/main" val="106199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7AF2857-D8E8-48F2-AF92-0A08E3658135}"/>
              </a:ext>
            </a:extLst>
          </p:cNvPr>
          <p:cNvSpPr txBox="1"/>
          <p:nvPr/>
        </p:nvSpPr>
        <p:spPr>
          <a:xfrm>
            <a:off x="592184" y="2347504"/>
            <a:ext cx="57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Allocation of resources consist in requesting a given </a:t>
            </a:r>
            <a:r>
              <a:rPr lang="en-US" b="1" dirty="0"/>
              <a:t>number of nodes </a:t>
            </a:r>
            <a:r>
              <a:rPr lang="en-US" dirty="0"/>
              <a:t>and the </a:t>
            </a:r>
            <a:r>
              <a:rPr lang="en-US" b="1" dirty="0"/>
              <a:t>number of processes per node</a:t>
            </a:r>
            <a:r>
              <a:rPr lang="en-US" dirty="0"/>
              <a:t>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152FA4-0D5A-4A28-99ED-4EBAA1A183E3}"/>
              </a:ext>
            </a:extLst>
          </p:cNvPr>
          <p:cNvGrpSpPr/>
          <p:nvPr/>
        </p:nvGrpSpPr>
        <p:grpSpPr>
          <a:xfrm>
            <a:off x="6921144" y="1332847"/>
            <a:ext cx="5179218" cy="3938908"/>
            <a:chOff x="6729413" y="1408707"/>
            <a:chExt cx="5179218" cy="3938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E26CAE-374B-4100-93B1-3684E59390AB}"/>
                </a:ext>
              </a:extLst>
            </p:cNvPr>
            <p:cNvSpPr/>
            <p:nvPr/>
          </p:nvSpPr>
          <p:spPr>
            <a:xfrm>
              <a:off x="8035791" y="4883271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57C56E1-E429-4FB6-A9ED-E6E4B9414189}"/>
                </a:ext>
              </a:extLst>
            </p:cNvPr>
            <p:cNvSpPr/>
            <p:nvPr/>
          </p:nvSpPr>
          <p:spPr>
            <a:xfrm>
              <a:off x="6729413" y="1735932"/>
              <a:ext cx="5179218" cy="272742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5E70BD-C722-4765-91DF-F02485B1D378}"/>
                </a:ext>
              </a:extLst>
            </p:cNvPr>
            <p:cNvSpPr txBox="1"/>
            <p:nvPr/>
          </p:nvSpPr>
          <p:spPr>
            <a:xfrm>
              <a:off x="8850977" y="1408707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5FE7E-810A-4195-BB61-BB79BCEB7EAD}"/>
                </a:ext>
              </a:extLst>
            </p:cNvPr>
            <p:cNvSpPr/>
            <p:nvPr/>
          </p:nvSpPr>
          <p:spPr>
            <a:xfrm>
              <a:off x="6993731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8D5152-9DFA-45B0-94B3-C7F56E40987D}"/>
                </a:ext>
              </a:extLst>
            </p:cNvPr>
            <p:cNvSpPr/>
            <p:nvPr/>
          </p:nvSpPr>
          <p:spPr>
            <a:xfrm>
              <a:off x="8779668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F4186A-E7BA-411F-9C7D-B6A86901E940}"/>
                </a:ext>
              </a:extLst>
            </p:cNvPr>
            <p:cNvSpPr txBox="1"/>
            <p:nvPr/>
          </p:nvSpPr>
          <p:spPr>
            <a:xfrm>
              <a:off x="10401300" y="293000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2B3956-23FA-4763-9A31-8599E4247FBB}"/>
                </a:ext>
              </a:extLst>
            </p:cNvPr>
            <p:cNvSpPr txBox="1"/>
            <p:nvPr/>
          </p:nvSpPr>
          <p:spPr>
            <a:xfrm>
              <a:off x="7305723" y="4100957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06E8E0-513D-4B6B-9327-F8D76A9EB86B}"/>
                </a:ext>
              </a:extLst>
            </p:cNvPr>
            <p:cNvSpPr txBox="1"/>
            <p:nvPr/>
          </p:nvSpPr>
          <p:spPr>
            <a:xfrm>
              <a:off x="9091822" y="4103511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FF932EF-9294-47A6-AA39-ECFC808E3E0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450254" y="4468441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C2CC19F-2BE5-4FC1-BF5B-25FD2FA4CDE3}"/>
                </a:ext>
              </a:extLst>
            </p:cNvPr>
            <p:cNvSpPr/>
            <p:nvPr/>
          </p:nvSpPr>
          <p:spPr>
            <a:xfrm>
              <a:off x="7081939" y="232379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D01DAC-2631-4559-842D-0DA5C149C56E}"/>
                </a:ext>
              </a:extLst>
            </p:cNvPr>
            <p:cNvSpPr/>
            <p:nvPr/>
          </p:nvSpPr>
          <p:spPr>
            <a:xfrm>
              <a:off x="7081939" y="332898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6B49657-99C6-4CB6-9A28-5D6983EBB85B}"/>
                </a:ext>
              </a:extLst>
            </p:cNvPr>
            <p:cNvSpPr/>
            <p:nvPr/>
          </p:nvSpPr>
          <p:spPr>
            <a:xfrm>
              <a:off x="8868038" y="231911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06DC951-BB20-4EFA-B36D-27B6692AAD0A}"/>
                </a:ext>
              </a:extLst>
            </p:cNvPr>
            <p:cNvSpPr/>
            <p:nvPr/>
          </p:nvSpPr>
          <p:spPr>
            <a:xfrm>
              <a:off x="8868038" y="332430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0F68B-07CE-4116-B6F4-7CD3057CCC35}"/>
                </a:ext>
              </a:extLst>
            </p:cNvPr>
            <p:cNvSpPr txBox="1"/>
            <p:nvPr/>
          </p:nvSpPr>
          <p:spPr>
            <a:xfrm>
              <a:off x="7227914" y="2070323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316C50-9E8F-49A3-B0FE-1E9E0BFAC92C}"/>
                </a:ext>
              </a:extLst>
            </p:cNvPr>
            <p:cNvSpPr txBox="1"/>
            <p:nvPr/>
          </p:nvSpPr>
          <p:spPr>
            <a:xfrm>
              <a:off x="7236731" y="3093077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CB4DDB-961A-4329-9F14-C7603C70CE69}"/>
                </a:ext>
              </a:extLst>
            </p:cNvPr>
            <p:cNvSpPr txBox="1"/>
            <p:nvPr/>
          </p:nvSpPr>
          <p:spPr>
            <a:xfrm rot="16200000">
              <a:off x="7235528" y="291475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62F5DB-34D4-4ECE-A8DF-27F6CC2FE1AC}"/>
                </a:ext>
              </a:extLst>
            </p:cNvPr>
            <p:cNvSpPr txBox="1"/>
            <p:nvPr/>
          </p:nvSpPr>
          <p:spPr>
            <a:xfrm>
              <a:off x="8993453" y="2072097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729529-E350-4B04-B00D-8E68EE07661D}"/>
                </a:ext>
              </a:extLst>
            </p:cNvPr>
            <p:cNvSpPr txBox="1"/>
            <p:nvPr/>
          </p:nvSpPr>
          <p:spPr>
            <a:xfrm>
              <a:off x="9002270" y="3094851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F03986-5A03-41D8-9D8E-7B5A6729CE39}"/>
                </a:ext>
              </a:extLst>
            </p:cNvPr>
            <p:cNvSpPr txBox="1"/>
            <p:nvPr/>
          </p:nvSpPr>
          <p:spPr>
            <a:xfrm rot="16200000">
              <a:off x="9001067" y="2916533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4B85EE3-1075-4BE2-B728-009150197D97}"/>
                </a:ext>
              </a:extLst>
            </p:cNvPr>
            <p:cNvSpPr/>
            <p:nvPr/>
          </p:nvSpPr>
          <p:spPr>
            <a:xfrm>
              <a:off x="7168923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0441ED7-C7ED-4096-8B01-DF93CA584FD3}"/>
                </a:ext>
              </a:extLst>
            </p:cNvPr>
            <p:cNvSpPr/>
            <p:nvPr/>
          </p:nvSpPr>
          <p:spPr>
            <a:xfrm>
              <a:off x="7593187" y="2425753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519846B-D709-4832-B953-DAA07471AA6F}"/>
                </a:ext>
              </a:extLst>
            </p:cNvPr>
            <p:cNvSpPr/>
            <p:nvPr/>
          </p:nvSpPr>
          <p:spPr>
            <a:xfrm>
              <a:off x="7951009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9811F93-B705-4972-8A13-0CAB1F9966E6}"/>
                </a:ext>
              </a:extLst>
            </p:cNvPr>
            <p:cNvSpPr/>
            <p:nvPr/>
          </p:nvSpPr>
          <p:spPr>
            <a:xfrm>
              <a:off x="7171180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1C366A2-DCE1-4D91-A431-EA3580C35523}"/>
                </a:ext>
              </a:extLst>
            </p:cNvPr>
            <p:cNvSpPr/>
            <p:nvPr/>
          </p:nvSpPr>
          <p:spPr>
            <a:xfrm>
              <a:off x="7595444" y="26582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2DFF4CF-2B87-460D-814C-7818D31319BE}"/>
                </a:ext>
              </a:extLst>
            </p:cNvPr>
            <p:cNvSpPr/>
            <p:nvPr/>
          </p:nvSpPr>
          <p:spPr>
            <a:xfrm>
              <a:off x="7953266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76A193E-EC6B-4528-B0F9-1270E6668C82}"/>
                </a:ext>
              </a:extLst>
            </p:cNvPr>
            <p:cNvSpPr/>
            <p:nvPr/>
          </p:nvSpPr>
          <p:spPr>
            <a:xfrm>
              <a:off x="8965318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54A82AD-7388-44B5-AE71-6929AAFE4FEC}"/>
                </a:ext>
              </a:extLst>
            </p:cNvPr>
            <p:cNvSpPr/>
            <p:nvPr/>
          </p:nvSpPr>
          <p:spPr>
            <a:xfrm>
              <a:off x="9389582" y="24283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6187768-AA49-4219-94EA-0AC4028A79C7}"/>
                </a:ext>
              </a:extLst>
            </p:cNvPr>
            <p:cNvSpPr/>
            <p:nvPr/>
          </p:nvSpPr>
          <p:spPr>
            <a:xfrm>
              <a:off x="9747404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A5AA64D-2714-47EC-ADA3-B98074D05A2E}"/>
                </a:ext>
              </a:extLst>
            </p:cNvPr>
            <p:cNvSpPr/>
            <p:nvPr/>
          </p:nvSpPr>
          <p:spPr>
            <a:xfrm>
              <a:off x="8967575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93DB848-21F4-4469-9110-B036C2F0697F}"/>
                </a:ext>
              </a:extLst>
            </p:cNvPr>
            <p:cNvSpPr/>
            <p:nvPr/>
          </p:nvSpPr>
          <p:spPr>
            <a:xfrm>
              <a:off x="9391839" y="266093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1DB84C1-A681-4A26-A92C-EB2D2209F426}"/>
                </a:ext>
              </a:extLst>
            </p:cNvPr>
            <p:cNvSpPr/>
            <p:nvPr/>
          </p:nvSpPr>
          <p:spPr>
            <a:xfrm>
              <a:off x="9749661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E33314A-B515-4A18-8A07-3337A7C563FC}"/>
                </a:ext>
              </a:extLst>
            </p:cNvPr>
            <p:cNvSpPr/>
            <p:nvPr/>
          </p:nvSpPr>
          <p:spPr>
            <a:xfrm>
              <a:off x="8963061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A36D951-3F8C-4E11-80D3-726C8BCF21B4}"/>
                </a:ext>
              </a:extLst>
            </p:cNvPr>
            <p:cNvSpPr/>
            <p:nvPr/>
          </p:nvSpPr>
          <p:spPr>
            <a:xfrm>
              <a:off x="9387325" y="3467029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A73770E-56DB-4FA9-A2FC-0B96F75114F7}"/>
                </a:ext>
              </a:extLst>
            </p:cNvPr>
            <p:cNvSpPr/>
            <p:nvPr/>
          </p:nvSpPr>
          <p:spPr>
            <a:xfrm>
              <a:off x="9745147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49C3C7A-009E-432F-B3E1-4A515D0E9CD9}"/>
                </a:ext>
              </a:extLst>
            </p:cNvPr>
            <p:cNvSpPr/>
            <p:nvPr/>
          </p:nvSpPr>
          <p:spPr>
            <a:xfrm>
              <a:off x="8965318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A7D697B-597F-49F2-A491-70D17D69B622}"/>
                </a:ext>
              </a:extLst>
            </p:cNvPr>
            <p:cNvSpPr/>
            <p:nvPr/>
          </p:nvSpPr>
          <p:spPr>
            <a:xfrm>
              <a:off x="9389582" y="369956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BC59F20-F23E-4A47-8B8F-D827786E47A2}"/>
                </a:ext>
              </a:extLst>
            </p:cNvPr>
            <p:cNvSpPr/>
            <p:nvPr/>
          </p:nvSpPr>
          <p:spPr>
            <a:xfrm>
              <a:off x="9747404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D8800CE-E35D-4431-BC60-4E71402ACED3}"/>
                </a:ext>
              </a:extLst>
            </p:cNvPr>
            <p:cNvSpPr/>
            <p:nvPr/>
          </p:nvSpPr>
          <p:spPr>
            <a:xfrm>
              <a:off x="7166666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9D1E8A0-4B48-4E2A-A80D-F119AB4B3E89}"/>
                </a:ext>
              </a:extLst>
            </p:cNvPr>
            <p:cNvSpPr/>
            <p:nvPr/>
          </p:nvSpPr>
          <p:spPr>
            <a:xfrm>
              <a:off x="7590930" y="347654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338D9A-806C-44D1-A6E2-D93480C1D6D1}"/>
                </a:ext>
              </a:extLst>
            </p:cNvPr>
            <p:cNvSpPr/>
            <p:nvPr/>
          </p:nvSpPr>
          <p:spPr>
            <a:xfrm>
              <a:off x="7948752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FD80F9B-7651-4CF5-92F8-2BBC53457001}"/>
                </a:ext>
              </a:extLst>
            </p:cNvPr>
            <p:cNvSpPr/>
            <p:nvPr/>
          </p:nvSpPr>
          <p:spPr>
            <a:xfrm>
              <a:off x="7168923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19C6C18-3975-4A40-A196-F97430146DF8}"/>
                </a:ext>
              </a:extLst>
            </p:cNvPr>
            <p:cNvSpPr/>
            <p:nvPr/>
          </p:nvSpPr>
          <p:spPr>
            <a:xfrm>
              <a:off x="7593187" y="370908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D74F5C-0DC5-419E-8BB4-E1A7A3795854}"/>
                </a:ext>
              </a:extLst>
            </p:cNvPr>
            <p:cNvSpPr/>
            <p:nvPr/>
          </p:nvSpPr>
          <p:spPr>
            <a:xfrm>
              <a:off x="7951009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ABC8871-A512-4A6C-A03B-DF2DC9249CD8}"/>
                </a:ext>
              </a:extLst>
            </p:cNvPr>
            <p:cNvSpPr txBox="1"/>
            <p:nvPr/>
          </p:nvSpPr>
          <p:spPr>
            <a:xfrm>
              <a:off x="7386936" y="2780019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2668CA3-95F0-452A-8191-51335F3E5CCB}"/>
                </a:ext>
              </a:extLst>
            </p:cNvPr>
            <p:cNvSpPr txBox="1"/>
            <p:nvPr/>
          </p:nvSpPr>
          <p:spPr>
            <a:xfrm>
              <a:off x="7401903" y="3789544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0863E0-39B8-41B6-BB76-854590501C00}"/>
                </a:ext>
              </a:extLst>
            </p:cNvPr>
            <p:cNvSpPr txBox="1"/>
            <p:nvPr/>
          </p:nvSpPr>
          <p:spPr>
            <a:xfrm>
              <a:off x="9211393" y="2781932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3EC9C1-DF04-447E-BE7A-D0711A0A465D}"/>
                </a:ext>
              </a:extLst>
            </p:cNvPr>
            <p:cNvSpPr txBox="1"/>
            <p:nvPr/>
          </p:nvSpPr>
          <p:spPr>
            <a:xfrm>
              <a:off x="9177735" y="3792817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85EC88-50F7-44F9-BD80-25D281189A59}"/>
              </a:ext>
            </a:extLst>
          </p:cNvPr>
          <p:cNvCxnSpPr>
            <a:cxnSpLocks/>
          </p:cNvCxnSpPr>
          <p:nvPr/>
        </p:nvCxnSpPr>
        <p:spPr>
          <a:xfrm>
            <a:off x="4450080" y="6048652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AAAF7E7-8BB5-4D93-B2E2-C7FF3123970D}"/>
              </a:ext>
            </a:extLst>
          </p:cNvPr>
          <p:cNvSpPr txBox="1"/>
          <p:nvPr/>
        </p:nvSpPr>
        <p:spPr>
          <a:xfrm>
            <a:off x="6680148" y="5586987"/>
            <a:ext cx="487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Assign the number of CPUs per process and arrange CPU-binding according to Non-Uniform Memory Access </a:t>
            </a:r>
            <a:r>
              <a:rPr lang="en-US" b="1" dirty="0"/>
              <a:t>(NUMA) </a:t>
            </a:r>
            <a:r>
              <a:rPr lang="en-US" dirty="0"/>
              <a:t>design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716CC6-AEDB-4E66-AA57-30306BB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 node jobs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3750B-1467-4D56-B511-C8709B8CE755}"/>
              </a:ext>
            </a:extLst>
          </p:cNvPr>
          <p:cNvSpPr/>
          <p:nvPr/>
        </p:nvSpPr>
        <p:spPr>
          <a:xfrm>
            <a:off x="370989" y="5586987"/>
            <a:ext cx="4711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Commands to control </a:t>
            </a:r>
            <a:r>
              <a:rPr lang="en-US" dirty="0" err="1"/>
              <a:t>cpu</a:t>
            </a:r>
            <a:r>
              <a:rPr lang="en-US" dirty="0"/>
              <a:t>-affinity include: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cpus</a:t>
            </a:r>
            <a:r>
              <a:rPr lang="en-US" i="1" dirty="0"/>
              <a:t>-per-task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</a:t>
            </a:r>
            <a:r>
              <a:rPr lang="en-US" i="1" dirty="0"/>
              <a:t>-bind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D3A638-59FE-473D-8406-F2C5387ACEBE}"/>
              </a:ext>
            </a:extLst>
          </p:cNvPr>
          <p:cNvSpPr/>
          <p:nvPr/>
        </p:nvSpPr>
        <p:spPr>
          <a:xfrm>
            <a:off x="584148" y="31827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According to the request of resources, the total </a:t>
            </a:r>
            <a:r>
              <a:rPr lang="en-US" b="1" dirty="0"/>
              <a:t>number of MPI ranks </a:t>
            </a:r>
            <a:r>
              <a:rPr lang="en-US" dirty="0"/>
              <a:t>are distributed along the nodes and cores.</a:t>
            </a:r>
          </a:p>
        </p:txBody>
      </p:sp>
    </p:spTree>
    <p:extLst>
      <p:ext uri="{BB962C8B-B14F-4D97-AF65-F5344CB8AC3E}">
        <p14:creationId xmlns:p14="http://schemas.microsoft.com/office/powerpoint/2010/main" val="177814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4" y="1891706"/>
            <a:ext cx="11818300" cy="1930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Launcher managers</a:t>
            </a:r>
          </a:p>
          <a:p>
            <a:pPr marL="0" indent="0">
              <a:buNone/>
            </a:pPr>
            <a:r>
              <a:rPr lang="en-US" sz="1800" dirty="0"/>
              <a:t>Once resources are allocated, the jobs are launched by the generic job manager supported on the processors.</a:t>
            </a:r>
          </a:p>
          <a:p>
            <a:pPr marL="0" indent="0">
              <a:buNone/>
            </a:pPr>
            <a:r>
              <a:rPr lang="en-US" sz="1800" dirty="0"/>
              <a:t>For parallel jobs (using MPI):</a:t>
            </a:r>
          </a:p>
          <a:p>
            <a:r>
              <a:rPr lang="en-US" sz="1800" dirty="0"/>
              <a:t>Launch a single job parallelizing the steps involved in the workflow</a:t>
            </a:r>
          </a:p>
          <a:p>
            <a:r>
              <a:rPr lang="en-US" sz="1800" dirty="0"/>
              <a:t>Launch a job multiple times over the resources allocated.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F2857-D8E8-48F2-AF92-0A08E3658135}"/>
              </a:ext>
            </a:extLst>
          </p:cNvPr>
          <p:cNvSpPr txBox="1"/>
          <p:nvPr/>
        </p:nvSpPr>
        <p:spPr>
          <a:xfrm>
            <a:off x="7098235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ibrun</a:t>
            </a:r>
            <a:endParaRPr lang="en-US" sz="2000" b="1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15D42B6E-D6E3-40B3-9F62-84EA2B84FA3F}"/>
              </a:ext>
            </a:extLst>
          </p:cNvPr>
          <p:cNvSpPr txBox="1">
            <a:spLocks/>
          </p:cNvSpPr>
          <p:nvPr/>
        </p:nvSpPr>
        <p:spPr>
          <a:xfrm>
            <a:off x="5772515" y="4214538"/>
            <a:ext cx="6465786" cy="2643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TACC-specific MPI launcher.</a:t>
            </a:r>
          </a:p>
          <a:p>
            <a:pPr marL="0" indent="0" algn="just">
              <a:buNone/>
            </a:pPr>
            <a:r>
              <a:rPr lang="en-US" sz="1400" i="1" dirty="0" err="1"/>
              <a:t>ibrun</a:t>
            </a:r>
            <a:r>
              <a:rPr lang="en-US" sz="1400" dirty="0"/>
              <a:t> allocates the total number of ranks according to the resource allocation set with </a:t>
            </a:r>
            <a:r>
              <a:rPr lang="en-US" sz="1400" i="1" dirty="0" err="1"/>
              <a:t>Slurm</a:t>
            </a:r>
            <a:r>
              <a:rPr lang="en-US" sz="1400" dirty="0"/>
              <a:t>. </a:t>
            </a:r>
          </a:p>
          <a:p>
            <a:pPr marL="0" indent="0" algn="just">
              <a:buNone/>
            </a:pPr>
            <a:r>
              <a:rPr lang="en-US" sz="1400" dirty="0"/>
              <a:t>Additional flags include:</a:t>
            </a:r>
          </a:p>
          <a:p>
            <a:pPr marL="0" indent="0" algn="just">
              <a:buNone/>
            </a:pPr>
            <a:r>
              <a:rPr lang="en-US" sz="1400" i="1" dirty="0"/>
              <a:t>-n </a:t>
            </a:r>
            <a:r>
              <a:rPr lang="en-US" sz="1400" dirty="0"/>
              <a:t>; Total number of ranks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Total number of nodes</a:t>
            </a:r>
          </a:p>
          <a:p>
            <a:pPr marL="0" indent="0" algn="just">
              <a:buNone/>
            </a:pPr>
            <a:r>
              <a:rPr lang="en-US" sz="1400" dirty="0"/>
              <a:t>export IBRUN_TASKS_PER_NODE= </a:t>
            </a:r>
            <a:r>
              <a:rPr lang="en-US" sz="1400" i="1" dirty="0"/>
              <a:t>number of ranks per node</a:t>
            </a:r>
          </a:p>
          <a:p>
            <a:pPr marL="0" indent="0" algn="just">
              <a:buNone/>
            </a:pPr>
            <a:r>
              <a:rPr lang="en-US" sz="1400" i="1" dirty="0"/>
              <a:t> </a:t>
            </a:r>
            <a:r>
              <a:rPr lang="en-US" sz="1400" dirty="0"/>
              <a:t>In the absence of flags, the </a:t>
            </a:r>
            <a:r>
              <a:rPr lang="en-US" sz="1400" i="1" dirty="0" err="1"/>
              <a:t>numactl</a:t>
            </a:r>
            <a:r>
              <a:rPr lang="en-US" sz="1400" dirty="0"/>
              <a:t> command enables the control of process and memory affinity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socket affinity</a:t>
            </a:r>
            <a:endParaRPr lang="en-US" sz="1400" i="1" dirty="0"/>
          </a:p>
          <a:p>
            <a:pPr marL="0" indent="0" algn="just">
              <a:buNone/>
            </a:pPr>
            <a:r>
              <a:rPr lang="en-US" sz="1400" i="1" dirty="0"/>
              <a:t>-C </a:t>
            </a:r>
            <a:r>
              <a:rPr lang="en-US" sz="1400" dirty="0"/>
              <a:t>; core affinity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B09D64-F886-4BA9-BD6E-62CCBB2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3E97E8-3FAF-4905-880D-ED607A7C0403}"/>
              </a:ext>
            </a:extLst>
          </p:cNvPr>
          <p:cNvSpPr txBox="1">
            <a:spLocks/>
          </p:cNvSpPr>
          <p:nvPr/>
        </p:nvSpPr>
        <p:spPr>
          <a:xfrm>
            <a:off x="76044" y="4214538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300" i="1" dirty="0" err="1"/>
              <a:t>srun</a:t>
            </a:r>
            <a:r>
              <a:rPr lang="en-US" sz="1300" dirty="0"/>
              <a:t> enables setting interactive sessions for resource allocation and job submission </a:t>
            </a:r>
          </a:p>
          <a:p>
            <a:pPr marL="0" indent="0" algn="just">
              <a:buNone/>
            </a:pPr>
            <a:r>
              <a:rPr lang="en-US" sz="1300" u="sng" dirty="0"/>
              <a:t>MPI jobs</a:t>
            </a:r>
          </a:p>
          <a:p>
            <a:pPr marL="0" indent="0" algn="just">
              <a:buNone/>
            </a:pPr>
            <a:r>
              <a:rPr lang="en-US" sz="1300" i="1" dirty="0"/>
              <a:t>--distribution ; </a:t>
            </a:r>
            <a:r>
              <a:rPr lang="en-US" sz="1300" dirty="0"/>
              <a:t>Controls the placements of ranks across sockets within the nodes requested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cpu_bind</a:t>
            </a:r>
            <a:r>
              <a:rPr lang="en-US" sz="1300" i="1" dirty="0"/>
              <a:t> ; </a:t>
            </a:r>
            <a:r>
              <a:rPr lang="en-US" sz="1300" dirty="0"/>
              <a:t>Distributes ranks across physical CPUs or logical cores (hyperthreading).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map_cpu</a:t>
            </a:r>
            <a:r>
              <a:rPr lang="en-US" sz="1300" i="1" dirty="0"/>
              <a:t> ; </a:t>
            </a:r>
            <a:r>
              <a:rPr lang="en-US" sz="1300" dirty="0"/>
              <a:t>List of CPUIDs mapped to the total number of ranks on every node.</a:t>
            </a:r>
            <a:endParaRPr lang="en-US" sz="1300" i="1" dirty="0"/>
          </a:p>
          <a:p>
            <a:pPr marL="0" indent="0" algn="just">
              <a:buNone/>
            </a:pP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061E8-99A2-41F1-839C-6D8FC0B517E6}"/>
              </a:ext>
            </a:extLst>
          </p:cNvPr>
          <p:cNvSpPr txBox="1"/>
          <p:nvPr/>
        </p:nvSpPr>
        <p:spPr>
          <a:xfrm>
            <a:off x="846980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srun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994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889321" y="2901133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u="sng" dirty="0"/>
              <a:t>Running one job per </a:t>
            </a:r>
            <a:r>
              <a:rPr lang="en-US" sz="1600" b="1" u="sng" dirty="0" err="1"/>
              <a:t>hw</a:t>
            </a:r>
            <a:r>
              <a:rPr lang="en-US" sz="1600" b="1" u="sng" dirty="0"/>
              <a:t> thread</a:t>
            </a:r>
          </a:p>
          <a:p>
            <a:pPr marL="0" indent="0" algn="just">
              <a:buNone/>
            </a:pPr>
            <a:r>
              <a:rPr lang="en-US" sz="1600" dirty="0"/>
              <a:t>For a single node, processes are bound to each of the cores allocated by the resource manager. Hence, for each processor, one job is allocated per physical core.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</a:t>
            </a:r>
            <a:r>
              <a:rPr lang="en-US" sz="1600" b="1" u="sng" dirty="0"/>
              <a:t>Running one job per logical thread</a:t>
            </a:r>
          </a:p>
          <a:p>
            <a:pPr marL="0" indent="0" algn="just">
              <a:buNone/>
            </a:pPr>
            <a:r>
              <a:rPr lang="en-US" sz="1600" dirty="0"/>
              <a:t>Hyperthreading enables the distribution of multiple processes across the logical cores on a processor. For instance, one process can be bound to each of the threads on each core. The result is the distribution of more than one job per physical core.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425A79-BF59-4315-98C7-5C8C0E6EE859}"/>
              </a:ext>
            </a:extLst>
          </p:cNvPr>
          <p:cNvGrpSpPr/>
          <p:nvPr/>
        </p:nvGrpSpPr>
        <p:grpSpPr>
          <a:xfrm>
            <a:off x="6961196" y="2258461"/>
            <a:ext cx="1988873" cy="4014323"/>
            <a:chOff x="8777650" y="1381912"/>
            <a:chExt cx="1343025" cy="26221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1ABB56-F304-48BA-9F36-57511CBDAD16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7FD45B-FC91-45E9-9E5C-4468F831C3CC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3647C2F-03C0-492A-970B-A81AC148D459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1B9B99-71D1-4260-8105-E29A9C967B14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5217B04-83D3-40EA-A8FB-56AC267626E4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1DAC52-F424-4457-86E4-A0D5C8B6FA9C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7C84F7-3E53-4345-B0C1-08A3D6FD8EA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9B1F0-77E8-42E0-AAC0-FE832A8BCC11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DBB174-5F58-4265-A5C0-CBADF37B08D6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3186248-1ED3-4EC7-A9B0-7E1092FB56B6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F81DEB2-2978-43E3-B401-F1802E534595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B9AE661-B2BE-44DE-8C39-63264866FFA7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A435B5B-7E9E-4E3C-9157-967D4A5F61A0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B313C10-49C9-4D47-B8A0-83E27843A6E0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A393371-B97B-44ED-8B94-259BC4E499F8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DEBB1EF-2B2C-4041-A3EE-C1D87119ED6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0990BF64-B7DB-4EAD-8591-5EC36667EE50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B5CBC52-393A-409B-93D7-DF54158C3D44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FFD4A7E-7F10-4FDE-BC64-FE29E59C243D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3795C81-F821-4149-84D8-46CC080D6B5F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B1BC768-0396-480D-A658-1E756263B23A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3DEDD2-F389-4D42-B69D-BAD3548701D7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ADD7DF-9AC7-4FE4-AF58-741D02ED0833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4F3B56B-9763-4A27-A11B-E6C120EB3787}"/>
              </a:ext>
            </a:extLst>
          </p:cNvPr>
          <p:cNvSpPr/>
          <p:nvPr/>
        </p:nvSpPr>
        <p:spPr>
          <a:xfrm>
            <a:off x="7182793" y="3203433"/>
            <a:ext cx="298203" cy="29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63B49E-AAD0-4DC3-B62C-3DB6C1569F5C}"/>
              </a:ext>
            </a:extLst>
          </p:cNvPr>
          <p:cNvCxnSpPr>
            <a:cxnSpLocks/>
          </p:cNvCxnSpPr>
          <p:nvPr/>
        </p:nvCxnSpPr>
        <p:spPr>
          <a:xfrm flipV="1">
            <a:off x="7480996" y="2626717"/>
            <a:ext cx="2365236" cy="57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38BA03-B02C-44A7-8DF8-D58E7969C816}"/>
              </a:ext>
            </a:extLst>
          </p:cNvPr>
          <p:cNvCxnSpPr>
            <a:cxnSpLocks/>
          </p:cNvCxnSpPr>
          <p:nvPr/>
        </p:nvCxnSpPr>
        <p:spPr>
          <a:xfrm>
            <a:off x="7480996" y="3490824"/>
            <a:ext cx="2365236" cy="56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F679B4F-25DC-4758-8AB1-1F791C29CE14}"/>
              </a:ext>
            </a:extLst>
          </p:cNvPr>
          <p:cNvSpPr/>
          <p:nvPr/>
        </p:nvSpPr>
        <p:spPr>
          <a:xfrm>
            <a:off x="10062909" y="2831392"/>
            <a:ext cx="1145636" cy="1128791"/>
          </a:xfrm>
          <a:prstGeom prst="roundRect">
            <a:avLst/>
          </a:prstGeom>
          <a:solidFill>
            <a:srgbClr val="EC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564A00-DF01-4F16-94D8-75348ACF4BD5}"/>
              </a:ext>
            </a:extLst>
          </p:cNvPr>
          <p:cNvSpPr txBox="1"/>
          <p:nvPr/>
        </p:nvSpPr>
        <p:spPr>
          <a:xfrm rot="16200000">
            <a:off x="7452376" y="4147283"/>
            <a:ext cx="1181133" cy="54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C0A5B3-D3C3-4B6E-9FAD-63910F1DE6E5}"/>
              </a:ext>
            </a:extLst>
          </p:cNvPr>
          <p:cNvSpPr txBox="1"/>
          <p:nvPr/>
        </p:nvSpPr>
        <p:spPr>
          <a:xfrm>
            <a:off x="10334181" y="256978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Core 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CD09B5-65A5-474D-B7D6-B62ED2F3B59B}"/>
              </a:ext>
            </a:extLst>
          </p:cNvPr>
          <p:cNvSpPr/>
          <p:nvPr/>
        </p:nvSpPr>
        <p:spPr>
          <a:xfrm>
            <a:off x="10139236" y="3100060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C2B808-4CAA-493C-B108-078E12D433FC}"/>
              </a:ext>
            </a:extLst>
          </p:cNvPr>
          <p:cNvSpPr/>
          <p:nvPr/>
        </p:nvSpPr>
        <p:spPr>
          <a:xfrm>
            <a:off x="10139236" y="3462399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5809D4-DB16-4920-ABFD-CEA7A8B6CCE9}"/>
              </a:ext>
            </a:extLst>
          </p:cNvPr>
          <p:cNvSpPr/>
          <p:nvPr/>
        </p:nvSpPr>
        <p:spPr>
          <a:xfrm>
            <a:off x="9847045" y="2622692"/>
            <a:ext cx="1514226" cy="142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672242" y="2084832"/>
            <a:ext cx="10423843" cy="95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The following script corresponds to a submission example to allocate 30 MPI-ranks on 30 nodes, placing 1 node per rank. Upon resource allocation, the execution script is run with the MPI-launcher </a:t>
            </a:r>
            <a:r>
              <a:rPr lang="en-US" sz="1600" i="1" dirty="0" err="1"/>
              <a:t>ibrun</a:t>
            </a:r>
            <a:r>
              <a:rPr lang="en-US" sz="1600" i="1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Allocation of more than one rank per node is enabled by increasing the number of processes/tasks per node.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E9B7C-E3B8-4E55-83BC-DCC9EEAB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" y="3161474"/>
            <a:ext cx="12046018" cy="21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834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Running parallel applications ON a CLUSTER</vt:lpstr>
      <vt:lpstr>Learning objectives</vt:lpstr>
      <vt:lpstr>CLUSTER ARCHITECTURE</vt:lpstr>
      <vt:lpstr>File systems</vt:lpstr>
      <vt:lpstr>CASE STUDY ON Frontera: Running jobs</vt:lpstr>
      <vt:lpstr>Running multi node jobs</vt:lpstr>
      <vt:lpstr>USING CLUSTER-SPECIFIC LAUNCHERS</vt:lpstr>
      <vt:lpstr>USING CLUSTER-SPECIFIC LAUNCHERS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parallel applications ON a CLUSTER</dc:title>
  <dc:creator>Perilla, Juan</dc:creator>
  <cp:lastModifiedBy>Perilla, Juan</cp:lastModifiedBy>
  <cp:revision>2</cp:revision>
  <dcterms:created xsi:type="dcterms:W3CDTF">2020-07-23T21:41:56Z</dcterms:created>
  <dcterms:modified xsi:type="dcterms:W3CDTF">2020-07-23T22:17:29Z</dcterms:modified>
</cp:coreProperties>
</file>