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cec1572f1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cec1572f1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cec1572f1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cec1572f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87adf685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87adf685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cec1572f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cec1572f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cec1572f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cec1572f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8cec1572f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cec1572f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cec1572f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cec1572f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cec1572f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cec1572f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cec1572f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cec1572f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cec1572f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cec1572f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ocs.google.com/document/d/1ElOYQVL62KwGdMsSJua_ngc3RY86J3OlAkM40NnZNtk/edit#heading=h.20txrkt4lvcq" TargetMode="External"/><Relationship Id="rId4" Type="http://schemas.openxmlformats.org/officeDocument/2006/relationships/hyperlink" Target="https://docs.google.com/document/d/19tJG-YxnrpmYxoCCSTdnPuRBV91aY1h49tT5cCN6LGc/edi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3.nd.edu/~dbalsara/Numerical-PDE-Course/ch1/abstract.shtml" TargetMode="External"/><Relationship Id="rId4" Type="http://schemas.openxmlformats.org/officeDocument/2006/relationships/hyperlink" Target="https://www3.nd.edu/~dbalsara/Numerical-PDE-Course/ch1/Chp1_Overview.pdf" TargetMode="External"/><Relationship Id="rId5" Type="http://schemas.openxmlformats.org/officeDocument/2006/relationships/hyperlink" Target="https://iopscience.iop.org/article/10.1086/513316/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s://www3.nd.edu/~dbalsara/Numerical-PDE-Course/ch1/Chp1_Overview.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11.3 Astrophysical Fluid Dynamics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Fluid D</a:t>
            </a:r>
            <a:r>
              <a:rPr lang="en"/>
              <a:t>ynamics 101</a:t>
            </a:r>
            <a:endParaRPr/>
          </a:p>
          <a:p>
            <a:pPr indent="0" lvl="0" marL="0" rtl="0" algn="ctr">
              <a:spcBef>
                <a:spcPts val="0"/>
              </a:spcBef>
              <a:spcAft>
                <a:spcPts val="0"/>
              </a:spcAft>
              <a:buNone/>
            </a:pPr>
            <a:r>
              <a:rPr lang="en"/>
              <a:t>by</a:t>
            </a:r>
            <a:br>
              <a:rPr lang="en"/>
            </a:br>
            <a:r>
              <a:rPr lang="en"/>
              <a:t>Marc Gagné</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PLUTO Activities</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explore fluid dynamics, the rest of this lesson will ask students to complete two activities. Each will take approximately 30 minutes.</a:t>
            </a:r>
            <a:endParaRPr/>
          </a:p>
          <a:p>
            <a:pPr indent="-342900" lvl="0" marL="457200" rtl="0" algn="l">
              <a:spcBef>
                <a:spcPts val="1600"/>
              </a:spcBef>
              <a:spcAft>
                <a:spcPts val="0"/>
              </a:spcAft>
              <a:buSzPts val="1800"/>
              <a:buAutoNum type="arabicPeriod"/>
            </a:pPr>
            <a:r>
              <a:rPr lang="en"/>
              <a:t>Download and install PLUTO. Run a first MPI simulation: </a:t>
            </a:r>
            <a:r>
              <a:rPr lang="en" u="sng">
                <a:solidFill>
                  <a:schemeClr val="hlink"/>
                </a:solidFill>
                <a:hlinkClick r:id="rId3"/>
              </a:rPr>
              <a:t>11.3 Activity 1</a:t>
            </a:r>
            <a:endParaRPr/>
          </a:p>
          <a:p>
            <a:pPr indent="-342900" lvl="0" marL="457200" rtl="0" algn="l">
              <a:spcBef>
                <a:spcPts val="0"/>
              </a:spcBef>
              <a:spcAft>
                <a:spcPts val="0"/>
              </a:spcAft>
              <a:buSzPts val="1800"/>
              <a:buAutoNum type="arabicPeriod"/>
            </a:pPr>
            <a:r>
              <a:rPr lang="en"/>
              <a:t>Run a Rayleigh-Taylor instability simulation in 2D: </a:t>
            </a:r>
            <a:r>
              <a:rPr lang="en" u="sng">
                <a:solidFill>
                  <a:schemeClr val="hlink"/>
                </a:solidFill>
                <a:hlinkClick r:id="rId4"/>
              </a:rPr>
              <a:t>11.3 Activity 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Reading</a:t>
            </a:r>
            <a:endParaRPr/>
          </a:p>
        </p:txBody>
      </p:sp>
      <p:sp>
        <p:nvSpPr>
          <p:cNvPr id="117" name="Google Shape;117;p23"/>
          <p:cNvSpPr txBox="1"/>
          <p:nvPr>
            <p:ph idx="1" type="body"/>
          </p:nvPr>
        </p:nvSpPr>
        <p:spPr>
          <a:xfrm>
            <a:off x="311700" y="11770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instructors and advanced students who wish to dive into the mathematics of numerical fluid dynamics:</a:t>
            </a:r>
            <a:endParaRPr/>
          </a:p>
          <a:p>
            <a:pPr indent="0" lvl="0" marL="0" rtl="0" algn="l">
              <a:spcBef>
                <a:spcPts val="1600"/>
              </a:spcBef>
              <a:spcAft>
                <a:spcPts val="0"/>
              </a:spcAft>
              <a:buNone/>
            </a:pPr>
            <a:r>
              <a:rPr lang="en" sz="1500"/>
              <a:t>Chapter 1 of </a:t>
            </a:r>
            <a:r>
              <a:rPr lang="en" sz="1500" u="sng">
                <a:solidFill>
                  <a:schemeClr val="hlink"/>
                </a:solidFill>
                <a:hlinkClick r:id="rId3"/>
              </a:rPr>
              <a:t>Numerical PDE Techniques for Scientists and Engineers</a:t>
            </a:r>
            <a:r>
              <a:rPr lang="en" sz="1500"/>
              <a:t> by Dinshaw Balsara</a:t>
            </a:r>
            <a:endParaRPr sz="1500"/>
          </a:p>
          <a:p>
            <a:pPr indent="0" lvl="0" marL="0" rtl="0" algn="l">
              <a:spcBef>
                <a:spcPts val="1600"/>
              </a:spcBef>
              <a:spcAft>
                <a:spcPts val="0"/>
              </a:spcAft>
              <a:buNone/>
            </a:pPr>
            <a:r>
              <a:rPr lang="en" sz="1500"/>
              <a:t>PDF: </a:t>
            </a:r>
            <a:r>
              <a:rPr lang="en" sz="1500" u="sng">
                <a:solidFill>
                  <a:schemeClr val="hlink"/>
                </a:solidFill>
                <a:hlinkClick r:id="rId4"/>
              </a:rPr>
              <a:t>Balsara Chapter 1</a:t>
            </a:r>
            <a:endParaRPr sz="1500"/>
          </a:p>
          <a:p>
            <a:pPr indent="0" lvl="0" marL="0" rtl="0" algn="l">
              <a:spcBef>
                <a:spcPts val="1600"/>
              </a:spcBef>
              <a:spcAft>
                <a:spcPts val="1600"/>
              </a:spcAft>
              <a:buNone/>
            </a:pPr>
            <a:r>
              <a:rPr lang="en" sz="1500" u="sng">
                <a:solidFill>
                  <a:schemeClr val="hlink"/>
                </a:solidFill>
                <a:hlinkClick r:id="rId5"/>
              </a:rPr>
              <a:t>PLUTO: A NUMERICAL CODE FOR COMPUTATIONAL ASTROPHYSICS</a:t>
            </a:r>
            <a:r>
              <a:rPr lang="en" sz="1500"/>
              <a:t> by Andrea Mignone</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Study Fluid Dynamics?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Fundamentally, physical interactions on many scales, from blood flow within </a:t>
            </a:r>
            <a:r>
              <a:rPr lang="en"/>
              <a:t>vesicles</a:t>
            </a:r>
            <a:r>
              <a:rPr lang="en"/>
              <a:t>, to plasma flows on the scales of clusters of galaxies are dictated by collisions between atomic particles. For a hundred years now, we have known that these interactions are governed by quantum mechanics on the microscopic scale. But how do we realistically model these flows on macroscopic scales?</a:t>
            </a:r>
            <a:endParaRPr/>
          </a:p>
          <a:p>
            <a:pPr indent="-342900" lvl="0" marL="457200" rtl="0" algn="l">
              <a:spcBef>
                <a:spcPts val="0"/>
              </a:spcBef>
              <a:spcAft>
                <a:spcPts val="0"/>
              </a:spcAft>
              <a:buSzPts val="1800"/>
              <a:buChar char="●"/>
            </a:pPr>
            <a:r>
              <a:rPr lang="en"/>
              <a:t>If we take a classical, deterministic approach to these problems, we can solve a range of macroscopic problems accurately, provided we can describe the large number of colliding particles as a fluid.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is it a fluid? Size scale...</a:t>
            </a:r>
            <a:endParaRPr/>
          </a:p>
        </p:txBody>
      </p:sp>
      <p:sp>
        <p:nvSpPr>
          <p:cNvPr id="67" name="Google Shape;67;p15"/>
          <p:cNvSpPr txBox="1"/>
          <p:nvPr>
            <p:ph idx="1" type="body"/>
          </p:nvPr>
        </p:nvSpPr>
        <p:spPr>
          <a:xfrm>
            <a:off x="311700" y="1152475"/>
            <a:ext cx="8520600" cy="3746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If interactions are dictated by collisions between atoms, then how often do those interactions occur, and on what physical length scales?</a:t>
            </a:r>
            <a:br>
              <a:rPr lang="en" sz="1600"/>
            </a:br>
            <a:endParaRPr sz="1600"/>
          </a:p>
          <a:p>
            <a:pPr indent="-330200" lvl="0" marL="457200" rtl="0" algn="l">
              <a:spcBef>
                <a:spcPts val="0"/>
              </a:spcBef>
              <a:spcAft>
                <a:spcPts val="0"/>
              </a:spcAft>
              <a:buSzPts val="1600"/>
              <a:buChar char="●"/>
            </a:pPr>
            <a:r>
              <a:rPr lang="en" sz="1600"/>
              <a:t>The probability of an interaction depends on the </a:t>
            </a:r>
            <a:r>
              <a:rPr b="1" lang="en" sz="1600"/>
              <a:t>cross-section </a:t>
            </a:r>
            <a:r>
              <a:rPr lang="en" sz="1600"/>
              <a:t>𝜎</a:t>
            </a:r>
            <a:r>
              <a:rPr lang="en" sz="1600"/>
              <a:t>: the physical interaction </a:t>
            </a:r>
            <a:r>
              <a:rPr lang="en" sz="1600"/>
              <a:t>area</a:t>
            </a:r>
            <a:r>
              <a:rPr lang="en" sz="1600"/>
              <a:t> that one particle presents to another - and the </a:t>
            </a:r>
            <a:r>
              <a:rPr b="1" lang="en" sz="1600"/>
              <a:t>number-density</a:t>
            </a:r>
            <a:r>
              <a:rPr lang="en" sz="1600"/>
              <a:t> </a:t>
            </a:r>
            <a:r>
              <a:rPr lang="en" sz="1600"/>
              <a:t>𝑛 </a:t>
            </a:r>
            <a:r>
              <a:rPr lang="en" sz="1600"/>
              <a:t>of particles that are interacting.</a:t>
            </a:r>
            <a:br>
              <a:rPr lang="en" sz="1600"/>
            </a:br>
            <a:endParaRPr sz="1600"/>
          </a:p>
          <a:p>
            <a:pPr indent="-330200" lvl="0" marL="457200" rtl="0" algn="l">
              <a:spcBef>
                <a:spcPts val="0"/>
              </a:spcBef>
              <a:spcAft>
                <a:spcPts val="0"/>
              </a:spcAft>
              <a:buSzPts val="1600"/>
              <a:buChar char="●"/>
            </a:pPr>
            <a:r>
              <a:rPr lang="en" sz="1600"/>
              <a:t>A simple dimensional analysis suggests that the length scale for the interaction, called the </a:t>
            </a:r>
            <a:r>
              <a:rPr b="1" lang="en" sz="1600"/>
              <a:t>mean free path</a:t>
            </a:r>
            <a:r>
              <a:rPr lang="en" sz="1600"/>
              <a:t>, is just: </a:t>
            </a:r>
            <a:r>
              <a:rPr lang="en" sz="1600"/>
              <a:t>ℓ</a:t>
            </a:r>
            <a:r>
              <a:rPr lang="en" sz="1600"/>
              <a:t> = 1 / (</a:t>
            </a:r>
            <a:r>
              <a:rPr lang="en" sz="1600"/>
              <a:t>𝑛</a:t>
            </a:r>
            <a:r>
              <a:rPr lang="en" sz="1600"/>
              <a:t>𝜎</a:t>
            </a:r>
            <a:r>
              <a:rPr lang="en" sz="1600"/>
              <a:t>).</a:t>
            </a:r>
            <a:endParaRPr sz="1600"/>
          </a:p>
          <a:p>
            <a:pPr indent="-330200" lvl="0" marL="457200" rtl="0" algn="l">
              <a:spcBef>
                <a:spcPts val="0"/>
              </a:spcBef>
              <a:spcAft>
                <a:spcPts val="0"/>
              </a:spcAft>
              <a:buSzPts val="1600"/>
              <a:buChar char="●"/>
            </a:pPr>
            <a:br>
              <a:rPr lang="en" sz="1600"/>
            </a:br>
            <a:r>
              <a:rPr lang="en" sz="1600"/>
              <a:t>If the length scale is </a:t>
            </a:r>
            <a:r>
              <a:rPr i="1" lang="en" sz="1600"/>
              <a:t>larger</a:t>
            </a:r>
            <a:r>
              <a:rPr lang="en" sz="1600"/>
              <a:t> than the mean free path </a:t>
            </a:r>
            <a:r>
              <a:rPr lang="en" sz="1600"/>
              <a:t>ℓ = 1 / (𝑛𝜎)</a:t>
            </a:r>
            <a:r>
              <a:rPr lang="en" sz="1600"/>
              <a:t>, and we can ignore other types of interactions (like photons scattering off atomic particles), then this is a fluid.</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is it a fluid? Time scale...</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How often the particles collide also depends on their mutual velocity. If we assume that the ensemble of particles has a characteristic speed </a:t>
            </a:r>
            <a:r>
              <a:rPr lang="en"/>
              <a:t>𝑣</a:t>
            </a:r>
            <a:r>
              <a:rPr lang="en"/>
              <a:t>, then the average time between collisions is 𝜏 = ℓ / </a:t>
            </a:r>
            <a:r>
              <a:rPr lang="en"/>
              <a:t>𝑤</a:t>
            </a:r>
            <a:r>
              <a:rPr lang="en"/>
              <a:t>.</a:t>
            </a:r>
            <a:endParaRPr/>
          </a:p>
          <a:p>
            <a:pPr indent="-342900" lvl="0" marL="457200" rtl="0" algn="l">
              <a:spcBef>
                <a:spcPts val="0"/>
              </a:spcBef>
              <a:spcAft>
                <a:spcPts val="0"/>
              </a:spcAft>
              <a:buSzPts val="1800"/>
              <a:buChar char="●"/>
            </a:pPr>
            <a:r>
              <a:rPr lang="en"/>
              <a:t>What is this characteristic speed? If the system is in equilibrium, then the velocities of the particles are given by the Maxwell-Boltzmann distribution. We won’t concern ourselves with details. For now, let’s say that the velocity distribution is a bell curve centered around the average velocity 𝑤, characterized by the temperature 𝑇.</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is it a fluid? Ideal Gas Law</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So now we have a bunch of gas with a temperature </a:t>
            </a:r>
            <a:r>
              <a:rPr lang="en" sz="1600"/>
              <a:t>𝑇 and number density 𝑛. If we can determine the average mass of the particles, which we’ll call 𝜇, then the mass density:</a:t>
            </a:r>
            <a:br>
              <a:rPr lang="en" sz="1600"/>
            </a:br>
            <a:r>
              <a:rPr lang="en" sz="1600"/>
              <a:t>𝜌 = 𝜇𝑛 and the pressure of the ideal gas is: 𝑃 = 𝑛𝑅𝑇 = 𝜌𝑅𝑇 / 𝜇. 𝑅 is the gas constant from your high-school chemistry class.</a:t>
            </a:r>
            <a:br>
              <a:rPr lang="en" sz="1600"/>
            </a:br>
            <a:endParaRPr sz="1600"/>
          </a:p>
          <a:p>
            <a:pPr indent="-330200" lvl="0" marL="457200" rtl="0" algn="l">
              <a:spcBef>
                <a:spcPts val="0"/>
              </a:spcBef>
              <a:spcAft>
                <a:spcPts val="0"/>
              </a:spcAft>
              <a:buSzPts val="1600"/>
              <a:buChar char="●"/>
            </a:pPr>
            <a:r>
              <a:rPr lang="en" sz="1600"/>
              <a:t>The pressure is a measure of the force per unit area - think of the force a warm gas exerts on the wall of a container. But the pressure is also directly related to the energy density - the amount of internal energy in the gas per unit volume. The exact scaling between internal energy and pressure depends on the nature of the ideal gas, and the thermodynamics process being considered (isobaric, isothermal, adiabatic, etc.)</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Fluid Dynamics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So far we’ve been discussing our fluid as a static ensemble of particles with mass density 𝜌, temperature </a:t>
            </a:r>
            <a:r>
              <a:rPr lang="en" sz="1600"/>
              <a:t>𝑇, and pressure 𝑃. If we push on the particles, for example with gravity, then the gas will move. This is the dynamic part.</a:t>
            </a:r>
            <a:br>
              <a:rPr lang="en" sz="1600"/>
            </a:br>
            <a:endParaRPr sz="1600"/>
          </a:p>
          <a:p>
            <a:pPr indent="-330200" lvl="0" marL="457200" rtl="0" algn="l">
              <a:spcBef>
                <a:spcPts val="0"/>
              </a:spcBef>
              <a:spcAft>
                <a:spcPts val="0"/>
              </a:spcAft>
              <a:buSzPts val="1600"/>
              <a:buChar char="●"/>
            </a:pPr>
            <a:r>
              <a:rPr lang="en" sz="1600"/>
              <a:t>We apply Newton’s laws to the problem. After a time step 𝛥𝑡, a blob of gas will move a certain distance. A blob of gas with density 𝜌₀, temperature 𝑇₀, and pressure 𝑃₀ is moved a distance 𝒗𝛥𝑡 and now has density 𝜌₁, temperature 𝑇₁, and pressure 𝑃₁.</a:t>
            </a:r>
            <a:endParaRPr sz="1600"/>
          </a:p>
        </p:txBody>
      </p:sp>
      <p:pic>
        <p:nvPicPr>
          <p:cNvPr id="86" name="Google Shape;86;p18"/>
          <p:cNvPicPr preferRelativeResize="0"/>
          <p:nvPr/>
        </p:nvPicPr>
        <p:blipFill rotWithShape="1">
          <a:blip r:embed="rId3">
            <a:alphaModFix/>
          </a:blip>
          <a:srcRect b="3510" l="0" r="0" t="11700"/>
          <a:stretch/>
        </p:blipFill>
        <p:spPr>
          <a:xfrm>
            <a:off x="2249200" y="3325675"/>
            <a:ext cx="4044100" cy="1243200"/>
          </a:xfrm>
          <a:prstGeom prst="rect">
            <a:avLst/>
          </a:prstGeom>
          <a:noFill/>
          <a:ln>
            <a:noFill/>
          </a:ln>
        </p:spPr>
      </p:pic>
      <p:sp>
        <p:nvSpPr>
          <p:cNvPr id="87" name="Google Shape;87;p18"/>
          <p:cNvSpPr txBox="1"/>
          <p:nvPr/>
        </p:nvSpPr>
        <p:spPr>
          <a:xfrm>
            <a:off x="163550" y="4675725"/>
            <a:ext cx="8743200" cy="33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Fig. 1.2 from Chapter 1 of </a:t>
            </a:r>
            <a:r>
              <a:rPr lang="en" sz="1200" u="sng">
                <a:solidFill>
                  <a:schemeClr val="hlink"/>
                </a:solidFill>
                <a:hlinkClick r:id="rId4"/>
              </a:rPr>
              <a:t>Numerical PDE Techniques for Scientists and Engineers</a:t>
            </a:r>
            <a:r>
              <a:rPr lang="en" sz="1200"/>
              <a:t> by Dinshaw Balsara</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Fluid Dynamics - Almost there...</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Earlier we expressed the internal thermal velocity of one particle as </a:t>
            </a:r>
            <a:r>
              <a:rPr lang="en" sz="1600"/>
              <a:t>𝒘 and the velocity of a blob of particles (the bulk velocity) as 𝒗. Thus the total velocity vector of any particle is 𝒖 = 𝒗 + 𝒘. Without going into detail, applying Boltzmann’s ideas about ideal gases to Newton’s equations of motion, allows us to write down three equations for the time evolution of the fluid density, the momentum density, and the energy density.</a:t>
            </a:r>
            <a:endParaRPr sz="1600"/>
          </a:p>
          <a:p>
            <a:pPr indent="-330200" lvl="0" marL="457200" rtl="0" algn="l">
              <a:spcBef>
                <a:spcPts val="0"/>
              </a:spcBef>
              <a:spcAft>
                <a:spcPts val="0"/>
              </a:spcAft>
              <a:buSzPts val="1600"/>
              <a:buChar char="●"/>
            </a:pPr>
            <a:r>
              <a:rPr lang="en" sz="1600"/>
              <a:t>These equations express the fact that collisions, which lie at the heart of these interactions conserve mass, momentum, and energy. These can be expressed as partial differential equations (PDEs).</a:t>
            </a:r>
            <a:endParaRPr sz="1600"/>
          </a:p>
          <a:p>
            <a:pPr indent="-330200" lvl="0" marL="457200" rtl="0" algn="l">
              <a:spcBef>
                <a:spcPts val="0"/>
              </a:spcBef>
              <a:spcAft>
                <a:spcPts val="0"/>
              </a:spcAft>
              <a:buSzPts val="1600"/>
              <a:buChar char="●"/>
            </a:pPr>
            <a:r>
              <a:rPr lang="en" sz="1600"/>
              <a:t>The result is three partial differential equations in space and time:</a:t>
            </a:r>
            <a:endParaRPr sz="1600"/>
          </a:p>
          <a:p>
            <a:pPr indent="-330200" lvl="1" marL="914400" rtl="0" algn="l">
              <a:spcBef>
                <a:spcPts val="0"/>
              </a:spcBef>
              <a:spcAft>
                <a:spcPts val="0"/>
              </a:spcAft>
              <a:buSzPts val="1600"/>
              <a:buChar char="○"/>
            </a:pPr>
            <a:r>
              <a:rPr lang="en" sz="1600"/>
              <a:t>The continuity equation (conserves mass)</a:t>
            </a:r>
            <a:endParaRPr sz="1600"/>
          </a:p>
          <a:p>
            <a:pPr indent="-330200" lvl="1" marL="914400" rtl="0" algn="l">
              <a:spcBef>
                <a:spcPts val="0"/>
              </a:spcBef>
              <a:spcAft>
                <a:spcPts val="0"/>
              </a:spcAft>
              <a:buSzPts val="1600"/>
              <a:buChar char="○"/>
            </a:pPr>
            <a:r>
              <a:rPr lang="en" sz="1600"/>
              <a:t>The momentum equation (conserves momentum)</a:t>
            </a:r>
            <a:endParaRPr sz="1600"/>
          </a:p>
          <a:p>
            <a:pPr indent="-330200" lvl="1" marL="914400" rtl="0" algn="l">
              <a:spcBef>
                <a:spcPts val="0"/>
              </a:spcBef>
              <a:spcAft>
                <a:spcPts val="0"/>
              </a:spcAft>
              <a:buSzPts val="1600"/>
              <a:buChar char="○"/>
            </a:pPr>
            <a:r>
              <a:rPr lang="en" sz="1600"/>
              <a:t> The energy equation (accounts for energy)</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Fluid Dynamics - Almost there...</a:t>
            </a:r>
            <a:endParaRPr/>
          </a:p>
        </p:txBody>
      </p:sp>
      <p:sp>
        <p:nvSpPr>
          <p:cNvPr id="99" name="Google Shape;99;p20"/>
          <p:cNvSpPr txBox="1"/>
          <p:nvPr>
            <p:ph idx="1" type="body"/>
          </p:nvPr>
        </p:nvSpPr>
        <p:spPr>
          <a:xfrm>
            <a:off x="311700" y="1152475"/>
            <a:ext cx="8520600" cy="3738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Historically, this problem was first formalized by Leonhard Euler in 1757 by ignoring the effects of fluid viscosity and thermal conductivity. The PDEs are now known as the Euler Equations.</a:t>
            </a:r>
            <a:br>
              <a:rPr lang="en" sz="1500"/>
            </a:br>
            <a:endParaRPr sz="1500"/>
          </a:p>
          <a:p>
            <a:pPr indent="-323850" lvl="0" marL="457200" rtl="0" algn="l">
              <a:spcBef>
                <a:spcPts val="0"/>
              </a:spcBef>
              <a:spcAft>
                <a:spcPts val="0"/>
              </a:spcAft>
              <a:buSzPts val="1500"/>
              <a:buChar char="●"/>
            </a:pPr>
            <a:r>
              <a:rPr lang="en" sz="1500"/>
              <a:t>In 1823, Claude-Louis Navier published a memoir on the motions of fluids which could account for friction (dissipation of energy) in fluids by using Laplace’s newly formulated idea of molecular forces. Those equations were formalized as PDEs and are now known as the Navier-Stokes equations. The Euler equations are a </a:t>
            </a:r>
            <a:r>
              <a:rPr lang="en" sz="1500"/>
              <a:t>specific</a:t>
            </a:r>
            <a:r>
              <a:rPr lang="en" sz="1500"/>
              <a:t> case of the </a:t>
            </a:r>
            <a:r>
              <a:rPr lang="en" sz="1500"/>
              <a:t>Navier-Stokes equations. The enterprise of fluid dynamics has been to solve the Navier-Stokes equations with certain boundary conditions using a range of analytical and numerical techniques.</a:t>
            </a:r>
            <a:br>
              <a:rPr lang="en" sz="1500"/>
            </a:br>
            <a:endParaRPr sz="1500"/>
          </a:p>
          <a:p>
            <a:pPr indent="-323850" lvl="0" marL="457200" rtl="0" algn="l">
              <a:spcBef>
                <a:spcPts val="0"/>
              </a:spcBef>
              <a:spcAft>
                <a:spcPts val="0"/>
              </a:spcAft>
              <a:buSzPts val="1500"/>
              <a:buChar char="●"/>
            </a:pPr>
            <a:r>
              <a:rPr lang="en" sz="1500"/>
              <a:t>It’s interesting to note that there is no mathematical proof that solutions for the Navier-Stokes equations always exist.</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PLUTO Code for Astrophysical Gas Dynamics</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Fast forward to 2020, in this lesson, we will use a publicly available code to simulate fluid dynamical simulations and visualize those simulations in VisIt.</a:t>
            </a:r>
            <a:endParaRPr/>
          </a:p>
          <a:p>
            <a:pPr indent="0" lvl="0" marL="0" rtl="0" algn="l">
              <a:spcBef>
                <a:spcPts val="1600"/>
              </a:spcBef>
              <a:spcAft>
                <a:spcPts val="0"/>
              </a:spcAft>
              <a:buNone/>
            </a:pPr>
            <a:r>
              <a:rPr lang="en"/>
              <a:t>PLUTO is freely-distributed software for the numerical solution of mixed hyperbolic/parabolic systems of partial differential equations (conservation laws) targeting high Mach number flows in astrophysical fluid dynamics.</a:t>
            </a:r>
            <a:endParaRPr/>
          </a:p>
          <a:p>
            <a:pPr indent="0" lvl="0" marL="0" rtl="0" algn="l">
              <a:spcBef>
                <a:spcPts val="1600"/>
              </a:spcBef>
              <a:spcAft>
                <a:spcPts val="1600"/>
              </a:spcAft>
              <a:buNone/>
            </a:pPr>
            <a:r>
              <a:rPr lang="en"/>
              <a:t>PLUTO is a finite volume code: it averages physical quantities like density and velocity within a volume element inside a mesh (and defines electric and magnetic fields and other variables) at the faces and sides of each volume element.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