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62" d="100"/>
          <a:sy n="162" d="100"/>
        </p:scale>
        <p:origin x="177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A0AFBE5-001C-400D-A452-098101439866}"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68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AFBE5-001C-400D-A452-098101439866}"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781010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AFBE5-001C-400D-A452-098101439866}"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502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AFBE5-001C-400D-A452-098101439866}"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2723006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AFBE5-001C-400D-A452-098101439866}"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AE97A-3EAC-482A-87A8-004CC254408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916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0AFBE5-001C-400D-A452-098101439866}"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987972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0AFBE5-001C-400D-A452-098101439866}" type="datetimeFigureOut">
              <a:rPr lang="en-US" smtClean="0"/>
              <a:t>7/31/2020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1146223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0AFBE5-001C-400D-A452-098101439866}" type="datetimeFigureOut">
              <a:rPr lang="en-US" smtClean="0"/>
              <a:t>7/31/2020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47688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AFBE5-001C-400D-A452-098101439866}" type="datetimeFigureOut">
              <a:rPr lang="en-US" smtClean="0"/>
              <a:t>7/31/2020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413822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0AFBE5-001C-400D-A452-098101439866}"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AE97A-3EAC-482A-87A8-004CC2544082}" type="slidenum">
              <a:rPr lang="en-US" smtClean="0"/>
              <a:t>‹#›</a:t>
            </a:fld>
            <a:endParaRPr lang="en-US"/>
          </a:p>
        </p:txBody>
      </p:sp>
    </p:spTree>
    <p:extLst>
      <p:ext uri="{BB962C8B-B14F-4D97-AF65-F5344CB8AC3E}">
        <p14:creationId xmlns:p14="http://schemas.microsoft.com/office/powerpoint/2010/main" val="292646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0AFBE5-001C-400D-A452-098101439866}"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AE97A-3EAC-482A-87A8-004CC254408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133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A0AFBE5-001C-400D-A452-098101439866}" type="datetimeFigureOut">
              <a:rPr lang="en-US" smtClean="0"/>
              <a:t>7/31/2020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00AE97A-3EAC-482A-87A8-004CC254408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897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6">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5BCED74-8C23-468B-93E9-2C5CCD60AD6A}"/>
              </a:ext>
            </a:extLst>
          </p:cNvPr>
          <p:cNvPicPr>
            <a:picLocks noChangeAspect="1"/>
          </p:cNvPicPr>
          <p:nvPr/>
        </p:nvPicPr>
        <p:blipFill rotWithShape="1">
          <a:blip r:embed="rId2"/>
          <a:srcRect t="1430" b="23570"/>
          <a:stretch/>
        </p:blipFill>
        <p:spPr>
          <a:xfrm>
            <a:off x="20" y="975"/>
            <a:ext cx="12191980" cy="6858000"/>
          </a:xfrm>
          <a:prstGeom prst="rect">
            <a:avLst/>
          </a:prstGeom>
        </p:spPr>
      </p:pic>
      <p:sp>
        <p:nvSpPr>
          <p:cNvPr id="23" name="Rectangle 18">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255F8-4C8F-46C1-8EF3-020D7D5358F5}"/>
              </a:ext>
            </a:extLst>
          </p:cNvPr>
          <p:cNvSpPr>
            <a:spLocks noGrp="1"/>
          </p:cNvSpPr>
          <p:nvPr>
            <p:ph type="ctrTitle"/>
          </p:nvPr>
        </p:nvSpPr>
        <p:spPr>
          <a:xfrm>
            <a:off x="853439" y="1475234"/>
            <a:ext cx="3214307" cy="2901694"/>
          </a:xfrm>
        </p:spPr>
        <p:txBody>
          <a:bodyPr anchor="b">
            <a:normAutofit/>
          </a:bodyPr>
          <a:lstStyle/>
          <a:p>
            <a:r>
              <a:rPr lang="en-US" sz="3700" b="1">
                <a:solidFill>
                  <a:srgbClr val="FFFFFF"/>
                </a:solidFill>
              </a:rPr>
              <a:t>VISUALIZATION OF molecular simulations using VMD on Stampede2 </a:t>
            </a:r>
          </a:p>
        </p:txBody>
      </p:sp>
      <p:cxnSp>
        <p:nvCxnSpPr>
          <p:cNvPr id="21" name="Straight Connector 20">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5829" y="4508519"/>
            <a:ext cx="2926080" cy="0"/>
          </a:xfrm>
          <a:prstGeom prst="line">
            <a:avLst/>
          </a:prstGeom>
          <a:ln w="19050">
            <a:solidFill>
              <a:srgbClr val="36D8E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616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4542188" y="942449"/>
            <a:ext cx="6681323" cy="1470249"/>
          </a:xfrm>
        </p:spPr>
        <p:txBody>
          <a:bodyPr>
            <a:normAutofit/>
          </a:bodyPr>
          <a:lstStyle/>
          <a:p>
            <a:r>
              <a:rPr lang="en-US" dirty="0"/>
              <a:t>Summary</a:t>
            </a:r>
          </a:p>
        </p:txBody>
      </p:sp>
      <p:cxnSp>
        <p:nvCxnSpPr>
          <p:cNvPr id="16" name="Straight Connector 15">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98367" y="2573573"/>
            <a:ext cx="65836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4547043" y="2773885"/>
            <a:ext cx="6676469" cy="3141013"/>
          </a:xfrm>
        </p:spPr>
        <p:txBody>
          <a:bodyPr>
            <a:normAutofit/>
          </a:bodyPr>
          <a:lstStyle/>
          <a:p>
            <a:pPr marL="457200" indent="-457200">
              <a:buFont typeface="+mj-lt"/>
              <a:buAutoNum type="arabicPeriod"/>
            </a:pPr>
            <a:r>
              <a:rPr lang="en-US" sz="900" dirty="0">
                <a:cs typeface="Times New Roman" panose="02020603050405020304" pitchFamily="18" charset="0"/>
              </a:rPr>
              <a:t>Setting the simulation display settings.</a:t>
            </a:r>
          </a:p>
          <a:p>
            <a:pPr marL="0" indent="0">
              <a:buNone/>
            </a:pPr>
            <a:r>
              <a:rPr lang="en-US" sz="900" dirty="0">
                <a:cs typeface="Times New Roman" panose="02020603050405020304" pitchFamily="18" charset="0"/>
              </a:rPr>
              <a:t>	1.1 Load the structure file and the MD trajectory on a local machine. </a:t>
            </a:r>
          </a:p>
          <a:p>
            <a:pPr marL="0" indent="0">
              <a:buNone/>
            </a:pPr>
            <a:r>
              <a:rPr lang="en-US" sz="900" dirty="0">
                <a:cs typeface="Times New Roman" panose="02020603050405020304" pitchFamily="18" charset="0"/>
              </a:rPr>
              <a:t>	1.2 Enable </a:t>
            </a:r>
            <a:r>
              <a:rPr lang="en-US" sz="900" dirty="0" err="1">
                <a:cs typeface="Times New Roman" panose="02020603050405020304" pitchFamily="18" charset="0"/>
              </a:rPr>
              <a:t>Tcl</a:t>
            </a:r>
            <a:r>
              <a:rPr lang="en-US" sz="900" dirty="0">
                <a:cs typeface="Times New Roman" panose="02020603050405020304" pitchFamily="18" charset="0"/>
              </a:rPr>
              <a:t> commands to console.</a:t>
            </a:r>
          </a:p>
          <a:p>
            <a:pPr marL="0" indent="0">
              <a:buNone/>
            </a:pPr>
            <a:r>
              <a:rPr lang="en-US" sz="900" dirty="0">
                <a:cs typeface="Times New Roman" panose="02020603050405020304" pitchFamily="18" charset="0"/>
              </a:rPr>
              <a:t>	1.3 Set  VMD visualization settings and copy the commands to the render script, under</a:t>
            </a:r>
          </a:p>
          <a:p>
            <a:pPr marL="0" indent="0">
              <a:buNone/>
            </a:pPr>
            <a:r>
              <a:rPr lang="en-US" sz="900" dirty="0">
                <a:cs typeface="Times New Roman" panose="02020603050405020304" pitchFamily="18" charset="0"/>
              </a:rPr>
              <a:t>	the </a:t>
            </a:r>
            <a:r>
              <a:rPr lang="en-US" sz="900" i="1" dirty="0" err="1">
                <a:cs typeface="Times New Roman" panose="02020603050405020304" pitchFamily="18" charset="0"/>
              </a:rPr>
              <a:t>mpianalize</a:t>
            </a:r>
            <a:r>
              <a:rPr lang="en-US" sz="900" dirty="0">
                <a:cs typeface="Times New Roman" panose="02020603050405020304" pitchFamily="18" charset="0"/>
              </a:rPr>
              <a:t> procedure.</a:t>
            </a:r>
          </a:p>
          <a:p>
            <a:pPr marL="0" indent="0">
              <a:buNone/>
            </a:pPr>
            <a:r>
              <a:rPr lang="en-US" sz="900" dirty="0">
                <a:cs typeface="Times New Roman" panose="02020603050405020304" pitchFamily="18" charset="0"/>
              </a:rPr>
              <a:t>2. Rendering using VMD MPI </a:t>
            </a:r>
          </a:p>
          <a:p>
            <a:pPr marL="457200" lvl="1" indent="0">
              <a:buNone/>
            </a:pPr>
            <a:r>
              <a:rPr lang="en-US" sz="900" dirty="0">
                <a:cs typeface="Times New Roman" panose="02020603050405020304" pitchFamily="18" charset="0"/>
              </a:rPr>
              <a:t>	2.1 Set the total resources to request with </a:t>
            </a:r>
            <a:r>
              <a:rPr lang="en-US" sz="900" dirty="0" err="1">
                <a:cs typeface="Times New Roman" panose="02020603050405020304" pitchFamily="18" charset="0"/>
              </a:rPr>
              <a:t>Slurm</a:t>
            </a:r>
            <a:r>
              <a:rPr lang="en-US" sz="900" dirty="0">
                <a:cs typeface="Times New Roman" panose="02020603050405020304" pitchFamily="18" charset="0"/>
              </a:rPr>
              <a:t> workload manager.</a:t>
            </a:r>
          </a:p>
          <a:p>
            <a:pPr marL="457200" lvl="1" indent="0">
              <a:buNone/>
            </a:pPr>
            <a:r>
              <a:rPr lang="en-US" sz="900" dirty="0">
                <a:cs typeface="Times New Roman" panose="02020603050405020304" pitchFamily="18" charset="0"/>
              </a:rPr>
              <a:t>	2.2 Submit the job rendering the figures with Tachyon.</a:t>
            </a:r>
          </a:p>
          <a:p>
            <a:pPr marL="0" indent="0">
              <a:buNone/>
            </a:pPr>
            <a:r>
              <a:rPr lang="en-US" sz="900" dirty="0">
                <a:cs typeface="Times New Roman" panose="02020603050405020304" pitchFamily="18" charset="0"/>
              </a:rPr>
              <a:t>3.   Post image processing</a:t>
            </a:r>
          </a:p>
          <a:p>
            <a:pPr marL="457200" lvl="1" indent="0">
              <a:buNone/>
            </a:pPr>
            <a:r>
              <a:rPr lang="en-US" sz="900" dirty="0">
                <a:cs typeface="Times New Roman" panose="02020603050405020304" pitchFamily="18" charset="0"/>
              </a:rPr>
              <a:t>	3.1 Convert TARGA format figures to JPG/PNG extension. GNU Parallel is useful for the conversion.</a:t>
            </a:r>
          </a:p>
          <a:p>
            <a:pPr marL="457200" lvl="1" indent="0">
              <a:buNone/>
            </a:pPr>
            <a:r>
              <a:rPr lang="en-US" sz="900" dirty="0">
                <a:cs typeface="Times New Roman" panose="02020603050405020304" pitchFamily="18" charset="0"/>
              </a:rPr>
              <a:t>	3.2 Render the composition using image post-processing software such as </a:t>
            </a:r>
            <a:r>
              <a:rPr lang="en-US" sz="900" dirty="0" err="1">
                <a:cs typeface="Times New Roman" panose="02020603050405020304" pitchFamily="18" charset="0"/>
              </a:rPr>
              <a:t>mencoder</a:t>
            </a:r>
            <a:r>
              <a:rPr lang="en-US" sz="900" dirty="0">
                <a:cs typeface="Times New Roman" panose="02020603050405020304" pitchFamily="18" charset="0"/>
              </a:rPr>
              <a:t>, </a:t>
            </a:r>
            <a:r>
              <a:rPr lang="en-US" sz="900" dirty="0" err="1">
                <a:cs typeface="Times New Roman" panose="02020603050405020304" pitchFamily="18" charset="0"/>
              </a:rPr>
              <a:t>ffmpeg</a:t>
            </a:r>
            <a:r>
              <a:rPr lang="en-US" sz="900" dirty="0">
                <a:cs typeface="Times New Roman" panose="02020603050405020304" pitchFamily="18" charset="0"/>
              </a:rPr>
              <a:t> or Adobe </a:t>
            </a:r>
            <a:r>
              <a:rPr lang="en-US" sz="900" dirty="0" err="1">
                <a:cs typeface="Times New Roman" panose="02020603050405020304" pitchFamily="18" charset="0"/>
              </a:rPr>
              <a:t>AfterEffects</a:t>
            </a:r>
            <a:r>
              <a:rPr lang="en-US" sz="900" dirty="0">
                <a:cs typeface="Times New Roman" panose="02020603050405020304" pitchFamily="18" charset="0"/>
              </a:rPr>
              <a:t>.</a:t>
            </a:r>
          </a:p>
          <a:p>
            <a:pPr marL="0" indent="0">
              <a:buNone/>
            </a:pPr>
            <a:endParaRPr lang="en-US" sz="900" dirty="0">
              <a:cs typeface="Times New Roman" panose="02020603050405020304" pitchFamily="18" charset="0"/>
            </a:endParaRPr>
          </a:p>
        </p:txBody>
      </p:sp>
    </p:spTree>
    <p:extLst>
      <p:ext uri="{BB962C8B-B14F-4D97-AF65-F5344CB8AC3E}">
        <p14:creationId xmlns:p14="http://schemas.microsoft.com/office/powerpoint/2010/main" val="15179696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964788" y="804333"/>
            <a:ext cx="3391900" cy="5249334"/>
          </a:xfrm>
        </p:spPr>
        <p:txBody>
          <a:bodyPr>
            <a:normAutofit/>
          </a:bodyPr>
          <a:lstStyle/>
          <a:p>
            <a:pPr algn="r"/>
            <a:r>
              <a:rPr lang="en-US" dirty="0"/>
              <a:t>References</a:t>
            </a:r>
            <a:endParaRPr lang="en-US"/>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4999330" y="804333"/>
            <a:ext cx="6257721" cy="5249334"/>
          </a:xfrm>
        </p:spPr>
        <p:txBody>
          <a:bodyPr anchor="ctr">
            <a:normAutofit/>
          </a:bodyPr>
          <a:lstStyle/>
          <a:p>
            <a:pPr marL="457200" indent="-457200">
              <a:buFont typeface="+mj-lt"/>
              <a:buAutoNum type="arabicPeriod"/>
            </a:pPr>
            <a:r>
              <a:rPr lang="en-US"/>
              <a:t>Humphrey, W., </a:t>
            </a:r>
            <a:r>
              <a:rPr lang="en-US" err="1"/>
              <a:t>Dalke</a:t>
            </a:r>
            <a:r>
              <a:rPr lang="en-US"/>
              <a:t>, A., &amp; </a:t>
            </a:r>
            <a:r>
              <a:rPr lang="en-US" err="1"/>
              <a:t>Schulten</a:t>
            </a:r>
            <a:r>
              <a:rPr lang="en-US"/>
              <a:t>, K. (1996). VMD: visual molecular dynamics. </a:t>
            </a:r>
            <a:r>
              <a:rPr lang="en-US" i="1"/>
              <a:t>Journal of molecular graphics</a:t>
            </a:r>
            <a:r>
              <a:rPr lang="en-US"/>
              <a:t>, </a:t>
            </a:r>
            <a:r>
              <a:rPr lang="en-US" i="1"/>
              <a:t>14</a:t>
            </a:r>
            <a:r>
              <a:rPr lang="en-US"/>
              <a:t>(1), 33-38.</a:t>
            </a:r>
          </a:p>
          <a:p>
            <a:pPr marL="457200" indent="-457200">
              <a:buFont typeface="+mj-lt"/>
              <a:buAutoNum type="arabicPeriod"/>
            </a:pPr>
            <a:endParaRPr lang="en-US">
              <a:cs typeface="Times New Roman" panose="02020603050405020304" pitchFamily="18" charset="0"/>
            </a:endParaRPr>
          </a:p>
          <a:p>
            <a:pPr marL="457200" indent="-457200">
              <a:buFont typeface="+mj-lt"/>
              <a:buAutoNum type="arabicPeriod"/>
            </a:pPr>
            <a:r>
              <a:rPr lang="en-US" err="1"/>
              <a:t>Caddigan</a:t>
            </a:r>
            <a:r>
              <a:rPr lang="en-US"/>
              <a:t>, E., Cohen, J., </a:t>
            </a:r>
            <a:r>
              <a:rPr lang="en-US" err="1"/>
              <a:t>Gullingsrud</a:t>
            </a:r>
            <a:r>
              <a:rPr lang="en-US"/>
              <a:t>, J., &amp; Stone, J. (2003). </a:t>
            </a:r>
            <a:r>
              <a:rPr lang="en-US" err="1"/>
              <a:t>Vmd</a:t>
            </a:r>
            <a:r>
              <a:rPr lang="en-US"/>
              <a:t> user’s guide. </a:t>
            </a:r>
            <a:r>
              <a:rPr lang="en-US" i="1"/>
              <a:t>Urbana</a:t>
            </a:r>
            <a:r>
              <a:rPr lang="en-US"/>
              <a:t>, </a:t>
            </a:r>
            <a:r>
              <a:rPr lang="en-US" i="1"/>
              <a:t>51</a:t>
            </a:r>
            <a:r>
              <a:rPr lang="en-US"/>
              <a:t>, 61801.</a:t>
            </a:r>
          </a:p>
          <a:p>
            <a:pPr marL="457200" indent="-457200">
              <a:buFont typeface="+mj-lt"/>
              <a:buAutoNum type="arabicPeriod"/>
            </a:pPr>
            <a:endParaRPr lang="en-US">
              <a:cs typeface="Times New Roman" panose="02020603050405020304" pitchFamily="18" charset="0"/>
            </a:endParaRPr>
          </a:p>
          <a:p>
            <a:pPr marL="457200" indent="-457200">
              <a:buFont typeface="+mj-lt"/>
              <a:buAutoNum type="arabicPeriod"/>
            </a:pPr>
            <a:r>
              <a:rPr lang="en-US" err="1"/>
              <a:t>Caddigan</a:t>
            </a:r>
            <a:r>
              <a:rPr lang="en-US"/>
              <a:t>, E., Cohen, J., </a:t>
            </a:r>
            <a:r>
              <a:rPr lang="en-US" err="1"/>
              <a:t>Gullingsrud</a:t>
            </a:r>
            <a:r>
              <a:rPr lang="en-US"/>
              <a:t>, J., &amp; Stone, J. (2003). VMD Installation Guide.</a:t>
            </a:r>
          </a:p>
          <a:p>
            <a:pPr marL="457200" indent="-457200">
              <a:buFont typeface="+mj-lt"/>
              <a:buAutoNum type="arabicPeriod"/>
            </a:pPr>
            <a:endParaRPr lang="en-US">
              <a:cs typeface="Times New Roman" panose="02020603050405020304" pitchFamily="18" charset="0"/>
            </a:endParaRPr>
          </a:p>
          <a:p>
            <a:pPr marL="457200" indent="-457200">
              <a:buFont typeface="+mj-lt"/>
              <a:buAutoNum type="arabicPeriod"/>
            </a:pPr>
            <a:r>
              <a:rPr lang="en-US"/>
              <a:t>Stone, John E. (1998). An Efficient Library for Parallel Ray Tracing and Animation. Masters Theses.</a:t>
            </a:r>
            <a:endParaRPr lang="en-US">
              <a:cs typeface="Times New Roman" panose="02020603050405020304" pitchFamily="18" charset="0"/>
            </a:endParaRPr>
          </a:p>
        </p:txBody>
      </p:sp>
    </p:spTree>
    <p:extLst>
      <p:ext uri="{BB962C8B-B14F-4D97-AF65-F5344CB8AC3E}">
        <p14:creationId xmlns:p14="http://schemas.microsoft.com/office/powerpoint/2010/main" val="94119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0" y="18255"/>
            <a:ext cx="10515600" cy="1325563"/>
          </a:xfrm>
        </p:spPr>
        <p:txBody>
          <a:bodyPr/>
          <a:lstStyle/>
          <a:p>
            <a:r>
              <a:rPr lang="en-US" dirty="0"/>
              <a:t>Setting VMD display settings</a:t>
            </a:r>
          </a:p>
        </p:txBody>
      </p: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1169603" y="1129601"/>
            <a:ext cx="9783778" cy="620714"/>
          </a:xfrm>
        </p:spPr>
        <p:txBody>
          <a:bodyPr>
            <a:noAutofit/>
          </a:bodyPr>
          <a:lstStyle/>
          <a:p>
            <a:pPr marL="0" indent="0" algn="just">
              <a:buNone/>
            </a:pPr>
            <a:r>
              <a:rPr lang="en-US" sz="1800" dirty="0"/>
              <a:t>VMD builds on supercomputers automatically sets to default display settings. Therefore, several settings need to be adjusted according to the system of study.</a:t>
            </a:r>
          </a:p>
          <a:p>
            <a:pPr marL="0" indent="0" algn="just">
              <a:buNone/>
            </a:pPr>
            <a:r>
              <a:rPr lang="en-US" sz="1800" dirty="0"/>
              <a:t>	</a:t>
            </a:r>
          </a:p>
        </p:txBody>
      </p:sp>
      <p:pic>
        <p:nvPicPr>
          <p:cNvPr id="5" name="Picture 4">
            <a:extLst>
              <a:ext uri="{FF2B5EF4-FFF2-40B4-BE49-F238E27FC236}">
                <a16:creationId xmlns:a16="http://schemas.microsoft.com/office/drawing/2014/main" id="{7A82AB25-5CB0-4378-B6DF-BD77B3D06FEB}"/>
              </a:ext>
            </a:extLst>
          </p:cNvPr>
          <p:cNvPicPr>
            <a:picLocks noChangeAspect="1"/>
          </p:cNvPicPr>
          <p:nvPr/>
        </p:nvPicPr>
        <p:blipFill rotWithShape="1">
          <a:blip r:embed="rId2"/>
          <a:srcRect l="571" r="942"/>
          <a:stretch/>
        </p:blipFill>
        <p:spPr>
          <a:xfrm>
            <a:off x="329843" y="3114991"/>
            <a:ext cx="7689236" cy="2088240"/>
          </a:xfrm>
          <a:prstGeom prst="rect">
            <a:avLst/>
          </a:prstGeom>
        </p:spPr>
      </p:pic>
      <p:pic>
        <p:nvPicPr>
          <p:cNvPr id="6" name="Picture 5">
            <a:extLst>
              <a:ext uri="{FF2B5EF4-FFF2-40B4-BE49-F238E27FC236}">
                <a16:creationId xmlns:a16="http://schemas.microsoft.com/office/drawing/2014/main" id="{AD34D775-2D34-48D7-B6BE-203D2B4E9861}"/>
              </a:ext>
            </a:extLst>
          </p:cNvPr>
          <p:cNvPicPr>
            <a:picLocks noChangeAspect="1"/>
          </p:cNvPicPr>
          <p:nvPr/>
        </p:nvPicPr>
        <p:blipFill>
          <a:blip r:embed="rId3"/>
          <a:stretch>
            <a:fillRect/>
          </a:stretch>
        </p:blipFill>
        <p:spPr>
          <a:xfrm>
            <a:off x="8462832" y="1750315"/>
            <a:ext cx="3589550" cy="4495022"/>
          </a:xfrm>
          <a:prstGeom prst="rect">
            <a:avLst/>
          </a:prstGeom>
        </p:spPr>
      </p:pic>
      <p:sp>
        <p:nvSpPr>
          <p:cNvPr id="4" name="Rectangle 3">
            <a:extLst>
              <a:ext uri="{FF2B5EF4-FFF2-40B4-BE49-F238E27FC236}">
                <a16:creationId xmlns:a16="http://schemas.microsoft.com/office/drawing/2014/main" id="{9A0165D8-0A27-4955-86FC-8B3E932EF3FF}"/>
              </a:ext>
            </a:extLst>
          </p:cNvPr>
          <p:cNvSpPr/>
          <p:nvPr/>
        </p:nvSpPr>
        <p:spPr>
          <a:xfrm>
            <a:off x="1092762" y="1926017"/>
            <a:ext cx="6926317" cy="1477328"/>
          </a:xfrm>
          <a:prstGeom prst="rect">
            <a:avLst/>
          </a:prstGeom>
        </p:spPr>
        <p:txBody>
          <a:bodyPr wrap="square">
            <a:spAutoFit/>
          </a:bodyPr>
          <a:lstStyle/>
          <a:p>
            <a:pPr algn="just"/>
            <a:r>
              <a:rPr lang="en-US" dirty="0"/>
              <a:t>Open VMD on your local machine:</a:t>
            </a:r>
          </a:p>
          <a:p>
            <a:pPr algn="just"/>
            <a:r>
              <a:rPr lang="en-US" dirty="0"/>
              <a:t>	Go to Extensions </a:t>
            </a:r>
            <a:r>
              <a:rPr lang="en-US" dirty="0">
                <a:cs typeface="Times New Roman" panose="02020603050405020304" pitchFamily="18" charset="0"/>
              </a:rPr>
              <a:t>→ Tk Console</a:t>
            </a:r>
          </a:p>
          <a:p>
            <a:pPr algn="just"/>
            <a:r>
              <a:rPr lang="en-US" dirty="0">
                <a:cs typeface="Times New Roman" panose="02020603050405020304" pitchFamily="18" charset="0"/>
              </a:rPr>
              <a:t>	Load the structure file (.</a:t>
            </a:r>
            <a:r>
              <a:rPr lang="en-US" dirty="0" err="1">
                <a:cs typeface="Times New Roman" panose="02020603050405020304" pitchFamily="18" charset="0"/>
              </a:rPr>
              <a:t>prmtop</a:t>
            </a:r>
            <a:r>
              <a:rPr lang="en-US" dirty="0">
                <a:cs typeface="Times New Roman" panose="02020603050405020304" pitchFamily="18" charset="0"/>
              </a:rPr>
              <a:t> format) and trajectory (.dcd format)</a:t>
            </a:r>
          </a:p>
          <a:p>
            <a:pPr algn="just"/>
            <a:endParaRPr lang="en-US" dirty="0">
              <a:cs typeface="Times New Roman" panose="02020603050405020304" pitchFamily="18" charset="0"/>
            </a:endParaRPr>
          </a:p>
          <a:p>
            <a:pPr algn="just"/>
            <a:endParaRPr lang="en-US" dirty="0">
              <a:cs typeface="Times New Roman" panose="02020603050405020304" pitchFamily="18" charset="0"/>
            </a:endParaRPr>
          </a:p>
        </p:txBody>
      </p:sp>
      <p:sp>
        <p:nvSpPr>
          <p:cNvPr id="8" name="Rectangle 7">
            <a:extLst>
              <a:ext uri="{FF2B5EF4-FFF2-40B4-BE49-F238E27FC236}">
                <a16:creationId xmlns:a16="http://schemas.microsoft.com/office/drawing/2014/main" id="{3FD7DA98-5E93-41C5-9B34-AC346EA9165C}"/>
              </a:ext>
            </a:extLst>
          </p:cNvPr>
          <p:cNvSpPr/>
          <p:nvPr/>
        </p:nvSpPr>
        <p:spPr>
          <a:xfrm>
            <a:off x="1507920" y="5322007"/>
            <a:ext cx="6096000" cy="923330"/>
          </a:xfrm>
          <a:prstGeom prst="rect">
            <a:avLst/>
          </a:prstGeom>
        </p:spPr>
        <p:txBody>
          <a:bodyPr>
            <a:spAutoFit/>
          </a:bodyPr>
          <a:lstStyle/>
          <a:p>
            <a:pPr algn="just"/>
            <a:r>
              <a:rPr lang="en-US" i="1" dirty="0">
                <a:cs typeface="Times New Roman" panose="02020603050405020304" pitchFamily="18" charset="0"/>
              </a:rPr>
              <a:t>mol new </a:t>
            </a:r>
            <a:r>
              <a:rPr lang="en-US" dirty="0">
                <a:cs typeface="Times New Roman" panose="02020603050405020304" pitchFamily="18" charset="0"/>
              </a:rPr>
              <a:t>assigns and an unique ID to each loaded structure. The variable </a:t>
            </a:r>
            <a:r>
              <a:rPr lang="en-US" b="1" dirty="0">
                <a:cs typeface="Times New Roman" panose="02020603050405020304" pitchFamily="18" charset="0"/>
              </a:rPr>
              <a:t>$</a:t>
            </a:r>
            <a:r>
              <a:rPr lang="en-US" b="1" dirty="0" err="1">
                <a:cs typeface="Times New Roman" panose="02020603050405020304" pitchFamily="18" charset="0"/>
              </a:rPr>
              <a:t>molid</a:t>
            </a:r>
            <a:r>
              <a:rPr lang="en-US" dirty="0">
                <a:cs typeface="Times New Roman" panose="02020603050405020304" pitchFamily="18" charset="0"/>
              </a:rPr>
              <a:t> allows to execute commands that apply to the specific molecule</a:t>
            </a:r>
            <a:endParaRPr lang="en-US" dirty="0"/>
          </a:p>
        </p:txBody>
      </p:sp>
      <p:pic>
        <p:nvPicPr>
          <p:cNvPr id="10" name="Graphic 9" descr="Computer">
            <a:extLst>
              <a:ext uri="{FF2B5EF4-FFF2-40B4-BE49-F238E27FC236}">
                <a16:creationId xmlns:a16="http://schemas.microsoft.com/office/drawing/2014/main" id="{91A5482E-C1AD-4606-80FF-662438D3E1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1924705"/>
            <a:ext cx="914400" cy="914400"/>
          </a:xfrm>
          <a:prstGeom prst="rect">
            <a:avLst/>
          </a:prstGeom>
        </p:spPr>
      </p:pic>
    </p:spTree>
    <p:extLst>
      <p:ext uri="{BB962C8B-B14F-4D97-AF65-F5344CB8AC3E}">
        <p14:creationId xmlns:p14="http://schemas.microsoft.com/office/powerpoint/2010/main" val="115684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0" y="18255"/>
            <a:ext cx="10515600" cy="1325563"/>
          </a:xfrm>
        </p:spPr>
        <p:txBody>
          <a:bodyPr/>
          <a:lstStyle/>
          <a:p>
            <a:r>
              <a:rPr lang="en-US" dirty="0"/>
              <a:t>Setting up VMD display settings</a:t>
            </a:r>
          </a:p>
        </p:txBody>
      </p: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967495" y="1114723"/>
            <a:ext cx="10746658" cy="553996"/>
          </a:xfrm>
        </p:spPr>
        <p:txBody>
          <a:bodyPr>
            <a:noAutofit/>
          </a:bodyPr>
          <a:lstStyle/>
          <a:p>
            <a:pPr marL="0" indent="0" algn="just">
              <a:buNone/>
            </a:pPr>
            <a:r>
              <a:rPr lang="en-US" sz="1900" dirty="0"/>
              <a:t>The additional changes on the display setting are going to be performed through the GUI of VMD. In order to keep track of the command to add to the final rendering script, the following is done:</a:t>
            </a:r>
            <a:endParaRPr lang="en-US" sz="1600" dirty="0"/>
          </a:p>
        </p:txBody>
      </p:sp>
      <p:pic>
        <p:nvPicPr>
          <p:cNvPr id="4" name="Picture 3">
            <a:extLst>
              <a:ext uri="{FF2B5EF4-FFF2-40B4-BE49-F238E27FC236}">
                <a16:creationId xmlns:a16="http://schemas.microsoft.com/office/drawing/2014/main" id="{E211A632-F602-4E8A-BF3D-5EEFC55A19D3}"/>
              </a:ext>
            </a:extLst>
          </p:cNvPr>
          <p:cNvPicPr>
            <a:picLocks noChangeAspect="1"/>
          </p:cNvPicPr>
          <p:nvPr/>
        </p:nvPicPr>
        <p:blipFill>
          <a:blip r:embed="rId2"/>
          <a:stretch>
            <a:fillRect/>
          </a:stretch>
        </p:blipFill>
        <p:spPr>
          <a:xfrm>
            <a:off x="305614" y="3532918"/>
            <a:ext cx="2783681" cy="2408274"/>
          </a:xfrm>
          <a:prstGeom prst="rect">
            <a:avLst/>
          </a:prstGeom>
        </p:spPr>
      </p:pic>
      <p:pic>
        <p:nvPicPr>
          <p:cNvPr id="7" name="Picture 6">
            <a:extLst>
              <a:ext uri="{FF2B5EF4-FFF2-40B4-BE49-F238E27FC236}">
                <a16:creationId xmlns:a16="http://schemas.microsoft.com/office/drawing/2014/main" id="{F259B6C4-30F5-4514-9307-E8EF32CE66F8}"/>
              </a:ext>
            </a:extLst>
          </p:cNvPr>
          <p:cNvPicPr>
            <a:picLocks noChangeAspect="1"/>
          </p:cNvPicPr>
          <p:nvPr/>
        </p:nvPicPr>
        <p:blipFill>
          <a:blip r:embed="rId3"/>
          <a:stretch>
            <a:fillRect/>
          </a:stretch>
        </p:blipFill>
        <p:spPr>
          <a:xfrm>
            <a:off x="4012773" y="3874608"/>
            <a:ext cx="4249196" cy="1664494"/>
          </a:xfrm>
          <a:prstGeom prst="rect">
            <a:avLst/>
          </a:prstGeom>
        </p:spPr>
      </p:pic>
      <p:pic>
        <p:nvPicPr>
          <p:cNvPr id="8" name="Picture 7">
            <a:extLst>
              <a:ext uri="{FF2B5EF4-FFF2-40B4-BE49-F238E27FC236}">
                <a16:creationId xmlns:a16="http://schemas.microsoft.com/office/drawing/2014/main" id="{597649C7-D6EC-451D-A6F7-979C56A15A0F}"/>
              </a:ext>
            </a:extLst>
          </p:cNvPr>
          <p:cNvPicPr>
            <a:picLocks noChangeAspect="1"/>
          </p:cNvPicPr>
          <p:nvPr/>
        </p:nvPicPr>
        <p:blipFill>
          <a:blip r:embed="rId4"/>
          <a:stretch>
            <a:fillRect/>
          </a:stretch>
        </p:blipFill>
        <p:spPr>
          <a:xfrm>
            <a:off x="9796845" y="2472464"/>
            <a:ext cx="2014322" cy="3646363"/>
          </a:xfrm>
          <a:prstGeom prst="rect">
            <a:avLst/>
          </a:prstGeom>
        </p:spPr>
      </p:pic>
      <p:sp>
        <p:nvSpPr>
          <p:cNvPr id="9" name="TextBox 8">
            <a:extLst>
              <a:ext uri="{FF2B5EF4-FFF2-40B4-BE49-F238E27FC236}">
                <a16:creationId xmlns:a16="http://schemas.microsoft.com/office/drawing/2014/main" id="{9D95842A-B808-4A7F-BBD8-103E01E19855}"/>
              </a:ext>
            </a:extLst>
          </p:cNvPr>
          <p:cNvSpPr txBox="1"/>
          <p:nvPr/>
        </p:nvSpPr>
        <p:spPr>
          <a:xfrm>
            <a:off x="4459988" y="3429000"/>
            <a:ext cx="3062826" cy="369332"/>
          </a:xfrm>
          <a:prstGeom prst="rect">
            <a:avLst/>
          </a:prstGeom>
          <a:noFill/>
        </p:spPr>
        <p:txBody>
          <a:bodyPr wrap="none" rtlCol="0">
            <a:spAutoFit/>
          </a:bodyPr>
          <a:lstStyle/>
          <a:p>
            <a:pPr algn="ctr"/>
            <a:r>
              <a:rPr lang="en-US" b="1" dirty="0"/>
              <a:t>Printed commands on console</a:t>
            </a:r>
          </a:p>
        </p:txBody>
      </p:sp>
      <p:sp>
        <p:nvSpPr>
          <p:cNvPr id="11" name="TextBox 10">
            <a:extLst>
              <a:ext uri="{FF2B5EF4-FFF2-40B4-BE49-F238E27FC236}">
                <a16:creationId xmlns:a16="http://schemas.microsoft.com/office/drawing/2014/main" id="{A4F7DB4A-1C2D-44C2-BEBE-D3A6C4EF7E0B}"/>
              </a:ext>
            </a:extLst>
          </p:cNvPr>
          <p:cNvSpPr txBox="1"/>
          <p:nvPr/>
        </p:nvSpPr>
        <p:spPr>
          <a:xfrm>
            <a:off x="9048895" y="2103132"/>
            <a:ext cx="3143105" cy="369332"/>
          </a:xfrm>
          <a:prstGeom prst="rect">
            <a:avLst/>
          </a:prstGeom>
          <a:noFill/>
        </p:spPr>
        <p:txBody>
          <a:bodyPr wrap="none" rtlCol="0">
            <a:spAutoFit/>
          </a:bodyPr>
          <a:lstStyle/>
          <a:p>
            <a:pPr algn="ctr"/>
            <a:r>
              <a:rPr lang="en-US" b="1" dirty="0"/>
              <a:t>Visual inspection of the system</a:t>
            </a:r>
          </a:p>
        </p:txBody>
      </p:sp>
      <p:pic>
        <p:nvPicPr>
          <p:cNvPr id="5" name="Graphic 4" descr="Computer">
            <a:extLst>
              <a:ext uri="{FF2B5EF4-FFF2-40B4-BE49-F238E27FC236}">
                <a16:creationId xmlns:a16="http://schemas.microsoft.com/office/drawing/2014/main" id="{EB29860F-5772-4D00-8AC2-FB4A8FFD4F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1924705"/>
            <a:ext cx="914400" cy="914400"/>
          </a:xfrm>
          <a:prstGeom prst="rect">
            <a:avLst/>
          </a:prstGeom>
        </p:spPr>
      </p:pic>
      <p:sp>
        <p:nvSpPr>
          <p:cNvPr id="6" name="Rectangle 5">
            <a:extLst>
              <a:ext uri="{FF2B5EF4-FFF2-40B4-BE49-F238E27FC236}">
                <a16:creationId xmlns:a16="http://schemas.microsoft.com/office/drawing/2014/main" id="{022B12B7-0D0D-4E8A-A8C3-3ADFAD48DCC9}"/>
              </a:ext>
            </a:extLst>
          </p:cNvPr>
          <p:cNvSpPr/>
          <p:nvPr/>
        </p:nvSpPr>
        <p:spPr>
          <a:xfrm>
            <a:off x="1026800" y="1971445"/>
            <a:ext cx="9381961" cy="1323439"/>
          </a:xfrm>
          <a:prstGeom prst="rect">
            <a:avLst/>
          </a:prstGeom>
        </p:spPr>
        <p:txBody>
          <a:bodyPr wrap="square">
            <a:spAutoFit/>
          </a:bodyPr>
          <a:lstStyle/>
          <a:p>
            <a:pPr marL="342900" indent="-342900" algn="just">
              <a:buFont typeface="Arial" panose="020B0604020202020204" pitchFamily="34" charset="0"/>
              <a:buChar char="•"/>
            </a:pPr>
            <a:r>
              <a:rPr lang="en-US" sz="1900" dirty="0">
                <a:cs typeface="Times New Roman" panose="02020603050405020304" pitchFamily="18" charset="0"/>
              </a:rPr>
              <a:t>Go to File </a:t>
            </a:r>
            <a:r>
              <a:rPr lang="en-US" sz="2000" dirty="0">
                <a:cs typeface="Times New Roman" panose="02020603050405020304" pitchFamily="18" charset="0"/>
              </a:rPr>
              <a:t>→ Log </a:t>
            </a:r>
            <a:r>
              <a:rPr lang="en-US" sz="2000" dirty="0" err="1">
                <a:cs typeface="Times New Roman" panose="02020603050405020304" pitchFamily="18" charset="0"/>
              </a:rPr>
              <a:t>Tcl</a:t>
            </a:r>
            <a:r>
              <a:rPr lang="en-US" sz="2000" dirty="0">
                <a:cs typeface="Times New Roman" panose="02020603050405020304" pitchFamily="18" charset="0"/>
              </a:rPr>
              <a:t> commands to console</a:t>
            </a:r>
          </a:p>
          <a:p>
            <a:pPr marL="342900" indent="-342900" algn="just">
              <a:buFont typeface="Arial" panose="020B0604020202020204" pitchFamily="34" charset="0"/>
              <a:buChar char="•"/>
            </a:pPr>
            <a:r>
              <a:rPr lang="en-US" sz="2000" dirty="0">
                <a:cs typeface="Times New Roman" panose="02020603050405020304" pitchFamily="18" charset="0"/>
              </a:rPr>
              <a:t>Set Display → Orthographic</a:t>
            </a:r>
          </a:p>
          <a:p>
            <a:pPr marL="342900" indent="-342900" algn="just">
              <a:buFont typeface="Arial" panose="020B0604020202020204" pitchFamily="34" charset="0"/>
              <a:buChar char="•"/>
            </a:pPr>
            <a:r>
              <a:rPr lang="en-US" sz="2000" dirty="0">
                <a:cs typeface="Times New Roman" panose="02020603050405020304" pitchFamily="18" charset="0"/>
              </a:rPr>
              <a:t>Set Display → Axes → Off</a:t>
            </a:r>
          </a:p>
          <a:p>
            <a:pPr marL="342900" indent="-342900" algn="just">
              <a:buFont typeface="Arial" panose="020B0604020202020204" pitchFamily="34" charset="0"/>
              <a:buChar char="•"/>
            </a:pPr>
            <a:r>
              <a:rPr lang="en-US" sz="2000" dirty="0">
                <a:cs typeface="Times New Roman" panose="02020603050405020304" pitchFamily="18" charset="0"/>
              </a:rPr>
              <a:t>Set Graphics → Colors → Categories: Display, Names: Background, Color: White</a:t>
            </a:r>
            <a:r>
              <a:rPr lang="en-US" sz="1900" i="1" dirty="0">
                <a:cs typeface="Times New Roman" panose="02020603050405020304" pitchFamily="18" charset="0"/>
              </a:rPr>
              <a:t>	</a:t>
            </a:r>
          </a:p>
        </p:txBody>
      </p:sp>
      <p:sp>
        <p:nvSpPr>
          <p:cNvPr id="12" name="Rectangle 11">
            <a:extLst>
              <a:ext uri="{FF2B5EF4-FFF2-40B4-BE49-F238E27FC236}">
                <a16:creationId xmlns:a16="http://schemas.microsoft.com/office/drawing/2014/main" id="{46BCBAF8-A1E5-46FE-A6D1-CF07B721E582}"/>
              </a:ext>
            </a:extLst>
          </p:cNvPr>
          <p:cNvSpPr/>
          <p:nvPr/>
        </p:nvSpPr>
        <p:spPr>
          <a:xfrm>
            <a:off x="3395070" y="5615378"/>
            <a:ext cx="6096000" cy="1015663"/>
          </a:xfrm>
          <a:prstGeom prst="rect">
            <a:avLst/>
          </a:prstGeom>
        </p:spPr>
        <p:txBody>
          <a:bodyPr>
            <a:spAutoFit/>
          </a:bodyPr>
          <a:lstStyle/>
          <a:p>
            <a:pPr lvl="1" algn="just"/>
            <a:r>
              <a:rPr lang="en-US" sz="2000" dirty="0"/>
              <a:t>Graphics </a:t>
            </a:r>
            <a:r>
              <a:rPr lang="en-US" sz="2000" dirty="0">
                <a:cs typeface="Times New Roman" panose="02020603050405020304" pitchFamily="18" charset="0"/>
              </a:rPr>
              <a:t>→ Representations… → Coloring method: Secondary Structure, Drawing Method: New Cartoon,</a:t>
            </a:r>
          </a:p>
          <a:p>
            <a:pPr lvl="1" algn="just"/>
            <a:r>
              <a:rPr lang="en-US" sz="2000" dirty="0">
                <a:cs typeface="Times New Roman" panose="02020603050405020304" pitchFamily="18" charset="0"/>
              </a:rPr>
              <a:t>    Materials: </a:t>
            </a:r>
            <a:r>
              <a:rPr lang="en-US" sz="2000" dirty="0" err="1">
                <a:cs typeface="Times New Roman" panose="02020603050405020304" pitchFamily="18" charset="0"/>
              </a:rPr>
              <a:t>AOChalky</a:t>
            </a:r>
            <a:r>
              <a:rPr lang="en-US" sz="2000" dirty="0">
                <a:cs typeface="Times New Roman" panose="02020603050405020304" pitchFamily="18" charset="0"/>
              </a:rPr>
              <a:t>, Resolution: 50</a:t>
            </a:r>
            <a:r>
              <a:rPr lang="en-US" sz="1600" dirty="0">
                <a:cs typeface="Times New Roman" panose="02020603050405020304" pitchFamily="18" charset="0"/>
              </a:rPr>
              <a:t> </a:t>
            </a:r>
            <a:endParaRPr lang="en-US" sz="1600" dirty="0"/>
          </a:p>
        </p:txBody>
      </p:sp>
    </p:spTree>
    <p:extLst>
      <p:ext uri="{BB962C8B-B14F-4D97-AF65-F5344CB8AC3E}">
        <p14:creationId xmlns:p14="http://schemas.microsoft.com/office/powerpoint/2010/main" val="4281680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0" y="222246"/>
            <a:ext cx="5362514" cy="612976"/>
          </a:xfrm>
        </p:spPr>
        <p:txBody>
          <a:bodyPr>
            <a:normAutofit fontScale="90000"/>
          </a:bodyPr>
          <a:lstStyle/>
          <a:p>
            <a:r>
              <a:rPr lang="en-US" dirty="0"/>
              <a:t>Rendering using VMD MPI</a:t>
            </a:r>
          </a:p>
        </p:txBody>
      </p: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1225258" y="1119846"/>
            <a:ext cx="10365167" cy="738655"/>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pic>
        <p:nvPicPr>
          <p:cNvPr id="5" name="Picture 4">
            <a:extLst>
              <a:ext uri="{FF2B5EF4-FFF2-40B4-BE49-F238E27FC236}">
                <a16:creationId xmlns:a16="http://schemas.microsoft.com/office/drawing/2014/main" id="{CD0521BC-4490-4CA7-BC0E-DDF170055456}"/>
              </a:ext>
            </a:extLst>
          </p:cNvPr>
          <p:cNvPicPr>
            <a:picLocks noChangeAspect="1"/>
          </p:cNvPicPr>
          <p:nvPr/>
        </p:nvPicPr>
        <p:blipFill>
          <a:blip r:embed="rId2"/>
          <a:stretch>
            <a:fillRect/>
          </a:stretch>
        </p:blipFill>
        <p:spPr>
          <a:xfrm>
            <a:off x="459734" y="2143124"/>
            <a:ext cx="5948108" cy="4379119"/>
          </a:xfrm>
          <a:prstGeom prst="rect">
            <a:avLst/>
          </a:prstGeom>
        </p:spPr>
      </p:pic>
      <p:sp>
        <p:nvSpPr>
          <p:cNvPr id="6" name="Right Brace 5">
            <a:extLst>
              <a:ext uri="{FF2B5EF4-FFF2-40B4-BE49-F238E27FC236}">
                <a16:creationId xmlns:a16="http://schemas.microsoft.com/office/drawing/2014/main" id="{2D91EADF-6296-48FE-AE05-B7099C3DF906}"/>
              </a:ext>
            </a:extLst>
          </p:cNvPr>
          <p:cNvSpPr/>
          <p:nvPr/>
        </p:nvSpPr>
        <p:spPr>
          <a:xfrm>
            <a:off x="6550819" y="2143125"/>
            <a:ext cx="185737" cy="1071564"/>
          </a:xfrm>
          <a:prstGeom prst="rightBrace">
            <a:avLst>
              <a:gd name="adj1" fmla="val 0"/>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933AFD7-0895-4F3D-A104-95ADFAA051E3}"/>
              </a:ext>
            </a:extLst>
          </p:cNvPr>
          <p:cNvSpPr txBox="1"/>
          <p:nvPr/>
        </p:nvSpPr>
        <p:spPr>
          <a:xfrm>
            <a:off x="6971109" y="2217242"/>
            <a:ext cx="4986337" cy="923330"/>
          </a:xfrm>
          <a:prstGeom prst="rect">
            <a:avLst/>
          </a:prstGeom>
          <a:noFill/>
        </p:spPr>
        <p:txBody>
          <a:bodyPr wrap="square" rtlCol="0">
            <a:spAutoFit/>
          </a:bodyPr>
          <a:lstStyle/>
          <a:p>
            <a:pPr algn="just"/>
            <a:r>
              <a:rPr lang="en-US" dirty="0"/>
              <a:t>Decomposition of trajectory in blocks, according to the total number of frames and number of ranks requested.</a:t>
            </a:r>
          </a:p>
        </p:txBody>
      </p:sp>
      <p:sp>
        <p:nvSpPr>
          <p:cNvPr id="13" name="Right Brace 12">
            <a:extLst>
              <a:ext uri="{FF2B5EF4-FFF2-40B4-BE49-F238E27FC236}">
                <a16:creationId xmlns:a16="http://schemas.microsoft.com/office/drawing/2014/main" id="{AB6ED811-D71F-413E-8564-BE3F024B92AE}"/>
              </a:ext>
            </a:extLst>
          </p:cNvPr>
          <p:cNvSpPr/>
          <p:nvPr/>
        </p:nvSpPr>
        <p:spPr>
          <a:xfrm>
            <a:off x="6550818" y="3419869"/>
            <a:ext cx="185737" cy="3102373"/>
          </a:xfrm>
          <a:prstGeom prst="rightBrace">
            <a:avLst>
              <a:gd name="adj1" fmla="val 0"/>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B13CD659-45AD-416A-9CAC-A5229D8E5147}"/>
              </a:ext>
            </a:extLst>
          </p:cNvPr>
          <p:cNvSpPr txBox="1"/>
          <p:nvPr/>
        </p:nvSpPr>
        <p:spPr>
          <a:xfrm>
            <a:off x="6971108" y="4448474"/>
            <a:ext cx="4986337" cy="1200329"/>
          </a:xfrm>
          <a:prstGeom prst="rect">
            <a:avLst/>
          </a:prstGeom>
          <a:noFill/>
        </p:spPr>
        <p:txBody>
          <a:bodyPr wrap="square" rtlCol="0">
            <a:spAutoFit/>
          </a:bodyPr>
          <a:lstStyle/>
          <a:p>
            <a:pPr algn="just"/>
            <a:r>
              <a:rPr lang="en-US" dirty="0"/>
              <a:t>The </a:t>
            </a:r>
            <a:r>
              <a:rPr lang="en-US" i="1" dirty="0"/>
              <a:t>parallel </a:t>
            </a:r>
            <a:r>
              <a:rPr lang="en-US" i="1" dirty="0" err="1"/>
              <a:t>allgather</a:t>
            </a:r>
            <a:r>
              <a:rPr lang="en-US" i="1" dirty="0"/>
              <a:t> </a:t>
            </a:r>
            <a:r>
              <a:rPr lang="en-US" dirty="0"/>
              <a:t>command allows </a:t>
            </a:r>
            <a:r>
              <a:rPr lang="en-US" dirty="0" err="1"/>
              <a:t>Tcl</a:t>
            </a:r>
            <a:r>
              <a:rPr lang="en-US" dirty="0"/>
              <a:t> MPI analysis scripts to gather the results from all the nodes, in a set of per-node list of results. The output in printed on rank 0.</a:t>
            </a:r>
          </a:p>
        </p:txBody>
      </p:sp>
    </p:spTree>
    <p:extLst>
      <p:ext uri="{BB962C8B-B14F-4D97-AF65-F5344CB8AC3E}">
        <p14:creationId xmlns:p14="http://schemas.microsoft.com/office/powerpoint/2010/main" val="1452944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838200" y="946490"/>
            <a:ext cx="5712618" cy="730962"/>
          </a:xfrm>
        </p:spPr>
        <p:txBody>
          <a:bodyPr>
            <a:normAutofit/>
          </a:bodyPr>
          <a:lstStyle/>
          <a:p>
            <a:r>
              <a:rPr lang="en-US" dirty="0"/>
              <a:t>Rendering using VMD MPI</a:t>
            </a:r>
          </a:p>
        </p:txBody>
      </p: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60468" y="1874760"/>
            <a:ext cx="10394663" cy="785850"/>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sp>
        <p:nvSpPr>
          <p:cNvPr id="13" name="Right Brace 12">
            <a:extLst>
              <a:ext uri="{FF2B5EF4-FFF2-40B4-BE49-F238E27FC236}">
                <a16:creationId xmlns:a16="http://schemas.microsoft.com/office/drawing/2014/main" id="{AB6ED811-D71F-413E-8564-BE3F024B92AE}"/>
              </a:ext>
            </a:extLst>
          </p:cNvPr>
          <p:cNvSpPr/>
          <p:nvPr/>
        </p:nvSpPr>
        <p:spPr>
          <a:xfrm>
            <a:off x="6550818" y="3786188"/>
            <a:ext cx="185735" cy="1555352"/>
          </a:xfrm>
          <a:prstGeom prst="rightBrace">
            <a:avLst>
              <a:gd name="adj1" fmla="val 0"/>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15">
            <a:extLst>
              <a:ext uri="{FF2B5EF4-FFF2-40B4-BE49-F238E27FC236}">
                <a16:creationId xmlns:a16="http://schemas.microsoft.com/office/drawing/2014/main" id="{36642998-23AA-484D-B255-912393CA97B6}"/>
              </a:ext>
            </a:extLst>
          </p:cNvPr>
          <p:cNvPicPr>
            <a:picLocks noChangeAspect="1"/>
          </p:cNvPicPr>
          <p:nvPr/>
        </p:nvPicPr>
        <p:blipFill>
          <a:blip r:embed="rId2"/>
          <a:stretch>
            <a:fillRect/>
          </a:stretch>
        </p:blipFill>
        <p:spPr>
          <a:xfrm>
            <a:off x="0" y="2842021"/>
            <a:ext cx="6495756" cy="2499519"/>
          </a:xfrm>
          <a:prstGeom prst="rect">
            <a:avLst/>
          </a:prstGeom>
        </p:spPr>
      </p:pic>
      <p:sp>
        <p:nvSpPr>
          <p:cNvPr id="4" name="TextBox 3">
            <a:extLst>
              <a:ext uri="{FF2B5EF4-FFF2-40B4-BE49-F238E27FC236}">
                <a16:creationId xmlns:a16="http://schemas.microsoft.com/office/drawing/2014/main" id="{2454B673-51DD-4173-95BB-D76767851F16}"/>
              </a:ext>
            </a:extLst>
          </p:cNvPr>
          <p:cNvSpPr txBox="1"/>
          <p:nvPr/>
        </p:nvSpPr>
        <p:spPr>
          <a:xfrm>
            <a:off x="6971106" y="4102199"/>
            <a:ext cx="4986337" cy="923330"/>
          </a:xfrm>
          <a:prstGeom prst="rect">
            <a:avLst/>
          </a:prstGeom>
          <a:noFill/>
        </p:spPr>
        <p:txBody>
          <a:bodyPr wrap="square" rtlCol="0">
            <a:spAutoFit/>
          </a:bodyPr>
          <a:lstStyle/>
          <a:p>
            <a:pPr algn="just"/>
            <a:r>
              <a:rPr lang="en-US" dirty="0"/>
              <a:t>Computes parallel reduction across the requested ranks, each rank contributing to one value. The final value is returned to all ranks.</a:t>
            </a:r>
          </a:p>
        </p:txBody>
      </p:sp>
    </p:spTree>
    <p:extLst>
      <p:ext uri="{BB962C8B-B14F-4D97-AF65-F5344CB8AC3E}">
        <p14:creationId xmlns:p14="http://schemas.microsoft.com/office/powerpoint/2010/main" val="31294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796413" y="821892"/>
            <a:ext cx="10515600" cy="872548"/>
          </a:xfrm>
        </p:spPr>
        <p:txBody>
          <a:bodyPr/>
          <a:lstStyle/>
          <a:p>
            <a:r>
              <a:rPr lang="en-US" dirty="0"/>
              <a:t>Rendering using VMD MPI</a:t>
            </a:r>
          </a:p>
        </p:txBody>
      </p: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6118261" y="2217859"/>
            <a:ext cx="6057900" cy="1010026"/>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sp>
        <p:nvSpPr>
          <p:cNvPr id="4" name="TextBox 3">
            <a:extLst>
              <a:ext uri="{FF2B5EF4-FFF2-40B4-BE49-F238E27FC236}">
                <a16:creationId xmlns:a16="http://schemas.microsoft.com/office/drawing/2014/main" id="{2454B673-51DD-4173-95BB-D76767851F16}"/>
              </a:ext>
            </a:extLst>
          </p:cNvPr>
          <p:cNvSpPr txBox="1"/>
          <p:nvPr/>
        </p:nvSpPr>
        <p:spPr>
          <a:xfrm>
            <a:off x="6096000" y="3407415"/>
            <a:ext cx="6057900" cy="1200329"/>
          </a:xfrm>
          <a:prstGeom prst="rect">
            <a:avLst/>
          </a:prstGeom>
          <a:noFill/>
        </p:spPr>
        <p:txBody>
          <a:bodyPr wrap="square" rtlCol="0">
            <a:spAutoFit/>
          </a:bodyPr>
          <a:lstStyle/>
          <a:p>
            <a:pPr algn="just"/>
            <a:r>
              <a:rPr lang="en-US" dirty="0"/>
              <a:t>Generates the data files for each frame of the trajectory (.</a:t>
            </a:r>
            <a:r>
              <a:rPr lang="en-US" dirty="0" err="1"/>
              <a:t>dat</a:t>
            </a:r>
            <a:r>
              <a:rPr lang="en-US" dirty="0"/>
              <a:t>). After the generation of data files, the image rendering is performed using the Very fast multiprocessor ray tracer </a:t>
            </a:r>
            <a:r>
              <a:rPr lang="en-US" b="1" dirty="0"/>
              <a:t>Tachyon</a:t>
            </a:r>
            <a:r>
              <a:rPr lang="en-US" dirty="0"/>
              <a:t>.  </a:t>
            </a:r>
          </a:p>
        </p:txBody>
      </p:sp>
      <p:pic>
        <p:nvPicPr>
          <p:cNvPr id="7" name="Picture 6">
            <a:extLst>
              <a:ext uri="{FF2B5EF4-FFF2-40B4-BE49-F238E27FC236}">
                <a16:creationId xmlns:a16="http://schemas.microsoft.com/office/drawing/2014/main" id="{86619799-0198-45CD-9D36-A3DD0419980B}"/>
              </a:ext>
            </a:extLst>
          </p:cNvPr>
          <p:cNvPicPr>
            <a:picLocks noChangeAspect="1"/>
          </p:cNvPicPr>
          <p:nvPr/>
        </p:nvPicPr>
        <p:blipFill>
          <a:blip r:embed="rId2"/>
          <a:stretch>
            <a:fillRect/>
          </a:stretch>
        </p:blipFill>
        <p:spPr>
          <a:xfrm>
            <a:off x="546781" y="1770561"/>
            <a:ext cx="5270613" cy="5027887"/>
          </a:xfrm>
          <a:prstGeom prst="rect">
            <a:avLst/>
          </a:prstGeom>
        </p:spPr>
      </p:pic>
    </p:spTree>
    <p:extLst>
      <p:ext uri="{BB962C8B-B14F-4D97-AF65-F5344CB8AC3E}">
        <p14:creationId xmlns:p14="http://schemas.microsoft.com/office/powerpoint/2010/main" val="366947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AB2E0E-9027-4570-B8A0-49B5F16D6594}"/>
              </a:ext>
            </a:extLst>
          </p:cNvPr>
          <p:cNvPicPr>
            <a:picLocks noChangeAspect="1"/>
          </p:cNvPicPr>
          <p:nvPr/>
        </p:nvPicPr>
        <p:blipFill>
          <a:blip r:embed="rId2"/>
          <a:stretch>
            <a:fillRect/>
          </a:stretch>
        </p:blipFill>
        <p:spPr>
          <a:xfrm>
            <a:off x="0" y="2075972"/>
            <a:ext cx="6967157" cy="4782028"/>
          </a:xfrm>
          <a:prstGeom prst="rect">
            <a:avLst/>
          </a:prstGeom>
        </p:spPr>
      </p:pic>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434" y="0"/>
            <a:ext cx="5167835" cy="656929"/>
          </a:xfrm>
        </p:spPr>
        <p:txBody>
          <a:bodyPr>
            <a:normAutofit fontScale="90000"/>
          </a:bodyPr>
          <a:lstStyle/>
          <a:p>
            <a:r>
              <a:rPr lang="en-US" dirty="0"/>
              <a:t>Rendering using VMD MPI</a:t>
            </a:r>
          </a:p>
        </p:txBody>
      </p: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1082740" y="883687"/>
            <a:ext cx="5242803" cy="977145"/>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sp>
        <p:nvSpPr>
          <p:cNvPr id="6" name="Right Brace 5">
            <a:extLst>
              <a:ext uri="{FF2B5EF4-FFF2-40B4-BE49-F238E27FC236}">
                <a16:creationId xmlns:a16="http://schemas.microsoft.com/office/drawing/2014/main" id="{954FBB91-366F-4C87-8AD7-29722AF7A627}"/>
              </a:ext>
            </a:extLst>
          </p:cNvPr>
          <p:cNvSpPr/>
          <p:nvPr/>
        </p:nvSpPr>
        <p:spPr>
          <a:xfrm>
            <a:off x="2616051" y="2075972"/>
            <a:ext cx="45719" cy="721519"/>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F4741C22-F192-4F53-B215-01E9FDC31A1B}"/>
              </a:ext>
            </a:extLst>
          </p:cNvPr>
          <p:cNvSpPr txBox="1"/>
          <p:nvPr/>
        </p:nvSpPr>
        <p:spPr>
          <a:xfrm>
            <a:off x="2726227" y="2357142"/>
            <a:ext cx="2799869" cy="338554"/>
          </a:xfrm>
          <a:prstGeom prst="rect">
            <a:avLst/>
          </a:prstGeom>
          <a:noFill/>
        </p:spPr>
        <p:txBody>
          <a:bodyPr wrap="none" rtlCol="0">
            <a:spAutoFit/>
          </a:bodyPr>
          <a:lstStyle/>
          <a:p>
            <a:r>
              <a:rPr lang="en-US" sz="1600" dirty="0">
                <a:solidFill>
                  <a:schemeClr val="bg1"/>
                </a:solidFill>
              </a:rPr>
              <a:t>Frame decomposition  on ranks</a:t>
            </a:r>
          </a:p>
        </p:txBody>
      </p:sp>
      <p:cxnSp>
        <p:nvCxnSpPr>
          <p:cNvPr id="10" name="Straight Arrow Connector 9">
            <a:extLst>
              <a:ext uri="{FF2B5EF4-FFF2-40B4-BE49-F238E27FC236}">
                <a16:creationId xmlns:a16="http://schemas.microsoft.com/office/drawing/2014/main" id="{03207850-A0C6-4FED-B7B8-EC44926ACFA6}"/>
              </a:ext>
            </a:extLst>
          </p:cNvPr>
          <p:cNvCxnSpPr/>
          <p:nvPr/>
        </p:nvCxnSpPr>
        <p:spPr>
          <a:xfrm>
            <a:off x="3897320" y="3200401"/>
            <a:ext cx="56459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7188CBC-77B1-4CA9-9A4D-E27C03FF3CEA}"/>
              </a:ext>
            </a:extLst>
          </p:cNvPr>
          <p:cNvSpPr txBox="1"/>
          <p:nvPr/>
        </p:nvSpPr>
        <p:spPr>
          <a:xfrm>
            <a:off x="4534076" y="3031124"/>
            <a:ext cx="1447448" cy="338554"/>
          </a:xfrm>
          <a:prstGeom prst="rect">
            <a:avLst/>
          </a:prstGeom>
          <a:noFill/>
        </p:spPr>
        <p:txBody>
          <a:bodyPr wrap="none" rtlCol="0">
            <a:spAutoFit/>
          </a:bodyPr>
          <a:lstStyle/>
          <a:p>
            <a:r>
              <a:rPr lang="en-US" sz="1600" dirty="0">
                <a:solidFill>
                  <a:schemeClr val="bg1"/>
                </a:solidFill>
              </a:rPr>
              <a:t>Load trajectory</a:t>
            </a:r>
          </a:p>
        </p:txBody>
      </p:sp>
      <p:sp>
        <p:nvSpPr>
          <p:cNvPr id="14" name="Right Brace 13">
            <a:extLst>
              <a:ext uri="{FF2B5EF4-FFF2-40B4-BE49-F238E27FC236}">
                <a16:creationId xmlns:a16="http://schemas.microsoft.com/office/drawing/2014/main" id="{CB98DA92-1C2C-4893-94D1-30D1F16B3ADE}"/>
              </a:ext>
            </a:extLst>
          </p:cNvPr>
          <p:cNvSpPr/>
          <p:nvPr/>
        </p:nvSpPr>
        <p:spPr>
          <a:xfrm>
            <a:off x="1275563" y="4879181"/>
            <a:ext cx="124611" cy="278606"/>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5370A578-2DE3-43D0-9B72-0CB33BB19BE2}"/>
              </a:ext>
            </a:extLst>
          </p:cNvPr>
          <p:cNvSpPr txBox="1"/>
          <p:nvPr/>
        </p:nvSpPr>
        <p:spPr>
          <a:xfrm>
            <a:off x="1523871" y="4849207"/>
            <a:ext cx="1373325" cy="338554"/>
          </a:xfrm>
          <a:prstGeom prst="rect">
            <a:avLst/>
          </a:prstGeom>
          <a:noFill/>
        </p:spPr>
        <p:txBody>
          <a:bodyPr wrap="none" rtlCol="0">
            <a:spAutoFit/>
          </a:bodyPr>
          <a:lstStyle/>
          <a:p>
            <a:r>
              <a:rPr lang="en-US" sz="1600" dirty="0">
                <a:solidFill>
                  <a:schemeClr val="bg1"/>
                </a:solidFill>
              </a:rPr>
              <a:t>Visual settings</a:t>
            </a:r>
          </a:p>
        </p:txBody>
      </p:sp>
      <p:sp>
        <p:nvSpPr>
          <p:cNvPr id="18" name="Right Brace 17">
            <a:extLst>
              <a:ext uri="{FF2B5EF4-FFF2-40B4-BE49-F238E27FC236}">
                <a16:creationId xmlns:a16="http://schemas.microsoft.com/office/drawing/2014/main" id="{30DA16C6-A3BC-4562-B49C-8E0EBF282CB9}"/>
              </a:ext>
            </a:extLst>
          </p:cNvPr>
          <p:cNvSpPr/>
          <p:nvPr/>
        </p:nvSpPr>
        <p:spPr>
          <a:xfrm>
            <a:off x="7068760" y="5766304"/>
            <a:ext cx="109225" cy="1073440"/>
          </a:xfrm>
          <a:prstGeom prst="rightBrace">
            <a:avLst/>
          </a:prstGeom>
          <a:noFill/>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C4DB195E-10D8-4504-A914-C92B3112252F}"/>
              </a:ext>
            </a:extLst>
          </p:cNvPr>
          <p:cNvSpPr txBox="1"/>
          <p:nvPr/>
        </p:nvSpPr>
        <p:spPr>
          <a:xfrm>
            <a:off x="7279588" y="6133747"/>
            <a:ext cx="2855077" cy="338554"/>
          </a:xfrm>
          <a:prstGeom prst="rect">
            <a:avLst/>
          </a:prstGeom>
          <a:noFill/>
        </p:spPr>
        <p:txBody>
          <a:bodyPr wrap="none" rtlCol="0">
            <a:spAutoFit/>
          </a:bodyPr>
          <a:lstStyle/>
          <a:p>
            <a:r>
              <a:rPr lang="en-US" sz="1600" dirty="0"/>
              <a:t>Loop and rendering over frames</a:t>
            </a:r>
          </a:p>
        </p:txBody>
      </p:sp>
      <p:sp>
        <p:nvSpPr>
          <p:cNvPr id="5" name="TextBox 4">
            <a:extLst>
              <a:ext uri="{FF2B5EF4-FFF2-40B4-BE49-F238E27FC236}">
                <a16:creationId xmlns:a16="http://schemas.microsoft.com/office/drawing/2014/main" id="{6F33FA00-6C2E-4D89-B197-940A4B6250DE}"/>
              </a:ext>
            </a:extLst>
          </p:cNvPr>
          <p:cNvSpPr txBox="1"/>
          <p:nvPr/>
        </p:nvSpPr>
        <p:spPr>
          <a:xfrm>
            <a:off x="7177985" y="1787755"/>
            <a:ext cx="4652486" cy="646331"/>
          </a:xfrm>
          <a:prstGeom prst="rect">
            <a:avLst/>
          </a:prstGeom>
          <a:noFill/>
        </p:spPr>
        <p:txBody>
          <a:bodyPr wrap="square" rtlCol="0">
            <a:spAutoFit/>
          </a:bodyPr>
          <a:lstStyle/>
          <a:p>
            <a:pPr algn="just"/>
            <a:r>
              <a:rPr lang="en-US" dirty="0" err="1"/>
              <a:t>my_ss_colors.tcl</a:t>
            </a:r>
            <a:r>
              <a:rPr lang="en-US" dirty="0"/>
              <a:t> sources a color palette for secondary structure feature in the proteins. </a:t>
            </a:r>
          </a:p>
        </p:txBody>
      </p:sp>
      <p:sp>
        <p:nvSpPr>
          <p:cNvPr id="7" name="Rectangle 6">
            <a:extLst>
              <a:ext uri="{FF2B5EF4-FFF2-40B4-BE49-F238E27FC236}">
                <a16:creationId xmlns:a16="http://schemas.microsoft.com/office/drawing/2014/main" id="{78F59937-47D6-45AA-B7C7-5734AA5359DC}"/>
              </a:ext>
            </a:extLst>
          </p:cNvPr>
          <p:cNvSpPr/>
          <p:nvPr/>
        </p:nvSpPr>
        <p:spPr>
          <a:xfrm>
            <a:off x="354260" y="3688316"/>
            <a:ext cx="2917578" cy="119086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17F38D5-DBD8-498B-9157-A73D87437C67}"/>
              </a:ext>
            </a:extLst>
          </p:cNvPr>
          <p:cNvPicPr>
            <a:picLocks noChangeAspect="1"/>
          </p:cNvPicPr>
          <p:nvPr/>
        </p:nvPicPr>
        <p:blipFill rotWithShape="1">
          <a:blip r:embed="rId3"/>
          <a:srcRect b="-772"/>
          <a:stretch/>
        </p:blipFill>
        <p:spPr>
          <a:xfrm>
            <a:off x="5916619" y="3474005"/>
            <a:ext cx="4308468" cy="2197371"/>
          </a:xfrm>
          <a:prstGeom prst="rect">
            <a:avLst/>
          </a:prstGeom>
        </p:spPr>
      </p:pic>
      <p:cxnSp>
        <p:nvCxnSpPr>
          <p:cNvPr id="13" name="Straight Arrow Connector 12">
            <a:extLst>
              <a:ext uri="{FF2B5EF4-FFF2-40B4-BE49-F238E27FC236}">
                <a16:creationId xmlns:a16="http://schemas.microsoft.com/office/drawing/2014/main" id="{5B9A2A08-87AE-470F-96C6-BF84C7A00673}"/>
              </a:ext>
            </a:extLst>
          </p:cNvPr>
          <p:cNvCxnSpPr/>
          <p:nvPr/>
        </p:nvCxnSpPr>
        <p:spPr>
          <a:xfrm flipH="1">
            <a:off x="3395535" y="4283747"/>
            <a:ext cx="2433765"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D7C3801-5956-457E-B709-A0D28B9C91D7}"/>
              </a:ext>
            </a:extLst>
          </p:cNvPr>
          <p:cNvSpPr txBox="1"/>
          <p:nvPr/>
        </p:nvSpPr>
        <p:spPr>
          <a:xfrm>
            <a:off x="3507581" y="3785902"/>
            <a:ext cx="2233770" cy="461665"/>
          </a:xfrm>
          <a:prstGeom prst="rect">
            <a:avLst/>
          </a:prstGeom>
          <a:noFill/>
        </p:spPr>
        <p:txBody>
          <a:bodyPr wrap="square" rtlCol="0">
            <a:spAutoFit/>
          </a:bodyPr>
          <a:lstStyle/>
          <a:p>
            <a:pPr algn="just"/>
            <a:r>
              <a:rPr lang="en-US" sz="1200" dirty="0">
                <a:solidFill>
                  <a:schemeClr val="bg1"/>
                </a:solidFill>
              </a:rPr>
              <a:t>Save visualization state from console to the submission script</a:t>
            </a:r>
          </a:p>
        </p:txBody>
      </p:sp>
      <p:sp>
        <p:nvSpPr>
          <p:cNvPr id="17" name="TextBox 16">
            <a:extLst>
              <a:ext uri="{FF2B5EF4-FFF2-40B4-BE49-F238E27FC236}">
                <a16:creationId xmlns:a16="http://schemas.microsoft.com/office/drawing/2014/main" id="{A1C11D44-80D5-416A-85A1-A0A0C3B2BE61}"/>
              </a:ext>
            </a:extLst>
          </p:cNvPr>
          <p:cNvSpPr txBox="1"/>
          <p:nvPr/>
        </p:nvSpPr>
        <p:spPr>
          <a:xfrm>
            <a:off x="7039316" y="2839265"/>
            <a:ext cx="4652486" cy="523220"/>
          </a:xfrm>
          <a:prstGeom prst="rect">
            <a:avLst/>
          </a:prstGeom>
          <a:noFill/>
        </p:spPr>
        <p:txBody>
          <a:bodyPr wrap="square" rtlCol="0">
            <a:spAutoFit/>
          </a:bodyPr>
          <a:lstStyle/>
          <a:p>
            <a:pPr algn="just"/>
            <a:r>
              <a:rPr lang="en-US" sz="1400" dirty="0"/>
              <a:t>Viewpoints and representations saved on the console are copied to the rendering script  in the </a:t>
            </a:r>
            <a:r>
              <a:rPr lang="en-US" sz="1400" i="1" dirty="0" err="1"/>
              <a:t>mpianalyze</a:t>
            </a:r>
            <a:r>
              <a:rPr lang="en-US" sz="1400" dirty="0"/>
              <a:t> process</a:t>
            </a:r>
          </a:p>
        </p:txBody>
      </p:sp>
    </p:spTree>
    <p:extLst>
      <p:ext uri="{BB962C8B-B14F-4D97-AF65-F5344CB8AC3E}">
        <p14:creationId xmlns:p14="http://schemas.microsoft.com/office/powerpoint/2010/main" val="115325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0" y="18255"/>
            <a:ext cx="10515600" cy="766359"/>
          </a:xfrm>
        </p:spPr>
        <p:txBody>
          <a:bodyPr/>
          <a:lstStyle/>
          <a:p>
            <a:r>
              <a:rPr lang="en-US" dirty="0"/>
              <a:t>Rendering using VMD MPI</a:t>
            </a:r>
          </a:p>
        </p:txBody>
      </p: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896702" y="784614"/>
            <a:ext cx="8406581" cy="915636"/>
          </a:xfrm>
        </p:spPr>
        <p:txBody>
          <a:bodyPr>
            <a:noAutofit/>
          </a:bodyPr>
          <a:lstStyle/>
          <a:p>
            <a:pPr marL="0" indent="0" algn="just">
              <a:buNone/>
            </a:pPr>
            <a:r>
              <a:rPr lang="en-US" sz="1900" dirty="0"/>
              <a:t>The following script describes rendering movies using MPI-supported VMD on Stampede2 supercomputer.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render_movies_mpi.tcl</a:t>
            </a:r>
          </a:p>
        </p:txBody>
      </p:sp>
      <p:sp>
        <p:nvSpPr>
          <p:cNvPr id="9" name="TextBox 8">
            <a:extLst>
              <a:ext uri="{FF2B5EF4-FFF2-40B4-BE49-F238E27FC236}">
                <a16:creationId xmlns:a16="http://schemas.microsoft.com/office/drawing/2014/main" id="{4E0E68D9-BEB8-4A1B-8F56-334F8EA6DD1D}"/>
              </a:ext>
            </a:extLst>
          </p:cNvPr>
          <p:cNvSpPr txBox="1"/>
          <p:nvPr/>
        </p:nvSpPr>
        <p:spPr>
          <a:xfrm>
            <a:off x="7751752" y="3255599"/>
            <a:ext cx="428914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Loads the structure file and preforms the rendering over the total number of ranks requested.</a:t>
            </a:r>
          </a:p>
          <a:p>
            <a:pPr marL="285750" indent="-285750" algn="just">
              <a:buFont typeface="Arial" panose="020B0604020202020204" pitchFamily="34" charset="0"/>
              <a:buChar char="•"/>
            </a:pPr>
            <a:r>
              <a:rPr lang="en-US" dirty="0"/>
              <a:t>The example follows a trajectory with 5,000 frames.</a:t>
            </a:r>
          </a:p>
        </p:txBody>
      </p:sp>
      <p:pic>
        <p:nvPicPr>
          <p:cNvPr id="11" name="Picture 10">
            <a:extLst>
              <a:ext uri="{FF2B5EF4-FFF2-40B4-BE49-F238E27FC236}">
                <a16:creationId xmlns:a16="http://schemas.microsoft.com/office/drawing/2014/main" id="{5374A9E5-7EF6-4B80-8AD2-0A7E78D52EC5}"/>
              </a:ext>
            </a:extLst>
          </p:cNvPr>
          <p:cNvPicPr>
            <a:picLocks noChangeAspect="1"/>
          </p:cNvPicPr>
          <p:nvPr/>
        </p:nvPicPr>
        <p:blipFill>
          <a:blip r:embed="rId2"/>
          <a:stretch>
            <a:fillRect/>
          </a:stretch>
        </p:blipFill>
        <p:spPr>
          <a:xfrm>
            <a:off x="-1" y="2170963"/>
            <a:ext cx="7705075" cy="3646600"/>
          </a:xfrm>
          <a:prstGeom prst="rect">
            <a:avLst/>
          </a:prstGeom>
        </p:spPr>
      </p:pic>
    </p:spTree>
    <p:extLst>
      <p:ext uri="{BB962C8B-B14F-4D97-AF65-F5344CB8AC3E}">
        <p14:creationId xmlns:p14="http://schemas.microsoft.com/office/powerpoint/2010/main" val="415249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4D4C-E3D9-4755-8034-FF331AF56E30}"/>
              </a:ext>
            </a:extLst>
          </p:cNvPr>
          <p:cNvSpPr>
            <a:spLocks noGrp="1"/>
          </p:cNvSpPr>
          <p:nvPr>
            <p:ph type="title"/>
          </p:nvPr>
        </p:nvSpPr>
        <p:spPr>
          <a:xfrm>
            <a:off x="892122" y="987961"/>
            <a:ext cx="5769569" cy="630674"/>
          </a:xfrm>
        </p:spPr>
        <p:txBody>
          <a:bodyPr>
            <a:normAutofit fontScale="90000"/>
          </a:bodyPr>
          <a:lstStyle/>
          <a:p>
            <a:r>
              <a:rPr lang="en-US" dirty="0"/>
              <a:t>Rendering using VMD MPI</a:t>
            </a:r>
          </a:p>
        </p:txBody>
      </p:sp>
      <p:sp>
        <p:nvSpPr>
          <p:cNvPr id="3" name="Content Placeholder 2">
            <a:extLst>
              <a:ext uri="{FF2B5EF4-FFF2-40B4-BE49-F238E27FC236}">
                <a16:creationId xmlns:a16="http://schemas.microsoft.com/office/drawing/2014/main" id="{CBF82D96-0AC4-4AA6-81F2-4B224E88F30E}"/>
              </a:ext>
            </a:extLst>
          </p:cNvPr>
          <p:cNvSpPr>
            <a:spLocks noGrp="1"/>
          </p:cNvSpPr>
          <p:nvPr>
            <p:ph idx="1"/>
          </p:nvPr>
        </p:nvSpPr>
        <p:spPr>
          <a:xfrm>
            <a:off x="119472" y="2007461"/>
            <a:ext cx="5858059" cy="1116936"/>
          </a:xfrm>
        </p:spPr>
        <p:txBody>
          <a:bodyPr>
            <a:noAutofit/>
          </a:bodyPr>
          <a:lstStyle/>
          <a:p>
            <a:pPr marL="0" indent="0" algn="just">
              <a:buNone/>
            </a:pPr>
            <a:r>
              <a:rPr lang="en-US" sz="1900" dirty="0"/>
              <a:t>The script is submitted using </a:t>
            </a:r>
            <a:r>
              <a:rPr lang="en-US" sz="1900" dirty="0" err="1"/>
              <a:t>Slurm</a:t>
            </a:r>
            <a:r>
              <a:rPr lang="en-US" sz="1900" dirty="0"/>
              <a:t> Workload Manager</a:t>
            </a:r>
            <a:endParaRPr lang="en-US" sz="2000" dirty="0">
              <a:cs typeface="Times New Roman" panose="02020603050405020304" pitchFamily="18" charset="0"/>
            </a:endParaRPr>
          </a:p>
          <a:p>
            <a:pPr marL="0" indent="0" algn="just">
              <a:buNone/>
            </a:pPr>
            <a:r>
              <a:rPr lang="en-US" sz="1900" dirty="0">
                <a:cs typeface="Times New Roman" panose="02020603050405020304" pitchFamily="18" charset="0"/>
              </a:rPr>
              <a:t>	</a:t>
            </a:r>
            <a:r>
              <a:rPr lang="en-US" sz="1900" b="1" dirty="0">
                <a:cs typeface="Times New Roman" panose="02020603050405020304" pitchFamily="18" charset="0"/>
              </a:rPr>
              <a:t>runbatch_mpi.sh</a:t>
            </a:r>
          </a:p>
        </p:txBody>
      </p:sp>
      <p:pic>
        <p:nvPicPr>
          <p:cNvPr id="4" name="Picture 3">
            <a:extLst>
              <a:ext uri="{FF2B5EF4-FFF2-40B4-BE49-F238E27FC236}">
                <a16:creationId xmlns:a16="http://schemas.microsoft.com/office/drawing/2014/main" id="{DADC84BD-F84A-43B6-9200-AFB0471B51F0}"/>
              </a:ext>
            </a:extLst>
          </p:cNvPr>
          <p:cNvPicPr>
            <a:picLocks noChangeAspect="1"/>
          </p:cNvPicPr>
          <p:nvPr/>
        </p:nvPicPr>
        <p:blipFill>
          <a:blip r:embed="rId2"/>
          <a:stretch>
            <a:fillRect/>
          </a:stretch>
        </p:blipFill>
        <p:spPr>
          <a:xfrm>
            <a:off x="10062162" y="1737469"/>
            <a:ext cx="2107406" cy="4173374"/>
          </a:xfrm>
          <a:prstGeom prst="rect">
            <a:avLst/>
          </a:prstGeom>
        </p:spPr>
      </p:pic>
      <p:pic>
        <p:nvPicPr>
          <p:cNvPr id="5" name="Picture 4">
            <a:extLst>
              <a:ext uri="{FF2B5EF4-FFF2-40B4-BE49-F238E27FC236}">
                <a16:creationId xmlns:a16="http://schemas.microsoft.com/office/drawing/2014/main" id="{4B87B48A-A769-4A4D-B9B8-DD0EB4A7A02A}"/>
              </a:ext>
            </a:extLst>
          </p:cNvPr>
          <p:cNvPicPr>
            <a:picLocks noChangeAspect="1"/>
          </p:cNvPicPr>
          <p:nvPr/>
        </p:nvPicPr>
        <p:blipFill>
          <a:blip r:embed="rId3"/>
          <a:stretch>
            <a:fillRect/>
          </a:stretch>
        </p:blipFill>
        <p:spPr>
          <a:xfrm>
            <a:off x="8036697" y="1737469"/>
            <a:ext cx="2188101" cy="4173374"/>
          </a:xfrm>
          <a:prstGeom prst="rect">
            <a:avLst/>
          </a:prstGeom>
        </p:spPr>
      </p:pic>
      <p:sp>
        <p:nvSpPr>
          <p:cNvPr id="6" name="TextBox 5">
            <a:extLst>
              <a:ext uri="{FF2B5EF4-FFF2-40B4-BE49-F238E27FC236}">
                <a16:creationId xmlns:a16="http://schemas.microsoft.com/office/drawing/2014/main" id="{2AB23CE2-76C0-4625-B53F-8A9BA767110F}"/>
              </a:ext>
            </a:extLst>
          </p:cNvPr>
          <p:cNvSpPr txBox="1"/>
          <p:nvPr/>
        </p:nvSpPr>
        <p:spPr>
          <a:xfrm>
            <a:off x="8427225" y="1449358"/>
            <a:ext cx="908197" cy="338554"/>
          </a:xfrm>
          <a:prstGeom prst="rect">
            <a:avLst/>
          </a:prstGeom>
          <a:noFill/>
        </p:spPr>
        <p:txBody>
          <a:bodyPr wrap="none" rtlCol="0">
            <a:spAutoFit/>
          </a:bodyPr>
          <a:lstStyle/>
          <a:p>
            <a:r>
              <a:rPr lang="en-US" sz="1600" b="1" dirty="0"/>
              <a:t>Frame 0 </a:t>
            </a:r>
          </a:p>
        </p:txBody>
      </p:sp>
      <p:sp>
        <p:nvSpPr>
          <p:cNvPr id="7" name="TextBox 6">
            <a:extLst>
              <a:ext uri="{FF2B5EF4-FFF2-40B4-BE49-F238E27FC236}">
                <a16:creationId xmlns:a16="http://schemas.microsoft.com/office/drawing/2014/main" id="{877042EC-A726-4FD8-B256-D9E1E3C9A372}"/>
              </a:ext>
            </a:extLst>
          </p:cNvPr>
          <p:cNvSpPr txBox="1"/>
          <p:nvPr/>
        </p:nvSpPr>
        <p:spPr>
          <a:xfrm>
            <a:off x="10383922" y="1449358"/>
            <a:ext cx="915956" cy="338554"/>
          </a:xfrm>
          <a:prstGeom prst="rect">
            <a:avLst/>
          </a:prstGeom>
          <a:noFill/>
        </p:spPr>
        <p:txBody>
          <a:bodyPr wrap="none" rtlCol="0">
            <a:spAutoFit/>
          </a:bodyPr>
          <a:lstStyle/>
          <a:p>
            <a:r>
              <a:rPr lang="en-US" sz="1600" b="1" dirty="0"/>
              <a:t>Frame 9 </a:t>
            </a:r>
          </a:p>
        </p:txBody>
      </p:sp>
      <p:pic>
        <p:nvPicPr>
          <p:cNvPr id="12" name="Picture 11">
            <a:extLst>
              <a:ext uri="{FF2B5EF4-FFF2-40B4-BE49-F238E27FC236}">
                <a16:creationId xmlns:a16="http://schemas.microsoft.com/office/drawing/2014/main" id="{CBFE07F0-5024-4848-A609-104ADA063D2D}"/>
              </a:ext>
            </a:extLst>
          </p:cNvPr>
          <p:cNvPicPr>
            <a:picLocks noChangeAspect="1"/>
          </p:cNvPicPr>
          <p:nvPr/>
        </p:nvPicPr>
        <p:blipFill>
          <a:blip r:embed="rId4"/>
          <a:stretch>
            <a:fillRect/>
          </a:stretch>
        </p:blipFill>
        <p:spPr>
          <a:xfrm>
            <a:off x="119472" y="3212029"/>
            <a:ext cx="7917225" cy="1739772"/>
          </a:xfrm>
          <a:prstGeom prst="rect">
            <a:avLst/>
          </a:prstGeom>
        </p:spPr>
      </p:pic>
      <p:sp>
        <p:nvSpPr>
          <p:cNvPr id="13" name="TextBox 12">
            <a:extLst>
              <a:ext uri="{FF2B5EF4-FFF2-40B4-BE49-F238E27FC236}">
                <a16:creationId xmlns:a16="http://schemas.microsoft.com/office/drawing/2014/main" id="{F9A7AFAA-F6B1-489D-B341-8E102CB8BCC2}"/>
              </a:ext>
            </a:extLst>
          </p:cNvPr>
          <p:cNvSpPr txBox="1"/>
          <p:nvPr/>
        </p:nvSpPr>
        <p:spPr>
          <a:xfrm>
            <a:off x="153758" y="5587677"/>
            <a:ext cx="8003092" cy="646331"/>
          </a:xfrm>
          <a:prstGeom prst="rect">
            <a:avLst/>
          </a:prstGeom>
          <a:noFill/>
        </p:spPr>
        <p:txBody>
          <a:bodyPr wrap="square" rtlCol="0">
            <a:spAutoFit/>
          </a:bodyPr>
          <a:lstStyle/>
          <a:p>
            <a:r>
              <a:rPr lang="en-US" dirty="0"/>
              <a:t>The resources requested correspond to 2 nodes, each one running a single process. Therefore, each node renders 2,500 frames. </a:t>
            </a:r>
          </a:p>
        </p:txBody>
      </p:sp>
    </p:spTree>
    <p:extLst>
      <p:ext uri="{BB962C8B-B14F-4D97-AF65-F5344CB8AC3E}">
        <p14:creationId xmlns:p14="http://schemas.microsoft.com/office/powerpoint/2010/main" val="2310702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44408B1F998B4BA15FE4B8D7768EF7" ma:contentTypeVersion="9" ma:contentTypeDescription="Create a new document." ma:contentTypeScope="" ma:versionID="26cff2eb98e4fe1c8224d1a47b7e98f3">
  <xsd:schema xmlns:xsd="http://www.w3.org/2001/XMLSchema" xmlns:xs="http://www.w3.org/2001/XMLSchema" xmlns:p="http://schemas.microsoft.com/office/2006/metadata/properties" xmlns:ns3="74457e66-0124-4930-b391-ceccc081d504" targetNamespace="http://schemas.microsoft.com/office/2006/metadata/properties" ma:root="true" ma:fieldsID="38ab2e23f96e7e314bfb41f348264f2f" ns3:_="">
    <xsd:import namespace="74457e66-0124-4930-b391-ceccc081d50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457e66-0124-4930-b391-ceccc081d5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C513BB-4A12-461A-A0DD-8D4ED64225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457e66-0124-4930-b391-ceccc081d5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E07D94-762A-439E-83C8-BD1D780B532F}">
  <ds:schemaRefs>
    <ds:schemaRef ds:uri="http://schemas.microsoft.com/sharepoint/v3/contenttype/forms"/>
  </ds:schemaRefs>
</ds:datastoreItem>
</file>

<file path=customXml/itemProps3.xml><?xml version="1.0" encoding="utf-8"?>
<ds:datastoreItem xmlns:ds="http://schemas.openxmlformats.org/officeDocument/2006/customXml" ds:itemID="{DDA541E4-BAB4-45DD-A16E-DBB41B00AB4A}">
  <ds:schemaRefs>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purl.org/dc/dcmitype/"/>
    <ds:schemaRef ds:uri="http://www.w3.org/XML/1998/namespace"/>
    <ds:schemaRef ds:uri="http://purl.org/dc/elements/1.1/"/>
    <ds:schemaRef ds:uri="http://schemas.microsoft.com/office/infopath/2007/PartnerControls"/>
    <ds:schemaRef ds:uri="74457e66-0124-4930-b391-ceccc081d504"/>
  </ds:schemaRefs>
</ds:datastoreItem>
</file>

<file path=docProps/app.xml><?xml version="1.0" encoding="utf-8"?>
<Properties xmlns="http://schemas.openxmlformats.org/officeDocument/2006/extended-properties" xmlns:vt="http://schemas.openxmlformats.org/officeDocument/2006/docPropsVTypes">
  <TotalTime>5</TotalTime>
  <Words>804</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Tw Cen MT</vt:lpstr>
      <vt:lpstr>Tw Cen MT Condensed</vt:lpstr>
      <vt:lpstr>Wingdings 3</vt:lpstr>
      <vt:lpstr>Integral</vt:lpstr>
      <vt:lpstr>VISUALIZATION OF molecular simulations using VMD on Stampede2 </vt:lpstr>
      <vt:lpstr>Setting VMD display settings</vt:lpstr>
      <vt:lpstr>Setting up VMD display settings</vt:lpstr>
      <vt:lpstr>Rendering using VMD MPI</vt:lpstr>
      <vt:lpstr>Rendering using VMD MPI</vt:lpstr>
      <vt:lpstr>Rendering using VMD MPI</vt:lpstr>
      <vt:lpstr>Rendering using VMD MPI</vt:lpstr>
      <vt:lpstr>Rendering using VMD MPI</vt:lpstr>
      <vt:lpstr>Rendering using VMD MPI</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OF molecular simulations using VMD on Stampede2 </dc:title>
  <dc:creator>Perilla, Juan</dc:creator>
  <cp:lastModifiedBy>Perilla, Juan</cp:lastModifiedBy>
  <cp:revision>1</cp:revision>
  <dcterms:created xsi:type="dcterms:W3CDTF">2020-07-31T15:16:18Z</dcterms:created>
  <dcterms:modified xsi:type="dcterms:W3CDTF">2020-07-31T15:21:27Z</dcterms:modified>
</cp:coreProperties>
</file>