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8"/>
  </p:notesMasterIdLst>
  <p:sldIdLst>
    <p:sldId id="270" r:id="rId3"/>
    <p:sldId id="272"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18"/>
  </p:normalViewPr>
  <p:slideViewPr>
    <p:cSldViewPr snapToGrid="0">
      <p:cViewPr varScale="1">
        <p:scale>
          <a:sx n="90" d="100"/>
          <a:sy n="90" d="100"/>
        </p:scale>
        <p:origin x="60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726952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c23ccb1b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c23ccb1b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c23ccb1b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c23ccb1b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c23ccb1bd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c23ccb1b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c23ccb1bd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c23ccb1b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c23ccb1b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c23ccb1b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c23ccb1b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c23ccb1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c23ccb1b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c23ccb1b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c23ccb1b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c23ccb1b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c23ccb1b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c23ccb1b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c23ccb1bd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c23ccb1b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c23ccb1bd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c23ccb1b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c23ccb1b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c23ccb1b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6" name="Rectangle 6"/>
          <p:cNvSpPr>
            <a:spLocks noGrp="1" noChangeArrowheads="1"/>
          </p:cNvSpPr>
          <p:nvPr>
            <p:ph type="sldNum" sz="quarter" idx="12"/>
          </p:nvPr>
        </p:nvSpPr>
        <p:spPr>
          <a:ln/>
        </p:spPr>
        <p:txBody>
          <a:bodyPr/>
          <a:lstStyle>
            <a:lvl1pPr>
              <a:defRPr/>
            </a:lvl1pPr>
          </a:lstStyle>
          <a:p>
            <a:fld id="{D05FFC09-E5BD-8949-93BC-0F54807CFE10}"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6" name="Rectangle 6"/>
          <p:cNvSpPr>
            <a:spLocks noGrp="1" noChangeArrowheads="1"/>
          </p:cNvSpPr>
          <p:nvPr>
            <p:ph type="sldNum" sz="quarter" idx="12"/>
          </p:nvPr>
        </p:nvSpPr>
        <p:spPr>
          <a:ln/>
        </p:spPr>
        <p:txBody>
          <a:bodyPr/>
          <a:lstStyle>
            <a:lvl1pPr>
              <a:defRPr/>
            </a:lvl1pPr>
          </a:lstStyle>
          <a:p>
            <a:fld id="{577117FD-BC69-F44F-986B-109BBF0DBD90}" type="slidenum">
              <a:rPr lang="en-US" altLang="en-US"/>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6" name="Rectangle 6"/>
          <p:cNvSpPr>
            <a:spLocks noGrp="1" noChangeArrowheads="1"/>
          </p:cNvSpPr>
          <p:nvPr>
            <p:ph type="sldNum" sz="quarter" idx="12"/>
          </p:nvPr>
        </p:nvSpPr>
        <p:spPr>
          <a:ln/>
        </p:spPr>
        <p:txBody>
          <a:bodyPr/>
          <a:lstStyle>
            <a:lvl1pPr>
              <a:defRPr/>
            </a:lvl1pPr>
          </a:lstStyle>
          <a:p>
            <a:fld id="{E37C35FB-37F9-AB4C-AB83-659D71C74FC2}" type="slidenum">
              <a:rPr lang="en-US" altLang="en-US"/>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7" name="Rectangle 6"/>
          <p:cNvSpPr>
            <a:spLocks noGrp="1" noChangeArrowheads="1"/>
          </p:cNvSpPr>
          <p:nvPr>
            <p:ph type="sldNum" sz="quarter" idx="12"/>
          </p:nvPr>
        </p:nvSpPr>
        <p:spPr>
          <a:ln/>
        </p:spPr>
        <p:txBody>
          <a:bodyPr/>
          <a:lstStyle>
            <a:lvl1pPr>
              <a:defRPr/>
            </a:lvl1pPr>
          </a:lstStyle>
          <a:p>
            <a:fld id="{EE28BDBB-7A13-4246-A99A-6E6E87739DB9}" type="slidenum">
              <a:rPr lang="en-US" altLang="en-US"/>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9" name="Rectangle 6"/>
          <p:cNvSpPr>
            <a:spLocks noGrp="1" noChangeArrowheads="1"/>
          </p:cNvSpPr>
          <p:nvPr>
            <p:ph type="sldNum" sz="quarter" idx="12"/>
          </p:nvPr>
        </p:nvSpPr>
        <p:spPr>
          <a:ln/>
        </p:spPr>
        <p:txBody>
          <a:bodyPr/>
          <a:lstStyle>
            <a:lvl1pPr>
              <a:defRPr/>
            </a:lvl1pPr>
          </a:lstStyle>
          <a:p>
            <a:fld id="{CCD62E2C-C9E5-174D-9CF0-2E79D534E6B8}" type="slidenum">
              <a:rPr lang="en-US" altLang="en-US"/>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5" name="Rectangle 6"/>
          <p:cNvSpPr>
            <a:spLocks noGrp="1" noChangeArrowheads="1"/>
          </p:cNvSpPr>
          <p:nvPr>
            <p:ph type="sldNum" sz="quarter" idx="12"/>
          </p:nvPr>
        </p:nvSpPr>
        <p:spPr>
          <a:ln/>
        </p:spPr>
        <p:txBody>
          <a:bodyPr/>
          <a:lstStyle>
            <a:lvl1pPr>
              <a:defRPr/>
            </a:lvl1pPr>
          </a:lstStyle>
          <a:p>
            <a:fld id="{B5C27F56-BC24-5645-BA29-27F6BCBBC62C}" type="slidenum">
              <a:rPr lang="en-US" altLang="en-US"/>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4" name="Rectangle 6"/>
          <p:cNvSpPr>
            <a:spLocks noGrp="1" noChangeArrowheads="1"/>
          </p:cNvSpPr>
          <p:nvPr>
            <p:ph type="sldNum" sz="quarter" idx="12"/>
          </p:nvPr>
        </p:nvSpPr>
        <p:spPr>
          <a:ln/>
        </p:spPr>
        <p:txBody>
          <a:bodyPr/>
          <a:lstStyle>
            <a:lvl1pPr>
              <a:defRPr/>
            </a:lvl1pPr>
          </a:lstStyle>
          <a:p>
            <a:fld id="{C23F02CE-7989-4440-B0D4-69440913C4A9}" type="slidenum">
              <a:rPr lang="en-US" altLang="en-US"/>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7" name="Rectangle 6"/>
          <p:cNvSpPr>
            <a:spLocks noGrp="1" noChangeArrowheads="1"/>
          </p:cNvSpPr>
          <p:nvPr>
            <p:ph type="sldNum" sz="quarter" idx="12"/>
          </p:nvPr>
        </p:nvSpPr>
        <p:spPr>
          <a:ln/>
        </p:spPr>
        <p:txBody>
          <a:bodyPr/>
          <a:lstStyle>
            <a:lvl1pPr>
              <a:defRPr/>
            </a:lvl1pPr>
          </a:lstStyle>
          <a:p>
            <a:fld id="{2BC56B25-9C45-9743-AEC2-92251A788A5E}"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7" name="Rectangle 6"/>
          <p:cNvSpPr>
            <a:spLocks noGrp="1" noChangeArrowheads="1"/>
          </p:cNvSpPr>
          <p:nvPr>
            <p:ph type="sldNum" sz="quarter" idx="12"/>
          </p:nvPr>
        </p:nvSpPr>
        <p:spPr>
          <a:ln/>
        </p:spPr>
        <p:txBody>
          <a:bodyPr/>
          <a:lstStyle>
            <a:lvl1pPr>
              <a:defRPr/>
            </a:lvl1pPr>
          </a:lstStyle>
          <a:p>
            <a:fld id="{2FCD1A42-A4AF-6741-9369-8AE9509E69BB}" type="slidenum">
              <a:rPr lang="en-US" altLang="en-US"/>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6" name="Rectangle 6"/>
          <p:cNvSpPr>
            <a:spLocks noGrp="1" noChangeArrowheads="1"/>
          </p:cNvSpPr>
          <p:nvPr>
            <p:ph type="sldNum" sz="quarter" idx="12"/>
          </p:nvPr>
        </p:nvSpPr>
        <p:spPr>
          <a:ln/>
        </p:spPr>
        <p:txBody>
          <a:bodyPr/>
          <a:lstStyle>
            <a:lvl1pPr>
              <a:defRPr/>
            </a:lvl1pPr>
          </a:lstStyle>
          <a:p>
            <a:fld id="{AE4D0768-4E94-0E40-9D71-2F5747E38294}" type="slidenum">
              <a:rPr lang="en-US" altLang="en-US"/>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MPIMP-6.4-Pebble--Slides</a:t>
            </a:r>
          </a:p>
        </p:txBody>
      </p:sp>
      <p:sp>
        <p:nvSpPr>
          <p:cNvPr id="6" name="Rectangle 6"/>
          <p:cNvSpPr>
            <a:spLocks noGrp="1" noChangeArrowheads="1"/>
          </p:cNvSpPr>
          <p:nvPr>
            <p:ph type="sldNum" sz="quarter" idx="12"/>
          </p:nvPr>
        </p:nvSpPr>
        <p:spPr>
          <a:ln/>
        </p:spPr>
        <p:txBody>
          <a:bodyPr/>
          <a:lstStyle>
            <a:lvl1pPr>
              <a:defRPr/>
            </a:lvl1pPr>
          </a:lstStyle>
          <a:p>
            <a:fld id="{1AEC7E41-4383-304E-8A09-2374F48B6A0A}"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body" idx="1"/>
          </p:nvPr>
        </p:nvSpPr>
        <p:spPr>
          <a:xfrm>
            <a:off x="311700" y="1389600"/>
            <a:ext cx="39816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Ubuntu"/>
              <a:buChar char="●"/>
              <a:defRPr sz="1800">
                <a:solidFill>
                  <a:srgbClr val="FFFFFF"/>
                </a:solidFill>
                <a:latin typeface="Ubuntu"/>
                <a:ea typeface="Ubuntu"/>
                <a:cs typeface="Ubuntu"/>
                <a:sym typeface="Ubuntu"/>
              </a:defRPr>
            </a:lvl1pPr>
            <a:lvl2pPr marL="914400" lvl="1" indent="-3175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2pPr>
            <a:lvl3pPr marL="1371600" lvl="2" indent="-3175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3pPr>
            <a:lvl4pPr marL="1828800" lvl="3" indent="-3175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4pPr>
            <a:lvl5pPr marL="2286000" lvl="4" indent="-3175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5pPr>
            <a:lvl6pPr marL="2743200" lvl="5" indent="-3175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6pPr>
            <a:lvl7pPr marL="3200400" lvl="6" indent="-3175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7pPr>
            <a:lvl8pPr marL="3657600" lvl="7" indent="-3175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8pPr>
            <a:lvl9pPr marL="4114800" lvl="8" indent="-317500">
              <a:lnSpc>
                <a:spcPct val="115000"/>
              </a:lnSpc>
              <a:spcBef>
                <a:spcPts val="1600"/>
              </a:spcBef>
              <a:spcAft>
                <a:spcPts val="1600"/>
              </a:spcAft>
              <a:buClr>
                <a:srgbClr val="FFFFFF"/>
              </a:buClr>
              <a:buSzPts val="1400"/>
              <a:buFont typeface="Ubuntu"/>
              <a:buChar char="■"/>
              <a:defRPr>
                <a:solidFill>
                  <a:srgbClr val="FFFFFF"/>
                </a:solidFill>
                <a:latin typeface="Ubuntu"/>
                <a:ea typeface="Ubuntu"/>
                <a:cs typeface="Ubuntu"/>
                <a:sym typeface="Ubuntu"/>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cxnSp>
        <p:nvCxnSpPr>
          <p:cNvPr id="9" name="Google Shape;9;p1"/>
          <p:cNvCxnSpPr/>
          <p:nvPr/>
        </p:nvCxnSpPr>
        <p:spPr>
          <a:xfrm>
            <a:off x="311700" y="999900"/>
            <a:ext cx="8300700" cy="0"/>
          </a:xfrm>
          <a:prstGeom prst="straightConnector1">
            <a:avLst/>
          </a:prstGeom>
          <a:noFill/>
          <a:ln w="38100" cap="flat" cmpd="sng">
            <a:solidFill>
              <a:srgbClr val="351C75"/>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50">
                <a:latin typeface="Arial" panose="020B0604020202020204" pitchFamily="34" charset="0"/>
              </a:defRPr>
            </a:lvl1pPr>
          </a:lstStyle>
          <a:p>
            <a:pPr fontAlgn="base">
              <a:spcBef>
                <a:spcPct val="0"/>
              </a:spcBef>
              <a:spcAft>
                <a:spcPct val="0"/>
              </a:spcAft>
              <a:buClrTx/>
              <a:buFontTx/>
              <a:buNone/>
              <a:defRPr/>
            </a:pPr>
            <a:endParaRPr lang="en-US" kern="1200">
              <a:ea typeface=""/>
              <a:cs typeface=""/>
            </a:endParaRP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50">
                <a:latin typeface="Arial" panose="020B0604020202020204" pitchFamily="34" charset="0"/>
              </a:defRPr>
            </a:lvl1pPr>
          </a:lstStyle>
          <a:p>
            <a:pPr fontAlgn="base">
              <a:spcBef>
                <a:spcPct val="0"/>
              </a:spcBef>
              <a:spcAft>
                <a:spcPct val="0"/>
              </a:spcAft>
              <a:buClrTx/>
              <a:buFontTx/>
              <a:buNone/>
              <a:defRPr/>
            </a:pPr>
            <a:r>
              <a:rPr lang="en-US" kern="1200">
                <a:ea typeface=""/>
                <a:cs typeface=""/>
              </a:rPr>
              <a:t>MPIMP-6.4-Pebble--Slides</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50"/>
            </a:lvl1pPr>
          </a:lstStyle>
          <a:p>
            <a:pPr fontAlgn="base">
              <a:spcBef>
                <a:spcPct val="0"/>
              </a:spcBef>
              <a:spcAft>
                <a:spcPct val="0"/>
              </a:spcAft>
              <a:buClrTx/>
              <a:buFontTx/>
              <a:buNone/>
            </a:pPr>
            <a:fld id="{0D249A99-C47D-C84F-ADD9-FE8A1855E6C5}" type="slidenum">
              <a:rPr lang="en-US" altLang="en-US" kern="1200" smtClean="0">
                <a:latin typeface="Arial" charset="0"/>
                <a:ea typeface=""/>
                <a:cs typeface=""/>
              </a:rPr>
              <a:pPr fontAlgn="base">
                <a:spcBef>
                  <a:spcPct val="0"/>
                </a:spcBef>
                <a:spcAft>
                  <a:spcPct val="0"/>
                </a:spcAft>
                <a:buClrTx/>
                <a:buFontTx/>
                <a:buNone/>
              </a:pPr>
              <a:t>‹#›</a:t>
            </a:fld>
            <a:endParaRPr lang="en-US" altLang="en-US" kern="1200">
              <a:latin typeface="Arial" charset="0"/>
              <a:ea typeface=""/>
              <a:cs typeface=""/>
            </a:endParaRPr>
          </a:p>
        </p:txBody>
      </p:sp>
    </p:spTree>
    <p:extLst>
      <p:ext uri="{BB962C8B-B14F-4D97-AF65-F5344CB8AC3E}">
        <p14:creationId xmlns:p14="http://schemas.microsoft.com/office/powerpoint/2010/main" val="2092170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defRPr>
      </a:lvl2pPr>
      <a:lvl3pPr algn="ctr" rtl="0" eaLnBrk="0" fontAlgn="base" hangingPunct="0">
        <a:spcBef>
          <a:spcPct val="0"/>
        </a:spcBef>
        <a:spcAft>
          <a:spcPct val="0"/>
        </a:spcAft>
        <a:defRPr sz="3300">
          <a:solidFill>
            <a:schemeClr val="tx2"/>
          </a:solidFill>
          <a:latin typeface="Arial" pitchFamily="34" charset="0"/>
        </a:defRPr>
      </a:lvl3pPr>
      <a:lvl4pPr algn="ctr" rtl="0" eaLnBrk="0" fontAlgn="base" hangingPunct="0">
        <a:spcBef>
          <a:spcPct val="0"/>
        </a:spcBef>
        <a:spcAft>
          <a:spcPct val="0"/>
        </a:spcAft>
        <a:defRPr sz="3300">
          <a:solidFill>
            <a:schemeClr val="tx2"/>
          </a:solidFill>
          <a:latin typeface="Arial" pitchFamily="34" charset="0"/>
        </a:defRPr>
      </a:lvl4pPr>
      <a:lvl5pPr algn="ctr" rtl="0" eaLnBrk="0" fontAlgn="base" hangingPunct="0">
        <a:spcBef>
          <a:spcPct val="0"/>
        </a:spcBef>
        <a:spcAft>
          <a:spcPct val="0"/>
        </a:spcAft>
        <a:defRPr sz="3300">
          <a:solidFill>
            <a:schemeClr val="tx2"/>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nvidia.com/cuda/cuda-runtime-api/group__CUDART__OPENGL.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2.xml"/><Relationship Id="rId5" Type="http://schemas.openxmlformats.org/officeDocument/2006/relationships/hyperlink" Target="mailto:petascale@shodor.org" TargetMode="External"/><Relationship Id="rId4" Type="http://schemas.openxmlformats.org/officeDocument/2006/relationships/hyperlink" Target="https://github.com/shodor-education/petascale-semester-curriculu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7: CUDA</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3: Graphics Interop with OpenGL</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Michael D. Shah</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209080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Application</a:t>
            </a:r>
            <a:endParaRPr/>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Goal: To render a shape to the screen using OpenGL, and manipulate (i.e. do the computation) on CUDA.</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Now this sounds like a BIG problem, so let’s break it into smaller pieces. There are a lot of moving parts</a:t>
            </a: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Breakdown</a:t>
            </a:r>
            <a:endParaRPr/>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Let’s break our BIG problem down into some smaller steps:</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AutoNum type="arabicPeriod"/>
            </a:pPr>
            <a:r>
              <a:rPr lang="en"/>
              <a:t>We need to create a window and perform some general setup</a:t>
            </a:r>
            <a:endParaRPr/>
          </a:p>
          <a:p>
            <a:pPr marL="914400" lvl="1" indent="-317500" algn="l" rtl="0">
              <a:spcBef>
                <a:spcPts val="0"/>
              </a:spcBef>
              <a:spcAft>
                <a:spcPts val="0"/>
              </a:spcAft>
              <a:buSzPts val="1400"/>
              <a:buAutoNum type="alphaLcPeriod"/>
            </a:pPr>
            <a:r>
              <a:rPr lang="en"/>
              <a:t>For this we will use SDL2</a:t>
            </a:r>
            <a:endParaRPr/>
          </a:p>
          <a:p>
            <a:pPr marL="914400" lvl="1" indent="-317500" algn="l" rtl="0">
              <a:spcBef>
                <a:spcPts val="0"/>
              </a:spcBef>
              <a:spcAft>
                <a:spcPts val="0"/>
              </a:spcAft>
              <a:buSzPts val="1400"/>
              <a:buAutoNum type="alphaLcPeriod"/>
            </a:pPr>
            <a:r>
              <a:rPr lang="en"/>
              <a:t>You could use other tools like freeglut for instance.</a:t>
            </a:r>
            <a:endParaRPr/>
          </a:p>
          <a:p>
            <a:pPr marL="457200" lvl="0" indent="-342900" algn="l" rtl="0">
              <a:spcBef>
                <a:spcPts val="0"/>
              </a:spcBef>
              <a:spcAft>
                <a:spcPts val="0"/>
              </a:spcAft>
              <a:buSzPts val="1800"/>
              <a:buAutoNum type="arabicPeriod"/>
            </a:pPr>
            <a:r>
              <a:rPr lang="en"/>
              <a:t>We need to enable OpenGL and create an object</a:t>
            </a:r>
            <a:endParaRPr/>
          </a:p>
          <a:p>
            <a:pPr marL="457200" lvl="0" indent="-342900" algn="l" rtl="0">
              <a:spcBef>
                <a:spcPts val="0"/>
              </a:spcBef>
              <a:spcAft>
                <a:spcPts val="0"/>
              </a:spcAft>
              <a:buSzPts val="1800"/>
              <a:buAutoNum type="arabicPeriod"/>
            </a:pPr>
            <a:r>
              <a:rPr lang="en"/>
              <a:t>We need to create a CUDA kernel that does </a:t>
            </a:r>
            <a:r>
              <a:rPr lang="en" i="1"/>
              <a:t>something</a:t>
            </a:r>
            <a:r>
              <a:rPr lang="en"/>
              <a:t> interesting to that geometry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Windowing</a:t>
            </a:r>
            <a:endParaRPr/>
          </a:p>
          <a:p>
            <a:pPr marL="0" lvl="0" indent="0" algn="ctr" rtl="0">
              <a:spcBef>
                <a:spcPts val="0"/>
              </a:spcBef>
              <a:spcAft>
                <a:spcPts val="0"/>
              </a:spcAft>
              <a:buNone/>
            </a:pPr>
            <a:r>
              <a:rPr lang="en" sz="2400"/>
              <a:t>SDL2</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OpenGL Setup</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CUDA Setup</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OpenGL Interoperability with CUDA</a:t>
            </a:r>
            <a:endParaRPr/>
          </a:p>
        </p:txBody>
      </p:sp>
      <p:sp>
        <p:nvSpPr>
          <p:cNvPr id="135" name="Google Shape;13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CUDA provides the following documentation for OpenGL Interoperability which we can refer to as a guide</a:t>
            </a:r>
            <a:endParaRPr dirty="0"/>
          </a:p>
          <a:p>
            <a:pPr marL="914400" lvl="1" indent="-317500" algn="l" rtl="0">
              <a:spcBef>
                <a:spcPts val="0"/>
              </a:spcBef>
              <a:spcAft>
                <a:spcPts val="0"/>
              </a:spcAft>
              <a:buSzPts val="1400"/>
              <a:buChar char="○"/>
            </a:pPr>
            <a:r>
              <a:rPr lang="en" u="sng" dirty="0">
                <a:solidFill>
                  <a:schemeClr val="hlink"/>
                </a:solidFill>
                <a:hlinkClick r:id="rId3"/>
              </a:rPr>
              <a:t>https://docs.nvidia.com/cuda/cuda-runtime-api/group__CUDART__OPENGL.html</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BY-SA 4.0. To view a copy of this license, visit </a:t>
            </a:r>
            <a:r>
              <a:rPr lang="en-US" sz="2100" dirty="0">
                <a:latin typeface="Times New Roman" charset="0"/>
                <a:ea typeface="Times New Roman" charset="0"/>
                <a:cs typeface="Times New Roman" charset="0"/>
                <a:hlinkClick r:id="rId2"/>
              </a:rPr>
              <a:t>https://creativecommons.org/licenses/by-sa/4.0</a:t>
            </a:r>
            <a:br>
              <a:rPr lang="en-US" sz="2100" dirty="0">
                <a:latin typeface="Times New Roman" charset="0"/>
                <a:ea typeface="Times New Roman" charset="0"/>
                <a:cs typeface="Times New Roman" charset="0"/>
              </a:rPr>
            </a:b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br>
              <a:rPr lang="en-US" sz="2100" dirty="0">
                <a:latin typeface="Times New Roman" charset="0"/>
                <a:ea typeface="Times New Roman" charset="0"/>
                <a:cs typeface="Times New Roman" charset="0"/>
              </a:rPr>
            </a:b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br>
              <a:rPr lang="en-US" sz="2100" dirty="0">
                <a:latin typeface="Times New Roman" charset="0"/>
                <a:ea typeface="Times New Roman" charset="0"/>
                <a:cs typeface="Times New Roman" charset="0"/>
              </a:rPr>
            </a:b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9803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Graphics Interop with OpenGL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Interoperability on the GPU</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Interoperability is the ability of a computer system to exchange and make use of information.</a:t>
            </a:r>
            <a:endParaRPr/>
          </a:p>
          <a:p>
            <a:pPr marL="457200" lvl="0" indent="-342900" algn="l" rtl="0">
              <a:spcBef>
                <a:spcPts val="0"/>
              </a:spcBef>
              <a:spcAft>
                <a:spcPts val="0"/>
              </a:spcAft>
              <a:buSzPts val="1800"/>
              <a:buChar char="●"/>
            </a:pPr>
            <a:r>
              <a:rPr lang="en"/>
              <a:t>In this lesson we are going to look at interoperability on the GPU within a graphics application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GPU APIs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There are many ways to utilize our GPU</a:t>
            </a:r>
            <a:endParaRPr/>
          </a:p>
          <a:p>
            <a:pPr marL="914400" lvl="1" indent="-317500" algn="l" rtl="0">
              <a:spcBef>
                <a:spcPts val="0"/>
              </a:spcBef>
              <a:spcAft>
                <a:spcPts val="0"/>
              </a:spcAft>
              <a:buSzPts val="1400"/>
              <a:buChar char="○"/>
            </a:pPr>
            <a:r>
              <a:rPr lang="en"/>
              <a:t>This series is about using CUDA for general purpose computation on the GPU</a:t>
            </a:r>
            <a:endParaRPr/>
          </a:p>
          <a:p>
            <a:pPr marL="457200" lvl="0" indent="-342900" algn="l" rtl="0">
              <a:spcBef>
                <a:spcPts val="0"/>
              </a:spcBef>
              <a:spcAft>
                <a:spcPts val="0"/>
              </a:spcAft>
              <a:buSzPts val="1800"/>
              <a:buChar char="●"/>
            </a:pPr>
            <a:r>
              <a:rPr lang="en"/>
              <a:t>However, another popular API is in the domain of Graphics: OpenGL</a:t>
            </a:r>
            <a:endParaRPr/>
          </a:p>
          <a:p>
            <a:pPr marL="914400" lvl="1" indent="-317500" algn="l" rtl="0">
              <a:spcBef>
                <a:spcPts val="0"/>
              </a:spcBef>
              <a:spcAft>
                <a:spcPts val="0"/>
              </a:spcAft>
              <a:buSzPts val="1400"/>
              <a:buChar char="○"/>
            </a:pPr>
            <a:r>
              <a:rPr lang="en"/>
              <a:t>OpenGL is a graphics specific API implemented by companies like NVidia, AMD, and Intel to create graphics applications (e.g. games or visualizations)</a:t>
            </a:r>
            <a:endParaRPr/>
          </a:p>
          <a:p>
            <a:pPr marL="457200" lvl="0" indent="-342900" algn="l" rtl="0">
              <a:spcBef>
                <a:spcPts val="0"/>
              </a:spcBef>
              <a:spcAft>
                <a:spcPts val="0"/>
              </a:spcAft>
              <a:buSzPts val="1800"/>
              <a:buChar char="●"/>
            </a:pPr>
            <a:r>
              <a:rPr lang="en"/>
              <a:t>So using the OpenGL API, this is another way to ‘ship’ data to the GPU.</a:t>
            </a:r>
            <a:endParaRPr/>
          </a:p>
          <a:p>
            <a:pPr marL="914400" lvl="1" indent="-317500" algn="l" rtl="0">
              <a:spcBef>
                <a:spcPts val="0"/>
              </a:spcBef>
              <a:spcAft>
                <a:spcPts val="0"/>
              </a:spcAft>
              <a:buSzPts val="1400"/>
              <a:buChar char="○"/>
            </a:pPr>
            <a:r>
              <a:rPr lang="en"/>
              <a:t>Often times however, it can be nice to manipulate that data using CUDA as well.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CUDA and OpenGL interop (1/2)</a:t>
            </a:r>
            <a:endParaRPr/>
          </a:p>
        </p:txBody>
      </p:sp>
      <p:sp>
        <p:nvSpPr>
          <p:cNvPr id="80" name="Google Shape;80;p17"/>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To the right is a diagram showing the basic idea</a:t>
            </a:r>
            <a:endParaRPr/>
          </a:p>
          <a:p>
            <a:pPr marL="914400" lvl="1" indent="-317500" algn="l" rtl="0">
              <a:spcBef>
                <a:spcPts val="0"/>
              </a:spcBef>
              <a:spcAft>
                <a:spcPts val="0"/>
              </a:spcAft>
              <a:buSzPts val="1400"/>
              <a:buChar char="○"/>
            </a:pPr>
            <a:r>
              <a:rPr lang="en"/>
              <a:t>Our application can be using OpenGL and CUDA</a:t>
            </a:r>
            <a:endParaRPr/>
          </a:p>
          <a:p>
            <a:pPr marL="914400" lvl="1" indent="-317500" algn="l" rtl="0">
              <a:spcBef>
                <a:spcPts val="0"/>
              </a:spcBef>
              <a:spcAft>
                <a:spcPts val="0"/>
              </a:spcAft>
              <a:buSzPts val="1400"/>
              <a:buChar char="○"/>
            </a:pPr>
            <a:r>
              <a:rPr lang="en"/>
              <a:t>And at some point the information that is transferred to our graphic card (or multiple graphic cards) can talk to each other and access information sent from each of the APIS</a:t>
            </a:r>
            <a:endParaRPr/>
          </a:p>
          <a:p>
            <a:pPr marL="914400" lvl="1" indent="-317500" algn="l" rtl="0">
              <a:spcBef>
                <a:spcPts val="0"/>
              </a:spcBef>
              <a:spcAft>
                <a:spcPts val="0"/>
              </a:spcAft>
              <a:buSzPts val="1400"/>
              <a:buChar char="○"/>
            </a:pPr>
            <a:r>
              <a:rPr lang="en"/>
              <a:t>Then finally the display is sent to the user.</a:t>
            </a:r>
            <a:endParaRPr/>
          </a:p>
        </p:txBody>
      </p:sp>
      <p:sp>
        <p:nvSpPr>
          <p:cNvPr id="2" name="Rectangle: Rounded Corners 1">
            <a:extLst>
              <a:ext uri="{FF2B5EF4-FFF2-40B4-BE49-F238E27FC236}">
                <a16:creationId xmlns:a16="http://schemas.microsoft.com/office/drawing/2014/main" id="{C83FB148-FDD6-4781-816F-145BA285801C}"/>
              </a:ext>
            </a:extLst>
          </p:cNvPr>
          <p:cNvSpPr/>
          <p:nvPr/>
        </p:nvSpPr>
        <p:spPr>
          <a:xfrm>
            <a:off x="4765550" y="1226288"/>
            <a:ext cx="3702600" cy="426719"/>
          </a:xfrm>
          <a:prstGeom prst="roundRect">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3" name="Rectangle: Rounded Corners 2">
            <a:extLst>
              <a:ext uri="{FF2B5EF4-FFF2-40B4-BE49-F238E27FC236}">
                <a16:creationId xmlns:a16="http://schemas.microsoft.com/office/drawing/2014/main" id="{B4DFF75D-B11B-4927-96F2-18E97B7589DB}"/>
              </a:ext>
            </a:extLst>
          </p:cNvPr>
          <p:cNvSpPr/>
          <p:nvPr/>
        </p:nvSpPr>
        <p:spPr>
          <a:xfrm>
            <a:off x="4919330" y="1885507"/>
            <a:ext cx="1389321" cy="686243"/>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OpenGL Driver</a:t>
            </a:r>
          </a:p>
        </p:txBody>
      </p:sp>
      <p:sp>
        <p:nvSpPr>
          <p:cNvPr id="8" name="Rectangle: Rounded Corners 7">
            <a:extLst>
              <a:ext uri="{FF2B5EF4-FFF2-40B4-BE49-F238E27FC236}">
                <a16:creationId xmlns:a16="http://schemas.microsoft.com/office/drawing/2014/main" id="{3AFEA8FB-9450-4F09-BAD8-10E2BE40701F}"/>
              </a:ext>
            </a:extLst>
          </p:cNvPr>
          <p:cNvSpPr/>
          <p:nvPr/>
        </p:nvSpPr>
        <p:spPr>
          <a:xfrm>
            <a:off x="7078829" y="1885507"/>
            <a:ext cx="1389321" cy="686243"/>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CUDA Driver</a:t>
            </a:r>
          </a:p>
        </p:txBody>
      </p:sp>
      <p:sp>
        <p:nvSpPr>
          <p:cNvPr id="10" name="Rectangle: Rounded Corners 9">
            <a:extLst>
              <a:ext uri="{FF2B5EF4-FFF2-40B4-BE49-F238E27FC236}">
                <a16:creationId xmlns:a16="http://schemas.microsoft.com/office/drawing/2014/main" id="{6460409F-007B-4925-96FF-CC9D230CAAB9}"/>
              </a:ext>
            </a:extLst>
          </p:cNvPr>
          <p:cNvSpPr/>
          <p:nvPr/>
        </p:nvSpPr>
        <p:spPr>
          <a:xfrm>
            <a:off x="4919329" y="2793574"/>
            <a:ext cx="1389321" cy="878203"/>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Quadro or GeForce</a:t>
            </a:r>
          </a:p>
        </p:txBody>
      </p:sp>
      <p:sp>
        <p:nvSpPr>
          <p:cNvPr id="12" name="Rectangle: Rounded Corners 11">
            <a:extLst>
              <a:ext uri="{FF2B5EF4-FFF2-40B4-BE49-F238E27FC236}">
                <a16:creationId xmlns:a16="http://schemas.microsoft.com/office/drawing/2014/main" id="{DBC4C405-DB7E-47DB-A3DB-1BFD01A30D18}"/>
              </a:ext>
            </a:extLst>
          </p:cNvPr>
          <p:cNvSpPr/>
          <p:nvPr/>
        </p:nvSpPr>
        <p:spPr>
          <a:xfrm>
            <a:off x="7078829" y="2793573"/>
            <a:ext cx="1389321" cy="878203"/>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Tesla or GeForce</a:t>
            </a:r>
          </a:p>
        </p:txBody>
      </p:sp>
      <p:sp>
        <p:nvSpPr>
          <p:cNvPr id="13" name="Rectangle: Rounded Corners 12">
            <a:extLst>
              <a:ext uri="{FF2B5EF4-FFF2-40B4-BE49-F238E27FC236}">
                <a16:creationId xmlns:a16="http://schemas.microsoft.com/office/drawing/2014/main" id="{0B8CC0A8-BC00-4CA5-8E71-A83D6D815FF6}"/>
              </a:ext>
            </a:extLst>
          </p:cNvPr>
          <p:cNvSpPr/>
          <p:nvPr/>
        </p:nvSpPr>
        <p:spPr>
          <a:xfrm>
            <a:off x="5019658" y="3896295"/>
            <a:ext cx="1140138" cy="59064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Display</a:t>
            </a:r>
          </a:p>
        </p:txBody>
      </p:sp>
      <p:sp>
        <p:nvSpPr>
          <p:cNvPr id="4" name="Arrow: Down 3">
            <a:extLst>
              <a:ext uri="{FF2B5EF4-FFF2-40B4-BE49-F238E27FC236}">
                <a16:creationId xmlns:a16="http://schemas.microsoft.com/office/drawing/2014/main" id="{4974C596-56E3-4B24-A8DD-8591E0D6F7FD}"/>
              </a:ext>
            </a:extLst>
          </p:cNvPr>
          <p:cNvSpPr/>
          <p:nvPr/>
        </p:nvSpPr>
        <p:spPr>
          <a:xfrm>
            <a:off x="5387161" y="1680652"/>
            <a:ext cx="340243" cy="19417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37A0E018-0D38-415B-AD26-81E2C689325E}"/>
              </a:ext>
            </a:extLst>
          </p:cNvPr>
          <p:cNvSpPr/>
          <p:nvPr/>
        </p:nvSpPr>
        <p:spPr>
          <a:xfrm>
            <a:off x="7603367" y="1677505"/>
            <a:ext cx="340243" cy="19417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9E17723A-89F7-4381-AC02-C807FE46298E}"/>
              </a:ext>
            </a:extLst>
          </p:cNvPr>
          <p:cNvSpPr/>
          <p:nvPr/>
        </p:nvSpPr>
        <p:spPr>
          <a:xfrm>
            <a:off x="5387160" y="2597654"/>
            <a:ext cx="340243" cy="19417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F839DF8A-362F-4318-90B8-42400A4F235B}"/>
              </a:ext>
            </a:extLst>
          </p:cNvPr>
          <p:cNvSpPr/>
          <p:nvPr/>
        </p:nvSpPr>
        <p:spPr>
          <a:xfrm>
            <a:off x="5387160" y="3697671"/>
            <a:ext cx="340243" cy="19417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2D44B545-D370-40AB-8AC1-C1B7513776B7}"/>
              </a:ext>
            </a:extLst>
          </p:cNvPr>
          <p:cNvSpPr/>
          <p:nvPr/>
        </p:nvSpPr>
        <p:spPr>
          <a:xfrm>
            <a:off x="7603367" y="2592687"/>
            <a:ext cx="340243" cy="19417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B19D168C-5607-493F-B603-2E12C1732F8D}"/>
              </a:ext>
            </a:extLst>
          </p:cNvPr>
          <p:cNvSpPr/>
          <p:nvPr/>
        </p:nvSpPr>
        <p:spPr>
          <a:xfrm>
            <a:off x="6348601" y="3168502"/>
            <a:ext cx="730103" cy="212652"/>
          </a:xfrm>
          <a:prstGeom prst="rightArrow">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351B4077-34AD-4E53-AC6F-5EBC00670024}"/>
              </a:ext>
            </a:extLst>
          </p:cNvPr>
          <p:cNvSpPr/>
          <p:nvPr/>
        </p:nvSpPr>
        <p:spPr>
          <a:xfrm rot="10800000">
            <a:off x="6290927" y="3168502"/>
            <a:ext cx="730103" cy="212652"/>
          </a:xfrm>
          <a:prstGeom prst="rightArrow">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CUDA and OpenGL interop (2/2)</a:t>
            </a:r>
            <a:endParaRPr/>
          </a:p>
        </p:txBody>
      </p:sp>
      <p:sp>
        <p:nvSpPr>
          <p:cNvPr id="88" name="Google Shape;88;p18"/>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Our goal is going to be to build a graphics application that:</a:t>
            </a:r>
            <a:endParaRPr/>
          </a:p>
          <a:p>
            <a:pPr marL="914400" lvl="1" indent="-317500" algn="l" rtl="0">
              <a:spcBef>
                <a:spcPts val="0"/>
              </a:spcBef>
              <a:spcAft>
                <a:spcPts val="0"/>
              </a:spcAft>
              <a:buSzPts val="1400"/>
              <a:buChar char="○"/>
            </a:pPr>
            <a:r>
              <a:rPr lang="en"/>
              <a:t>Uses OpenGL for rendering</a:t>
            </a:r>
            <a:endParaRPr/>
          </a:p>
          <a:p>
            <a:pPr marL="914400" lvl="1" indent="-317500" algn="l" rtl="0">
              <a:spcBef>
                <a:spcPts val="0"/>
              </a:spcBef>
              <a:spcAft>
                <a:spcPts val="0"/>
              </a:spcAft>
              <a:buSzPts val="1400"/>
              <a:buChar char="○"/>
            </a:pPr>
            <a:r>
              <a:rPr lang="en"/>
              <a:t>Uses CUDA for general purpose calculations on the GPU</a:t>
            </a:r>
            <a:endParaRPr/>
          </a:p>
        </p:txBody>
      </p:sp>
      <p:sp>
        <p:nvSpPr>
          <p:cNvPr id="6" name="Rectangle: Rounded Corners 5">
            <a:extLst>
              <a:ext uri="{FF2B5EF4-FFF2-40B4-BE49-F238E27FC236}">
                <a16:creationId xmlns:a16="http://schemas.microsoft.com/office/drawing/2014/main" id="{BA54846B-4AC3-4CFB-91AE-263042F00041}"/>
              </a:ext>
            </a:extLst>
          </p:cNvPr>
          <p:cNvSpPr/>
          <p:nvPr/>
        </p:nvSpPr>
        <p:spPr>
          <a:xfrm>
            <a:off x="4765550" y="1226288"/>
            <a:ext cx="3702600" cy="426719"/>
          </a:xfrm>
          <a:prstGeom prst="roundRect">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7" name="Rectangle: Rounded Corners 6">
            <a:extLst>
              <a:ext uri="{FF2B5EF4-FFF2-40B4-BE49-F238E27FC236}">
                <a16:creationId xmlns:a16="http://schemas.microsoft.com/office/drawing/2014/main" id="{D8206855-63C8-4306-AF3C-1F5BA0DB9B4C}"/>
              </a:ext>
            </a:extLst>
          </p:cNvPr>
          <p:cNvSpPr/>
          <p:nvPr/>
        </p:nvSpPr>
        <p:spPr>
          <a:xfrm>
            <a:off x="4919330" y="1885507"/>
            <a:ext cx="1389321" cy="686243"/>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OpenGL Driver</a:t>
            </a:r>
          </a:p>
        </p:txBody>
      </p:sp>
      <p:sp>
        <p:nvSpPr>
          <p:cNvPr id="8" name="Rectangle: Rounded Corners 7">
            <a:extLst>
              <a:ext uri="{FF2B5EF4-FFF2-40B4-BE49-F238E27FC236}">
                <a16:creationId xmlns:a16="http://schemas.microsoft.com/office/drawing/2014/main" id="{0C7340F2-3F15-4AE8-A444-CD4373F2E157}"/>
              </a:ext>
            </a:extLst>
          </p:cNvPr>
          <p:cNvSpPr/>
          <p:nvPr/>
        </p:nvSpPr>
        <p:spPr>
          <a:xfrm>
            <a:off x="7078829" y="1885507"/>
            <a:ext cx="1389321" cy="686243"/>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CUDA Driver</a:t>
            </a:r>
          </a:p>
        </p:txBody>
      </p:sp>
      <p:sp>
        <p:nvSpPr>
          <p:cNvPr id="9" name="Rectangle: Rounded Corners 8">
            <a:extLst>
              <a:ext uri="{FF2B5EF4-FFF2-40B4-BE49-F238E27FC236}">
                <a16:creationId xmlns:a16="http://schemas.microsoft.com/office/drawing/2014/main" id="{F58CC05B-CAF9-4931-84FF-9B0017018EC3}"/>
              </a:ext>
            </a:extLst>
          </p:cNvPr>
          <p:cNvSpPr/>
          <p:nvPr/>
        </p:nvSpPr>
        <p:spPr>
          <a:xfrm>
            <a:off x="4919329" y="2793574"/>
            <a:ext cx="1389321" cy="878203"/>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Quadro or GeForce</a:t>
            </a:r>
          </a:p>
        </p:txBody>
      </p:sp>
      <p:sp>
        <p:nvSpPr>
          <p:cNvPr id="10" name="Rectangle: Rounded Corners 9">
            <a:extLst>
              <a:ext uri="{FF2B5EF4-FFF2-40B4-BE49-F238E27FC236}">
                <a16:creationId xmlns:a16="http://schemas.microsoft.com/office/drawing/2014/main" id="{ABDC6FA2-BDD3-4F45-A00E-BE61ADF0E4A9}"/>
              </a:ext>
            </a:extLst>
          </p:cNvPr>
          <p:cNvSpPr/>
          <p:nvPr/>
        </p:nvSpPr>
        <p:spPr>
          <a:xfrm>
            <a:off x="7078829" y="2793573"/>
            <a:ext cx="1389321" cy="878203"/>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Tesla or GeForce</a:t>
            </a:r>
          </a:p>
        </p:txBody>
      </p:sp>
      <p:sp>
        <p:nvSpPr>
          <p:cNvPr id="11" name="Rectangle: Rounded Corners 10">
            <a:extLst>
              <a:ext uri="{FF2B5EF4-FFF2-40B4-BE49-F238E27FC236}">
                <a16:creationId xmlns:a16="http://schemas.microsoft.com/office/drawing/2014/main" id="{1E8C7CD0-618A-49A4-A3FB-FC14A8E3B9AE}"/>
              </a:ext>
            </a:extLst>
          </p:cNvPr>
          <p:cNvSpPr/>
          <p:nvPr/>
        </p:nvSpPr>
        <p:spPr>
          <a:xfrm>
            <a:off x="5019658" y="3896295"/>
            <a:ext cx="1140138" cy="59064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Display</a:t>
            </a:r>
          </a:p>
        </p:txBody>
      </p:sp>
      <p:sp>
        <p:nvSpPr>
          <p:cNvPr id="12" name="Arrow: Down 11">
            <a:extLst>
              <a:ext uri="{FF2B5EF4-FFF2-40B4-BE49-F238E27FC236}">
                <a16:creationId xmlns:a16="http://schemas.microsoft.com/office/drawing/2014/main" id="{F282F816-6CC9-42E1-AC95-3D3F84334525}"/>
              </a:ext>
            </a:extLst>
          </p:cNvPr>
          <p:cNvSpPr/>
          <p:nvPr/>
        </p:nvSpPr>
        <p:spPr>
          <a:xfrm>
            <a:off x="5387161" y="1680652"/>
            <a:ext cx="340243" cy="19417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B50BC07C-DEF2-4FCC-8B44-7CEE18038C2A}"/>
              </a:ext>
            </a:extLst>
          </p:cNvPr>
          <p:cNvSpPr/>
          <p:nvPr/>
        </p:nvSpPr>
        <p:spPr>
          <a:xfrm>
            <a:off x="7603367" y="1677505"/>
            <a:ext cx="340243" cy="19417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8675814F-B49E-4BE0-B80A-159115B1A6BD}"/>
              </a:ext>
            </a:extLst>
          </p:cNvPr>
          <p:cNvSpPr/>
          <p:nvPr/>
        </p:nvSpPr>
        <p:spPr>
          <a:xfrm>
            <a:off x="5387160" y="2597654"/>
            <a:ext cx="340243" cy="19417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EAB65D8F-000F-44BA-BBEE-E168A1B24FAC}"/>
              </a:ext>
            </a:extLst>
          </p:cNvPr>
          <p:cNvSpPr/>
          <p:nvPr/>
        </p:nvSpPr>
        <p:spPr>
          <a:xfrm>
            <a:off x="5387160" y="3697671"/>
            <a:ext cx="340243" cy="19417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E1A104B0-2A55-4E53-891B-D95775B41E9C}"/>
              </a:ext>
            </a:extLst>
          </p:cNvPr>
          <p:cNvSpPr/>
          <p:nvPr/>
        </p:nvSpPr>
        <p:spPr>
          <a:xfrm>
            <a:off x="7603367" y="2592687"/>
            <a:ext cx="340243" cy="19417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4902CCFC-1E6D-4786-A6EB-B55D37E15F80}"/>
              </a:ext>
            </a:extLst>
          </p:cNvPr>
          <p:cNvSpPr/>
          <p:nvPr/>
        </p:nvSpPr>
        <p:spPr>
          <a:xfrm>
            <a:off x="6348601" y="3168502"/>
            <a:ext cx="730103" cy="212652"/>
          </a:xfrm>
          <a:prstGeom prst="rightArrow">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409C084D-6840-4CF1-B712-F1274C16A6BB}"/>
              </a:ext>
            </a:extLst>
          </p:cNvPr>
          <p:cNvSpPr/>
          <p:nvPr/>
        </p:nvSpPr>
        <p:spPr>
          <a:xfrm rot="10800000">
            <a:off x="6290927" y="3168502"/>
            <a:ext cx="730103" cy="212652"/>
          </a:xfrm>
          <a:prstGeom prst="rightArrow">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CUDA + OpenGL</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Sometimes it’s a bit unclear why we cannot use either API to do both.</a:t>
            </a:r>
            <a:endParaRPr/>
          </a:p>
          <a:p>
            <a:pPr marL="457200" lvl="0" indent="-342900" algn="l" rtl="0">
              <a:spcBef>
                <a:spcPts val="0"/>
              </a:spcBef>
              <a:spcAft>
                <a:spcPts val="0"/>
              </a:spcAft>
              <a:buSzPts val="1800"/>
              <a:buChar char="●"/>
            </a:pPr>
            <a:r>
              <a:rPr lang="en"/>
              <a:t>Remember however that each was designed for a specific purpose.</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CUDA excels at performing calculations, generating data, and doing other image manipulation tasks (e.g. our gray_scale filter where we can actually change values and preserver those changes in memory)</a:t>
            </a:r>
            <a:endParaRPr/>
          </a:p>
          <a:p>
            <a:pPr marL="457200" lvl="0" indent="-342900" algn="l" rtl="0">
              <a:spcBef>
                <a:spcPts val="0"/>
              </a:spcBef>
              <a:spcAft>
                <a:spcPts val="0"/>
              </a:spcAft>
              <a:buSzPts val="1800"/>
              <a:buChar char="●"/>
            </a:pPr>
            <a:r>
              <a:rPr lang="en"/>
              <a:t>OpenGL excels at drawing pixels and vertices, and rendering geometry (i.e. rasterizing) very fast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CUDA + OpenGL</a:t>
            </a:r>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CUDA uses the functions we have been learning to perform memory management (cudaMalloc)</a:t>
            </a:r>
            <a:endParaRPr/>
          </a:p>
          <a:p>
            <a:pPr marL="457200" lvl="0" indent="-342900" algn="l" rtl="0">
              <a:spcBef>
                <a:spcPts val="0"/>
              </a:spcBef>
              <a:spcAft>
                <a:spcPts val="0"/>
              </a:spcAft>
              <a:buSzPts val="1800"/>
              <a:buChar char="●"/>
            </a:pPr>
            <a:r>
              <a:rPr lang="en"/>
              <a:t>OpenGL uses generic buffers (index buffer objects, vertex buffer objects, pixel buffer objects) to store data</a:t>
            </a:r>
            <a:endParaRPr/>
          </a:p>
          <a:p>
            <a:pPr marL="457200" lvl="0" indent="-342900" algn="l" rtl="0">
              <a:spcBef>
                <a:spcPts val="0"/>
              </a:spcBef>
              <a:spcAft>
                <a:spcPts val="0"/>
              </a:spcAft>
              <a:buSzPts val="1800"/>
              <a:buChar char="●"/>
            </a:pPr>
            <a:r>
              <a:rPr lang="en"/>
              <a:t>CUDA + OpenGL talk using a few interop functions</a:t>
            </a:r>
            <a:endParaRPr/>
          </a:p>
          <a:p>
            <a:pPr marL="914400" lvl="1" indent="-317500" algn="l" rtl="0">
              <a:spcBef>
                <a:spcPts val="0"/>
              </a:spcBef>
              <a:spcAft>
                <a:spcPts val="0"/>
              </a:spcAft>
              <a:buSzPts val="1400"/>
              <a:buChar char="○"/>
            </a:pPr>
            <a:r>
              <a:rPr lang="en"/>
              <a:t>Map and UnMap in order to move OpenGL buffers into CUDA’s memory space on the GPU</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BEBCBC"/>
      </a:accent2>
      <a:accent3>
        <a:srgbClr val="78909C"/>
      </a:accent3>
      <a:accent4>
        <a:srgbClr val="FFAB40"/>
      </a:accent4>
      <a:accent5>
        <a:srgbClr val="4DD0E1"/>
      </a:accent5>
      <a:accent6>
        <a:srgbClr val="EEFF41"/>
      </a:accent6>
      <a:hlink>
        <a:srgbClr val="FFD966"/>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738</Words>
  <Application>Microsoft Office PowerPoint</Application>
  <PresentationFormat>On-screen Show (16:9)</PresentationFormat>
  <Paragraphs>64</Paragraphs>
  <Slides>15</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Times New Roman</vt:lpstr>
      <vt:lpstr>Ubuntu</vt:lpstr>
      <vt:lpstr>Simple Dark</vt:lpstr>
      <vt:lpstr>Default Design</vt:lpstr>
      <vt:lpstr>Blue Waters Petascale Semester Curriculum v1.0 Unit 7: CUDA Lesson 3: Graphics Interop with OpenGL Developed by Michael D. Shah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Graphics Interop with OpenGL</vt:lpstr>
      <vt:lpstr>Interoperability on the GPU</vt:lpstr>
      <vt:lpstr>GPU APIs</vt:lpstr>
      <vt:lpstr>CUDA and OpenGL interop (1/2)</vt:lpstr>
      <vt:lpstr>CUDA and OpenGL interop (2/2)</vt:lpstr>
      <vt:lpstr>CUDA + OpenGL</vt:lpstr>
      <vt:lpstr>CUDA + OpenGL</vt:lpstr>
      <vt:lpstr>Our Application</vt:lpstr>
      <vt:lpstr>Breakdown</vt:lpstr>
      <vt:lpstr>Windowing SDL2</vt:lpstr>
      <vt:lpstr>OpenGL Setup</vt:lpstr>
      <vt:lpstr>CUDA Setup</vt:lpstr>
      <vt:lpstr>OpenGL Interoperability with CUDA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Attribution/License</dc:title>
  <cp:lastModifiedBy>Magik Home</cp:lastModifiedBy>
  <cp:revision>9</cp:revision>
  <dcterms:modified xsi:type="dcterms:W3CDTF">2020-12-07T19:16:10Z</dcterms:modified>
</cp:coreProperties>
</file>