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1"/>
  </p:notesMasterIdLst>
  <p:sldIdLst>
    <p:sldId id="282" r:id="rId3"/>
    <p:sldId id="284"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88" d="100"/>
          <a:sy n="88" d="100"/>
        </p:scale>
        <p:origin x="944" y="19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593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237078d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237078d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8237078d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 name="Google Shape;18;p2"/>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3962400" y="-609600"/>
            <a:ext cx="4267200" cy="9144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2" name="Google Shape;72;p1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6877050" y="2305049"/>
            <a:ext cx="5638801" cy="1943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228850" y="-247650"/>
            <a:ext cx="5638801" cy="7048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78" name="Google Shape;78;p12"/>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obeenDefault" type="tx">
  <p:cSld name="MobeenDefaul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7400"/>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8" name="Google Shape;18;p4"/>
          <p:cNvSpPr txBox="1">
            <a:spLocks noGrp="1"/>
          </p:cNvSpPr>
          <p:nvPr>
            <p:ph type="body" idx="1"/>
          </p:nvPr>
        </p:nvSpPr>
        <p:spPr>
          <a:xfrm>
            <a:off x="415600" y="1051000"/>
            <a:ext cx="11360800" cy="546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1219170" lvl="1"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828754" lvl="2"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2438339" lvl="3"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3047924" lvl="4"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3657509" lvl="5"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4267093" lvl="6"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4876678" lvl="7" indent="-423323">
              <a:spcBef>
                <a:spcPts val="2133"/>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5486263" lvl="8" indent="-423323">
              <a:spcBef>
                <a:spcPts val="2133"/>
              </a:spcBef>
              <a:spcAft>
                <a:spcPts val="2133"/>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rgbClr val="000000"/>
                </a:solidFill>
                <a:latin typeface="Times New Roman"/>
                <a:ea typeface="Times New Roman"/>
                <a:cs typeface="Times New Roman"/>
                <a:sym typeface="Times New Roman"/>
              </a:defRPr>
            </a:lvl1pPr>
            <a:lvl2pPr lvl="1">
              <a:buNone/>
              <a:defRPr>
                <a:solidFill>
                  <a:srgbClr val="000000"/>
                </a:solidFill>
                <a:latin typeface="Times New Roman"/>
                <a:ea typeface="Times New Roman"/>
                <a:cs typeface="Times New Roman"/>
                <a:sym typeface="Times New Roman"/>
              </a:defRPr>
            </a:lvl2pPr>
            <a:lvl3pPr lvl="2">
              <a:buNone/>
              <a:defRPr>
                <a:solidFill>
                  <a:srgbClr val="000000"/>
                </a:solidFill>
                <a:latin typeface="Times New Roman"/>
                <a:ea typeface="Times New Roman"/>
                <a:cs typeface="Times New Roman"/>
                <a:sym typeface="Times New Roman"/>
              </a:defRPr>
            </a:lvl3pPr>
            <a:lvl4pPr lvl="3">
              <a:buNone/>
              <a:defRPr>
                <a:solidFill>
                  <a:srgbClr val="000000"/>
                </a:solidFill>
                <a:latin typeface="Times New Roman"/>
                <a:ea typeface="Times New Roman"/>
                <a:cs typeface="Times New Roman"/>
                <a:sym typeface="Times New Roman"/>
              </a:defRPr>
            </a:lvl4pPr>
            <a:lvl5pPr lvl="4">
              <a:buNone/>
              <a:defRPr>
                <a:solidFill>
                  <a:srgbClr val="000000"/>
                </a:solidFill>
                <a:latin typeface="Times New Roman"/>
                <a:ea typeface="Times New Roman"/>
                <a:cs typeface="Times New Roman"/>
                <a:sym typeface="Times New Roman"/>
              </a:defRPr>
            </a:lvl5pPr>
            <a:lvl6pPr lvl="5">
              <a:buNone/>
              <a:defRPr>
                <a:solidFill>
                  <a:srgbClr val="000000"/>
                </a:solidFill>
                <a:latin typeface="Times New Roman"/>
                <a:ea typeface="Times New Roman"/>
                <a:cs typeface="Times New Roman"/>
                <a:sym typeface="Times New Roman"/>
              </a:defRPr>
            </a:lvl6pPr>
            <a:lvl7pPr lvl="6">
              <a:buNone/>
              <a:defRPr>
                <a:solidFill>
                  <a:srgbClr val="000000"/>
                </a:solidFill>
                <a:latin typeface="Times New Roman"/>
                <a:ea typeface="Times New Roman"/>
                <a:cs typeface="Times New Roman"/>
                <a:sym typeface="Times New Roman"/>
              </a:defRPr>
            </a:lvl7pPr>
            <a:lvl8pPr lvl="7">
              <a:buNone/>
              <a:defRPr>
                <a:solidFill>
                  <a:srgbClr val="000000"/>
                </a:solidFill>
                <a:latin typeface="Times New Roman"/>
                <a:ea typeface="Times New Roman"/>
                <a:cs typeface="Times New Roman"/>
                <a:sym typeface="Times New Roman"/>
              </a:defRPr>
            </a:lvl8pPr>
            <a:lvl9pPr lvl="8">
              <a:buNone/>
              <a:defRPr>
                <a:solidFill>
                  <a:srgbClr val="000000"/>
                </a:solidFill>
                <a:latin typeface="Times New Roman"/>
                <a:ea typeface="Times New Roman"/>
                <a:cs typeface="Times New Roman"/>
                <a:sym typeface="Times New Roman"/>
              </a:defRPr>
            </a:lvl9pPr>
          </a:lstStyle>
          <a:p>
            <a:fld id="{00000000-1234-1234-1234-123412341234}" type="slidenum">
              <a:rPr lang="en"/>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17500" algn="l">
              <a:lnSpc>
                <a:spcPct val="90000"/>
              </a:lnSpc>
              <a:spcBef>
                <a:spcPts val="800"/>
              </a:spcBef>
              <a:spcAft>
                <a:spcPts val="0"/>
              </a:spcAft>
              <a:buSzPts val="14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a:endParaRPr/>
          </a:p>
        </p:txBody>
      </p:sp>
      <p:sp>
        <p:nvSpPr>
          <p:cNvPr id="23" name="Google Shape;23;p3"/>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29" name="Google Shape;29;p4"/>
          <p:cNvSpPr txBox="1">
            <a:spLocks noGrp="1"/>
          </p:cNvSpPr>
          <p:nvPr>
            <p:ph type="body" idx="2"/>
          </p:nvPr>
        </p:nvSpPr>
        <p:spPr>
          <a:xfrm>
            <a:off x="6324600" y="1825625"/>
            <a:ext cx="4343400" cy="4270375"/>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0" name="Google Shape;30;p4"/>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6"/>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524000" y="1828800"/>
            <a:ext cx="9144000" cy="2743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1524000" y="4589463"/>
            <a:ext cx="9144000" cy="15065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5270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8" name="Google Shape;48;p8"/>
          <p:cNvSpPr txBox="1">
            <a:spLocks noGrp="1"/>
          </p:cNvSpPr>
          <p:nvPr>
            <p:ph type="body" idx="2"/>
          </p:nvPr>
        </p:nvSpPr>
        <p:spPr>
          <a:xfrm>
            <a:off x="15270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49" name="Google Shape;49;p8"/>
          <p:cNvSpPr txBox="1">
            <a:spLocks noGrp="1"/>
          </p:cNvSpPr>
          <p:nvPr>
            <p:ph type="body" idx="3"/>
          </p:nvPr>
        </p:nvSpPr>
        <p:spPr>
          <a:xfrm>
            <a:off x="6327648" y="1828800"/>
            <a:ext cx="4343400" cy="6858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2200"/>
              <a:buNone/>
              <a:defRPr sz="2200" b="0">
                <a:solidFill>
                  <a:schemeClr val="lt1"/>
                </a:solidFill>
              </a:defRPr>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50" name="Google Shape;50;p8"/>
          <p:cNvSpPr txBox="1">
            <a:spLocks noGrp="1"/>
          </p:cNvSpPr>
          <p:nvPr>
            <p:ph type="body" idx="4"/>
          </p:nvPr>
        </p:nvSpPr>
        <p:spPr>
          <a:xfrm>
            <a:off x="6327648" y="2514600"/>
            <a:ext cx="4343400" cy="3581401"/>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1" name="Google Shape;51;p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002587" y="1600200"/>
            <a:ext cx="3122613"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760412" y="762000"/>
            <a:ext cx="6400800" cy="5334000"/>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7" name="Google Shape;57;p9"/>
          <p:cNvSpPr txBox="1">
            <a:spLocks noGrp="1"/>
          </p:cNvSpPr>
          <p:nvPr>
            <p:ph type="body" idx="2"/>
          </p:nvPr>
        </p:nvSpPr>
        <p:spPr>
          <a:xfrm>
            <a:off x="8001039" y="3429000"/>
            <a:ext cx="3124161"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58" name="Google Shape;58;p9"/>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997952" y="1600200"/>
            <a:ext cx="3127248" cy="1828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781251" y="777240"/>
            <a:ext cx="6400800" cy="5303520"/>
          </a:xfrm>
          <a:prstGeom prst="rect">
            <a:avLst/>
          </a:prstGeom>
          <a:noFill/>
          <a:ln>
            <a:noFill/>
          </a:ln>
        </p:spPr>
        <p:txBody>
          <a:bodyPr spcFirstLastPara="1" wrap="square" lIns="91425" tIns="457200" rIns="91425" bIns="45700" anchor="t" anchorCtr="0">
            <a:noAutofit/>
          </a:bodyPr>
          <a:lstStyle>
            <a:lvl1pPr marR="0" lvl="0" algn="ctr" rtl="0">
              <a:lnSpc>
                <a:spcPct val="90000"/>
              </a:lnSpc>
              <a:spcBef>
                <a:spcPts val="1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rgbClr val="D8D8D8"/>
                </a:solidFill>
                <a:latin typeface="Candara"/>
                <a:ea typeface="Candara"/>
                <a:cs typeface="Candara"/>
                <a:sym typeface="Candar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rgbClr val="D8D8D8"/>
                </a:solidFill>
                <a:latin typeface="Candara"/>
                <a:ea typeface="Candara"/>
                <a:cs typeface="Candara"/>
                <a:sym typeface="Candar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rgbClr val="D8D8D8"/>
                </a:solidFill>
                <a:latin typeface="Candara"/>
                <a:ea typeface="Candara"/>
                <a:cs typeface="Candara"/>
                <a:sym typeface="Candar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lt1"/>
                </a:solidFill>
                <a:latin typeface="Candara"/>
                <a:ea typeface="Candara"/>
                <a:cs typeface="Candara"/>
                <a:sym typeface="Candara"/>
              </a:defRPr>
            </a:lvl9pPr>
          </a:lstStyle>
          <a:p>
            <a:endParaRPr/>
          </a:p>
        </p:txBody>
      </p:sp>
      <p:sp>
        <p:nvSpPr>
          <p:cNvPr id="64" name="Google Shape;64;p10"/>
          <p:cNvSpPr txBox="1">
            <a:spLocks noGrp="1"/>
          </p:cNvSpPr>
          <p:nvPr>
            <p:ph type="body" idx="1"/>
          </p:nvPr>
        </p:nvSpPr>
        <p:spPr>
          <a:xfrm>
            <a:off x="7997952" y="3429000"/>
            <a:ext cx="3127248" cy="1828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5" name="Google Shape;65;p10" descr="An empty placeholder to add an image. Click on the placeholder and select the image that you wish to add."/>
          <p:cNvSpPr/>
          <p:nvPr/>
        </p:nvSpPr>
        <p:spPr>
          <a:xfrm>
            <a:off x="644091" y="640080"/>
            <a:ext cx="6675120" cy="5577840"/>
          </a:xfrm>
          <a:prstGeom prst="rect">
            <a:avLst/>
          </a:prstGeom>
          <a:solidFill>
            <a:srgbClr val="000000"/>
          </a:solidFill>
          <a:ln w="1016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ndara"/>
              <a:ea typeface="Candara"/>
              <a:cs typeface="Candara"/>
              <a:sym typeface="Candara"/>
            </a:endParaRPr>
          </a:p>
        </p:txBody>
      </p:sp>
      <p:sp>
        <p:nvSpPr>
          <p:cNvPr id="66" name="Google Shape;66;p10"/>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8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2" name="Google Shape;12;p1"/>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 name="Google Shape;13;p1"/>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4" name="Google Shape;14;p1"/>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08826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shodor.org/petascale/materials/UPModules/sipeMultithreadingMultiprocessModule2/" TargetMode="External"/><Relationship Id="rId4" Type="http://schemas.openxmlformats.org/officeDocument/2006/relationships/hyperlink" Target="http://www.shodor.org/petascale/materials/UPModules/AreaUnderCurve/" TargetMode="External"/><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5: MPI</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3: Distributed Memory </a:t>
            </a:r>
            <a:r>
              <a:rPr lang="en-US" sz="3600" b="1" dirty="0" smtClean="0">
                <a:latin typeface="Times New Roman" charset="0"/>
                <a:ea typeface="Times New Roman" charset="0"/>
                <a:cs typeface="Times New Roman" charset="0"/>
              </a:rPr>
              <a:t>Concepts:</a:t>
            </a:r>
            <a:br>
              <a:rPr lang="en-US" sz="3600" b="1"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     Distributed </a:t>
            </a:r>
            <a:r>
              <a:rPr lang="en-US" sz="3600" b="1" dirty="0">
                <a:latin typeface="Times New Roman" charset="0"/>
                <a:ea typeface="Times New Roman" charset="0"/>
                <a:cs typeface="Times New Roman" charset="0"/>
              </a:rPr>
              <a:t>Multiprocessing</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Widodo </a:t>
            </a:r>
            <a:r>
              <a:rPr lang="en-US" sz="3600" i="1" dirty="0" err="1">
                <a:latin typeface="Times New Roman" charset="0"/>
                <a:ea typeface="Times New Roman" charset="0"/>
                <a:cs typeface="Times New Roman" charset="0"/>
              </a:rPr>
              <a:t>Samyono</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500316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Parallelism Jargon</a:t>
            </a:r>
            <a:endParaRPr/>
          </a:p>
        </p:txBody>
      </p:sp>
      <p:sp>
        <p:nvSpPr>
          <p:cNvPr id="129" name="Google Shape;129;p20"/>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Char char="•"/>
            </a:pPr>
            <a:r>
              <a:rPr lang="en-US" b="1" i="1" u="sng"/>
              <a:t>Threads</a:t>
            </a:r>
            <a:r>
              <a:rPr lang="en-US"/>
              <a:t> are execution sequences that share a single memory area (“</a:t>
            </a:r>
            <a:r>
              <a:rPr lang="en-US" b="1" i="1" u="sng"/>
              <a:t>address space</a:t>
            </a:r>
            <a:r>
              <a:rPr lang="en-US"/>
              <a:t>”)</a:t>
            </a:r>
            <a:endParaRPr/>
          </a:p>
          <a:p>
            <a:pPr marL="228600" lvl="0" indent="-228600" algn="l" rtl="0">
              <a:lnSpc>
                <a:spcPct val="80000"/>
              </a:lnSpc>
              <a:spcBef>
                <a:spcPts val="1800"/>
              </a:spcBef>
              <a:spcAft>
                <a:spcPts val="0"/>
              </a:spcAft>
              <a:buSzPts val="2000"/>
              <a:buChar char="•"/>
            </a:pPr>
            <a:r>
              <a:rPr lang="en-US" b="1" i="1" u="sng"/>
              <a:t>Processes</a:t>
            </a:r>
            <a:r>
              <a:rPr lang="en-US"/>
              <a:t> are execution sequences with their own independent, private memory areas</a:t>
            </a:r>
            <a:endParaRPr/>
          </a:p>
          <a:p>
            <a:pPr marL="228600" lvl="0" indent="-228600" algn="l" rtl="0">
              <a:lnSpc>
                <a:spcPct val="80000"/>
              </a:lnSpc>
              <a:spcBef>
                <a:spcPts val="1800"/>
              </a:spcBef>
              <a:spcAft>
                <a:spcPts val="0"/>
              </a:spcAft>
              <a:buSzPts val="2000"/>
              <a:buFont typeface="Noto Sans Symbols"/>
              <a:buNone/>
            </a:pPr>
            <a:r>
              <a:rPr lang="en-US"/>
              <a:t>… and thus:</a:t>
            </a:r>
            <a:endParaRPr/>
          </a:p>
          <a:p>
            <a:pPr marL="228600" lvl="0" indent="-228600" algn="l" rtl="0">
              <a:lnSpc>
                <a:spcPct val="80000"/>
              </a:lnSpc>
              <a:spcBef>
                <a:spcPts val="1800"/>
              </a:spcBef>
              <a:spcAft>
                <a:spcPts val="0"/>
              </a:spcAft>
              <a:buSzPts val="2000"/>
              <a:buChar char="•"/>
            </a:pPr>
            <a:r>
              <a:rPr lang="en-US" b="1" i="1" u="sng"/>
              <a:t>Multithreading</a:t>
            </a:r>
            <a:r>
              <a:rPr lang="en-US"/>
              <a:t>:   parallelism via multiple </a:t>
            </a:r>
            <a:r>
              <a:rPr lang="en-US" b="1" u="sng"/>
              <a:t>threads</a:t>
            </a:r>
            <a:endParaRPr/>
          </a:p>
          <a:p>
            <a:pPr marL="228600" lvl="0" indent="-228600" algn="l" rtl="0">
              <a:lnSpc>
                <a:spcPct val="80000"/>
              </a:lnSpc>
              <a:spcBef>
                <a:spcPts val="1800"/>
              </a:spcBef>
              <a:spcAft>
                <a:spcPts val="0"/>
              </a:spcAft>
              <a:buSzPts val="2000"/>
              <a:buChar char="•"/>
            </a:pPr>
            <a:r>
              <a:rPr lang="en-US" b="1" i="1" u="sng"/>
              <a:t>Multiprocessing</a:t>
            </a:r>
            <a:r>
              <a:rPr lang="en-US"/>
              <a:t>: </a:t>
            </a:r>
            <a:r>
              <a:rPr lang="en-US" sz="1100"/>
              <a:t> </a:t>
            </a:r>
            <a:r>
              <a:rPr lang="en-US"/>
              <a:t>parallelism via multiple </a:t>
            </a:r>
            <a:r>
              <a:rPr lang="en-US" b="1" u="sng"/>
              <a:t>processes</a:t>
            </a:r>
            <a:endParaRPr/>
          </a:p>
          <a:p>
            <a:pPr marL="228600" lvl="0" indent="-228600" algn="l" rtl="0">
              <a:lnSpc>
                <a:spcPct val="80000"/>
              </a:lnSpc>
              <a:spcBef>
                <a:spcPts val="1800"/>
              </a:spcBef>
              <a:spcAft>
                <a:spcPts val="0"/>
              </a:spcAft>
              <a:buSzPts val="2000"/>
              <a:buFont typeface="Noto Sans Symbols"/>
              <a:buNone/>
            </a:pPr>
            <a:r>
              <a:rPr lang="en-US"/>
              <a:t>Generally:</a:t>
            </a:r>
            <a:endParaRPr/>
          </a:p>
          <a:p>
            <a:pPr marL="228600" lvl="0" indent="-228600" algn="l" rtl="0">
              <a:lnSpc>
                <a:spcPct val="80000"/>
              </a:lnSpc>
              <a:spcBef>
                <a:spcPts val="1800"/>
              </a:spcBef>
              <a:spcAft>
                <a:spcPts val="0"/>
              </a:spcAft>
              <a:buSzPts val="2000"/>
              <a:buChar char="•"/>
            </a:pPr>
            <a:r>
              <a:rPr lang="en-US"/>
              <a:t>Shared Memory Parallelism is concerned with </a:t>
            </a:r>
            <a:r>
              <a:rPr lang="en-US" b="1" u="sng"/>
              <a:t>threads</a:t>
            </a:r>
            <a:r>
              <a:rPr lang="en-US"/>
              <a:t>, and</a:t>
            </a:r>
            <a:endParaRPr/>
          </a:p>
          <a:p>
            <a:pPr marL="228600" lvl="0" indent="-228600" algn="l" rtl="0">
              <a:lnSpc>
                <a:spcPct val="80000"/>
              </a:lnSpc>
              <a:spcBef>
                <a:spcPts val="1800"/>
              </a:spcBef>
              <a:spcAft>
                <a:spcPts val="0"/>
              </a:spcAft>
              <a:buSzPts val="2000"/>
              <a:buChar char="•"/>
            </a:pPr>
            <a:r>
              <a:rPr lang="en-US"/>
              <a:t>Distributed Parallelism is concerned with </a:t>
            </a:r>
            <a:r>
              <a:rPr lang="en-US" b="1" u="sng"/>
              <a:t>processes</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Jargon Alert! </a:t>
            </a:r>
            <a:endParaRPr/>
          </a:p>
        </p:txBody>
      </p:sp>
      <p:sp>
        <p:nvSpPr>
          <p:cNvPr id="135" name="Google Shape;135;p21"/>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2000"/>
              <a:buNone/>
            </a:pPr>
            <a:r>
              <a:rPr lang="en-US"/>
              <a:t>In principle:</a:t>
            </a:r>
            <a:endParaRPr/>
          </a:p>
          <a:p>
            <a:pPr marL="228600" lvl="0" indent="-228600" algn="l" rtl="0">
              <a:lnSpc>
                <a:spcPct val="80000"/>
              </a:lnSpc>
              <a:spcBef>
                <a:spcPts val="1800"/>
              </a:spcBef>
              <a:spcAft>
                <a:spcPts val="0"/>
              </a:spcAft>
              <a:buSzPts val="2000"/>
              <a:buChar char="•"/>
            </a:pPr>
            <a:r>
              <a:rPr lang="en-US"/>
              <a:t>“shared memory parallelism” 🡺 “multithreading”</a:t>
            </a:r>
            <a:endParaRPr/>
          </a:p>
          <a:p>
            <a:pPr marL="228600" lvl="0" indent="-228600" algn="l" rtl="0">
              <a:lnSpc>
                <a:spcPct val="80000"/>
              </a:lnSpc>
              <a:spcBef>
                <a:spcPts val="1800"/>
              </a:spcBef>
              <a:spcAft>
                <a:spcPts val="0"/>
              </a:spcAft>
              <a:buSzPts val="2000"/>
              <a:buChar char="•"/>
            </a:pPr>
            <a:r>
              <a:rPr lang="en-US"/>
              <a:t>“distributed parallelism”        </a:t>
            </a:r>
            <a:r>
              <a:rPr lang="en-US" sz="1200"/>
              <a:t> </a:t>
            </a:r>
            <a:r>
              <a:rPr lang="en-US"/>
              <a:t>🡺 “multiprocessing”</a:t>
            </a:r>
            <a:endParaRPr/>
          </a:p>
          <a:p>
            <a:pPr marL="228600" lvl="0" indent="-228600" algn="l" rtl="0">
              <a:lnSpc>
                <a:spcPct val="80000"/>
              </a:lnSpc>
              <a:spcBef>
                <a:spcPts val="1800"/>
              </a:spcBef>
              <a:spcAft>
                <a:spcPts val="0"/>
              </a:spcAft>
              <a:buSzPts val="2000"/>
              <a:buNone/>
            </a:pPr>
            <a:r>
              <a:rPr lang="en-US"/>
              <a:t>In practice, sadly, these terms are often used interchangeably:</a:t>
            </a:r>
            <a:endParaRPr/>
          </a:p>
          <a:p>
            <a:pPr marL="228600" lvl="0" indent="-228600" algn="l" rtl="0">
              <a:lnSpc>
                <a:spcPct val="80000"/>
              </a:lnSpc>
              <a:spcBef>
                <a:spcPts val="1800"/>
              </a:spcBef>
              <a:spcAft>
                <a:spcPts val="0"/>
              </a:spcAft>
              <a:buSzPts val="2000"/>
              <a:buChar char="•"/>
            </a:pPr>
            <a:r>
              <a:rPr lang="en-US"/>
              <a:t>Parallelism</a:t>
            </a:r>
            <a:endParaRPr/>
          </a:p>
          <a:p>
            <a:pPr marL="228600" lvl="0" indent="-228600" algn="l" rtl="0">
              <a:lnSpc>
                <a:spcPct val="80000"/>
              </a:lnSpc>
              <a:spcBef>
                <a:spcPts val="1800"/>
              </a:spcBef>
              <a:spcAft>
                <a:spcPts val="0"/>
              </a:spcAft>
              <a:buSzPts val="2000"/>
              <a:buChar char="•"/>
            </a:pPr>
            <a:r>
              <a:rPr lang="en-US" b="1" i="1" u="sng"/>
              <a:t>Concurrency</a:t>
            </a:r>
            <a:r>
              <a:rPr lang="en-US"/>
              <a:t> (not as popular these days)</a:t>
            </a:r>
            <a:endParaRPr/>
          </a:p>
          <a:p>
            <a:pPr marL="228600" lvl="0" indent="-228600" algn="l" rtl="0">
              <a:lnSpc>
                <a:spcPct val="80000"/>
              </a:lnSpc>
              <a:spcBef>
                <a:spcPts val="1800"/>
              </a:spcBef>
              <a:spcAft>
                <a:spcPts val="0"/>
              </a:spcAft>
              <a:buSzPts val="2000"/>
              <a:buChar char="•"/>
            </a:pPr>
            <a:r>
              <a:rPr lang="en-US"/>
              <a:t>Multithreading</a:t>
            </a:r>
            <a:endParaRPr/>
          </a:p>
          <a:p>
            <a:pPr marL="228600" lvl="0" indent="-228600" algn="l" rtl="0">
              <a:lnSpc>
                <a:spcPct val="80000"/>
              </a:lnSpc>
              <a:spcBef>
                <a:spcPts val="1800"/>
              </a:spcBef>
              <a:spcAft>
                <a:spcPts val="0"/>
              </a:spcAft>
              <a:buSzPts val="2000"/>
              <a:buChar char="•"/>
            </a:pPr>
            <a:r>
              <a:rPr lang="en-US"/>
              <a:t>Multiprocessing</a:t>
            </a:r>
            <a:endParaRPr/>
          </a:p>
          <a:p>
            <a:pPr marL="228600" lvl="0" indent="-228600" algn="l" rtl="0">
              <a:lnSpc>
                <a:spcPct val="80000"/>
              </a:lnSpc>
              <a:spcBef>
                <a:spcPts val="1800"/>
              </a:spcBef>
              <a:spcAft>
                <a:spcPts val="0"/>
              </a:spcAft>
              <a:buSzPts val="2000"/>
              <a:buNone/>
            </a:pPr>
            <a:r>
              <a:rPr lang="en-US"/>
              <a:t>Typically, you have to figure out what is meant based on the context.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41" name="Google Shape;141;p22"/>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Suppose you have a distributed parallel code, but one process does 90% of the work, and all the other processes share 10% of the work.</a:t>
            </a:r>
            <a:endParaRPr/>
          </a:p>
          <a:p>
            <a:pPr marL="228600" lvl="0" indent="-228600" algn="l" rtl="0">
              <a:lnSpc>
                <a:spcPct val="90000"/>
              </a:lnSpc>
              <a:spcBef>
                <a:spcPts val="1800"/>
              </a:spcBef>
              <a:spcAft>
                <a:spcPts val="0"/>
              </a:spcAft>
              <a:buSzPts val="2000"/>
              <a:buFont typeface="Noto Sans Symbols"/>
              <a:buNone/>
            </a:pPr>
            <a:r>
              <a:rPr lang="en-US"/>
              <a:t>Is it a big win to run on 1000 processes?</a:t>
            </a:r>
            <a:endParaRPr/>
          </a:p>
          <a:p>
            <a:pPr marL="228600" lvl="0" indent="-228600" algn="l" rtl="0">
              <a:lnSpc>
                <a:spcPct val="90000"/>
              </a:lnSpc>
              <a:spcBef>
                <a:spcPts val="1800"/>
              </a:spcBef>
              <a:spcAft>
                <a:spcPts val="0"/>
              </a:spcAft>
              <a:buSzPts val="2000"/>
              <a:buFont typeface="Noto Sans Symbols"/>
              <a:buNone/>
            </a:pPr>
            <a:endParaRPr/>
          </a:p>
          <a:p>
            <a:pPr marL="228600" lvl="0" indent="-228600" algn="l" rtl="0">
              <a:lnSpc>
                <a:spcPct val="90000"/>
              </a:lnSpc>
              <a:spcBef>
                <a:spcPts val="1800"/>
              </a:spcBef>
              <a:spcAft>
                <a:spcPts val="0"/>
              </a:spcAft>
              <a:buSzPts val="2000"/>
              <a:buFont typeface="Noto Sans Symbols"/>
              <a:buNone/>
            </a:pPr>
            <a:r>
              <a:rPr lang="en-US"/>
              <a:t>Now, suppose that each process gets exactly 1/</a:t>
            </a:r>
            <a:r>
              <a:rPr lang="en-US" i="1"/>
              <a:t>N</a:t>
            </a:r>
            <a:r>
              <a:rPr lang="en-US" i="1" baseline="-25000"/>
              <a:t>p</a:t>
            </a:r>
            <a:r>
              <a:rPr lang="en-US"/>
              <a:t> of the work, where </a:t>
            </a:r>
            <a:r>
              <a:rPr lang="en-US" i="1"/>
              <a:t>N</a:t>
            </a:r>
            <a:r>
              <a:rPr lang="en-US" i="1" baseline="-25000"/>
              <a:t>p</a:t>
            </a:r>
            <a:r>
              <a:rPr lang="en-US"/>
              <a:t> is the number of processes.</a:t>
            </a:r>
            <a:endParaRPr/>
          </a:p>
          <a:p>
            <a:pPr marL="228600" lvl="0" indent="-228600" algn="l" rtl="0">
              <a:lnSpc>
                <a:spcPct val="90000"/>
              </a:lnSpc>
              <a:spcBef>
                <a:spcPts val="1800"/>
              </a:spcBef>
              <a:spcAft>
                <a:spcPts val="0"/>
              </a:spcAft>
              <a:buSzPts val="2000"/>
              <a:buFont typeface="Noto Sans Symbols"/>
              <a:buNone/>
            </a:pPr>
            <a:r>
              <a:rPr lang="en-US"/>
              <a:t>Now is it a big win to run on 1000 processes?</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grpSp>
        <p:nvGrpSpPr>
          <p:cNvPr id="148" name="Google Shape;148;p23"/>
          <p:cNvGrpSpPr/>
          <p:nvPr/>
        </p:nvGrpSpPr>
        <p:grpSpPr>
          <a:xfrm>
            <a:off x="2628900" y="2197549"/>
            <a:ext cx="1524000" cy="1524000"/>
            <a:chOff x="1872" y="1920"/>
            <a:chExt cx="960" cy="960"/>
          </a:xfrm>
        </p:grpSpPr>
        <p:sp>
          <p:nvSpPr>
            <p:cNvPr id="149" name="Google Shape;14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50" name="Google Shape;150;p23"/>
            <p:cNvGrpSpPr/>
            <p:nvPr/>
          </p:nvGrpSpPr>
          <p:grpSpPr>
            <a:xfrm>
              <a:off x="2112" y="2112"/>
              <a:ext cx="456" cy="480"/>
              <a:chOff x="1824" y="633"/>
              <a:chExt cx="2834" cy="2849"/>
            </a:xfrm>
          </p:grpSpPr>
          <p:sp>
            <p:nvSpPr>
              <p:cNvPr id="151" name="Google Shape;15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2" name="Google Shape;15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3" name="Google Shape;15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4" name="Google Shape;15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55" name="Google Shape;155;p23"/>
          <p:cNvGrpSpPr/>
          <p:nvPr/>
        </p:nvGrpSpPr>
        <p:grpSpPr>
          <a:xfrm>
            <a:off x="1982671" y="2824987"/>
            <a:ext cx="533400" cy="457200"/>
            <a:chOff x="384" y="2496"/>
            <a:chExt cx="336" cy="288"/>
          </a:xfrm>
        </p:grpSpPr>
        <p:sp>
          <p:nvSpPr>
            <p:cNvPr id="156" name="Google Shape;156;p23"/>
            <p:cNvSpPr/>
            <p:nvPr/>
          </p:nvSpPr>
          <p:spPr>
            <a:xfrm>
              <a:off x="384" y="2496"/>
              <a:ext cx="288" cy="288"/>
            </a:xfrm>
            <a:prstGeom prst="ellipse">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7" name="Google Shape;157;p23"/>
            <p:cNvSpPr/>
            <p:nvPr/>
          </p:nvSpPr>
          <p:spPr>
            <a:xfrm>
              <a:off x="672" y="2640"/>
              <a:ext cx="48" cy="48"/>
            </a:xfrm>
            <a:prstGeom prst="homePlate">
              <a:avLst>
                <a:gd name="adj" fmla="val 2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nvGrpSpPr>
          <p:cNvPr id="158" name="Google Shape;158;p23"/>
          <p:cNvGrpSpPr/>
          <p:nvPr/>
        </p:nvGrpSpPr>
        <p:grpSpPr>
          <a:xfrm>
            <a:off x="6114143" y="2158713"/>
            <a:ext cx="1524000" cy="1524000"/>
            <a:chOff x="1872" y="1920"/>
            <a:chExt cx="960" cy="960"/>
          </a:xfrm>
        </p:grpSpPr>
        <p:sp>
          <p:nvSpPr>
            <p:cNvPr id="159" name="Google Shape;159;p23"/>
            <p:cNvSpPr/>
            <p:nvPr/>
          </p:nvSpPr>
          <p:spPr>
            <a:xfrm>
              <a:off x="1872" y="1920"/>
              <a:ext cx="960" cy="96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60" name="Google Shape;160;p23"/>
            <p:cNvGrpSpPr/>
            <p:nvPr/>
          </p:nvGrpSpPr>
          <p:grpSpPr>
            <a:xfrm>
              <a:off x="2112" y="2112"/>
              <a:ext cx="456" cy="480"/>
              <a:chOff x="1824" y="633"/>
              <a:chExt cx="2834" cy="2849"/>
            </a:xfrm>
          </p:grpSpPr>
          <p:sp>
            <p:nvSpPr>
              <p:cNvPr id="161" name="Google Shape;161;p23"/>
              <p:cNvSpPr/>
              <p:nvPr/>
            </p:nvSpPr>
            <p:spPr>
              <a:xfrm>
                <a:off x="3204" y="633"/>
                <a:ext cx="1114" cy="1514"/>
              </a:xfrm>
              <a:custGeom>
                <a:avLst/>
                <a:gdLst/>
                <a:ahLst/>
                <a:cxnLst/>
                <a:rect l="l" t="t" r="r" b="b"/>
                <a:pathLst>
                  <a:path w="21600" h="21600" extrusionOk="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2" name="Google Shape;162;p23"/>
              <p:cNvSpPr/>
              <p:nvPr/>
            </p:nvSpPr>
            <p:spPr>
              <a:xfrm>
                <a:off x="2880" y="1736"/>
                <a:ext cx="1778" cy="1379"/>
              </a:xfrm>
              <a:custGeom>
                <a:avLst/>
                <a:gdLst/>
                <a:ahLst/>
                <a:cxnLst/>
                <a:rect l="l" t="t" r="r" b="b"/>
                <a:pathLst>
                  <a:path w="21600" h="21600" extrusionOk="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3" name="Google Shape;163;p23"/>
              <p:cNvSpPr/>
              <p:nvPr/>
            </p:nvSpPr>
            <p:spPr>
              <a:xfrm>
                <a:off x="2192" y="1719"/>
                <a:ext cx="1072" cy="1763"/>
              </a:xfrm>
              <a:custGeom>
                <a:avLst/>
                <a:gdLst/>
                <a:ahLst/>
                <a:cxnLst/>
                <a:rect l="l" t="t" r="r" b="b"/>
                <a:pathLst>
                  <a:path w="21600" h="21600" extrusionOk="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4" name="Google Shape;164;p23"/>
              <p:cNvSpPr/>
              <p:nvPr/>
            </p:nvSpPr>
            <p:spPr>
              <a:xfrm>
                <a:off x="1824" y="1091"/>
                <a:ext cx="1800" cy="1051"/>
              </a:xfrm>
              <a:custGeom>
                <a:avLst/>
                <a:gdLst/>
                <a:ahLst/>
                <a:cxnLst/>
                <a:rect l="l" t="t" r="r" b="b"/>
                <a:pathLst>
                  <a:path w="21600" h="21600" extrusionOk="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65" name="Google Shape;165;p23"/>
          <p:cNvGrpSpPr/>
          <p:nvPr/>
        </p:nvGrpSpPr>
        <p:grpSpPr>
          <a:xfrm>
            <a:off x="7680584" y="2824986"/>
            <a:ext cx="533400" cy="457200"/>
            <a:chOff x="1920" y="1632"/>
            <a:chExt cx="336" cy="288"/>
          </a:xfrm>
        </p:grpSpPr>
        <p:sp>
          <p:nvSpPr>
            <p:cNvPr id="166" name="Google Shape;166;p23"/>
            <p:cNvSpPr/>
            <p:nvPr/>
          </p:nvSpPr>
          <p:spPr>
            <a:xfrm>
              <a:off x="1968" y="1632"/>
              <a:ext cx="288" cy="28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7" name="Google Shape;167;p23"/>
            <p:cNvSpPr/>
            <p:nvPr/>
          </p:nvSpPr>
          <p:spPr>
            <a:xfrm>
              <a:off x="1920" y="1728"/>
              <a:ext cx="48" cy="48"/>
            </a:xfrm>
            <a:prstGeom prst="leftArrow">
              <a:avLst>
                <a:gd name="adj1" fmla="val 50000"/>
                <a:gd name="adj2" fmla="val 25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68" name="Google Shape;168;p23"/>
          <p:cNvSpPr/>
          <p:nvPr/>
        </p:nvSpPr>
        <p:spPr>
          <a:xfrm>
            <a:off x="4206616" y="1993900"/>
            <a:ext cx="1828800" cy="914400"/>
          </a:xfrm>
          <a:prstGeom prst="rect">
            <a:avLst/>
          </a:prstGeom>
          <a:solidFill>
            <a:srgbClr val="00CCFF"/>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9" name="Google Shape;169;p23"/>
          <p:cNvSpPr/>
          <p:nvPr/>
        </p:nvSpPr>
        <p:spPr>
          <a:xfrm>
            <a:off x="4193387" y="2952436"/>
            <a:ext cx="1828800" cy="914400"/>
          </a:xfrm>
          <a:prstGeom prst="rect">
            <a:avLst/>
          </a:prstGeom>
          <a:solidFill>
            <a:srgbClr val="00FF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0" name="Google Shape;170;p23"/>
          <p:cNvSpPr txBox="1"/>
          <p:nvPr/>
        </p:nvSpPr>
        <p:spPr>
          <a:xfrm>
            <a:off x="2057400" y="4735573"/>
            <a:ext cx="76962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u="sng" strike="noStrike" cap="none">
                <a:solidFill>
                  <a:schemeClr val="lt1"/>
                </a:solidFill>
                <a:latin typeface="Times New Roman"/>
                <a:ea typeface="Times New Roman"/>
                <a:cs typeface="Times New Roman"/>
                <a:sym typeface="Times New Roman"/>
              </a:rPr>
              <a:t>Load balancing</a:t>
            </a:r>
            <a:r>
              <a:rPr lang="en-US" sz="2400" b="0" i="0" u="none" strike="noStrike" cap="none">
                <a:solidFill>
                  <a:schemeClr val="lt1"/>
                </a:solidFill>
                <a:latin typeface="Times New Roman"/>
                <a:ea typeface="Times New Roman"/>
                <a:cs typeface="Times New Roman"/>
                <a:sym typeface="Times New Roman"/>
              </a:rPr>
              <a:t> means ensuring that everyone completes their workload at roughly the same time.</a:t>
            </a:r>
            <a:r>
              <a:rPr lang="en-US" sz="2400" b="0" i="0" u="none" strike="noStrike" cap="none">
                <a:solidFill>
                  <a:schemeClr val="dk1"/>
                </a:solidFill>
                <a:latin typeface="Times New Roman"/>
                <a:ea typeface="Times New Roman"/>
                <a:cs typeface="Times New Roman"/>
                <a:sym typeface="Times New Roman"/>
              </a:rPr>
              <a:t>t pretty good speedup.</a:t>
            </a:r>
            <a:endParaRPr/>
          </a:p>
        </p:txBody>
      </p:sp>
      <p:sp>
        <p:nvSpPr>
          <p:cNvPr id="171" name="Google Shape;171;p23"/>
          <p:cNvSpPr/>
          <p:nvPr/>
        </p:nvSpPr>
        <p:spPr>
          <a:xfrm>
            <a:off x="3797538" y="3227740"/>
            <a:ext cx="1066800" cy="228600"/>
          </a:xfrm>
          <a:prstGeom prst="lef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2" name="Google Shape;172;p23"/>
          <p:cNvSpPr/>
          <p:nvPr/>
        </p:nvSpPr>
        <p:spPr>
          <a:xfrm>
            <a:off x="5338625" y="2356901"/>
            <a:ext cx="1066800" cy="228600"/>
          </a:xfrm>
          <a:prstGeom prst="rightArrow">
            <a:avLst>
              <a:gd name="adj1" fmla="val 50000"/>
              <a:gd name="adj2" fmla="val 116667"/>
            </a:avLst>
          </a:prstGeom>
          <a:solidFill>
            <a:schemeClr val="hlink"/>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3" name="Google Shape;173;p23"/>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447800"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181" name="Google Shape;181;p24"/>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2" name="Google Shape;182;p24"/>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3" name="Google Shape;183;p24"/>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4" name="Google Shape;184;p24"/>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5" name="Google Shape;185;p24"/>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6" name="Google Shape;186;p24"/>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7" name="Google Shape;187;p24"/>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188" name="Google Shape;188;p24"/>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189" name="Google Shape;189;p24"/>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0" name="Google Shape;190;p24"/>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1" name="Google Shape;191;p24"/>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2" name="Google Shape;192;p24"/>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3" name="Google Shape;193;p24"/>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4" name="Google Shape;194;p24"/>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5" name="Google Shape;195;p24"/>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6" name="Google Shape;196;p24"/>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7" name="Google Shape;197;p24"/>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8" name="Google Shape;198;p24"/>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9" name="Google Shape;199;p24"/>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0" name="Google Shape;200;p24"/>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1" name="Google Shape;201;p24"/>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2" name="Google Shape;202;p24"/>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3" name="Google Shape;203;p24"/>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4" name="Google Shape;204;p24"/>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5" name="Google Shape;205;p24"/>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6" name="Google Shape;206;p24"/>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7" name="Google Shape;207;p24"/>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8" name="Google Shape;208;p24"/>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09" name="Google Shape;209;p24"/>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1500414" y="381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17" name="Google Shape;217;p25"/>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8" name="Google Shape;218;p25"/>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9" name="Google Shape;219;p25"/>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0" name="Google Shape;220;p25"/>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1" name="Google Shape;221;p25"/>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2" name="Google Shape;222;p25"/>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3" name="Google Shape;223;p25"/>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24" name="Google Shape;224;p25"/>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25" name="Google Shape;225;p25"/>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6" name="Google Shape;226;p25"/>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7" name="Google Shape;227;p25"/>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8" name="Google Shape;228;p25"/>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9" name="Google Shape;229;p25"/>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0" name="Google Shape;230;p25"/>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1" name="Google Shape;231;p25"/>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2" name="Google Shape;232;p25"/>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3" name="Google Shape;233;p25"/>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4" name="Google Shape;234;p25"/>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5" name="Google Shape;235;p25"/>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6" name="Google Shape;236;p25"/>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7" name="Google Shape;237;p25"/>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8" name="Google Shape;238;p25"/>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9" name="Google Shape;239;p25"/>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0" name="Google Shape;240;p25"/>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1" name="Google Shape;241;p25"/>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2" name="Google Shape;242;p25"/>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3" name="Google Shape;243;p25"/>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4" name="Google Shape;244;p25"/>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45" name="Google Shape;245;p25"/>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6" name="Google Shape;246;p25"/>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1587500" y="292100"/>
            <a:ext cx="9080500" cy="812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a:t>
            </a:r>
            <a:endParaRPr/>
          </a:p>
        </p:txBody>
      </p:sp>
      <p:sp>
        <p:nvSpPr>
          <p:cNvPr id="254" name="Google Shape;254;p26"/>
          <p:cNvSpPr/>
          <p:nvPr/>
        </p:nvSpPr>
        <p:spPr>
          <a:xfrm>
            <a:off x="2133600" y="1447800"/>
            <a:ext cx="1828800" cy="1828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5" name="Google Shape;255;p26"/>
          <p:cNvSpPr/>
          <p:nvPr/>
        </p:nvSpPr>
        <p:spPr>
          <a:xfrm>
            <a:off x="3962400" y="1447800"/>
            <a:ext cx="1828800" cy="1828800"/>
          </a:xfrm>
          <a:prstGeom prst="rect">
            <a:avLst/>
          </a:prstGeom>
          <a:solidFill>
            <a:srgbClr val="0099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6" name="Google Shape;256;p26"/>
          <p:cNvSpPr/>
          <p:nvPr/>
        </p:nvSpPr>
        <p:spPr>
          <a:xfrm>
            <a:off x="2133600" y="3276600"/>
            <a:ext cx="1828800" cy="1828800"/>
          </a:xfrm>
          <a:prstGeom prst="rect">
            <a:avLst/>
          </a:prstGeom>
          <a:solidFill>
            <a:srgbClr val="339966"/>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7" name="Google Shape;257;p26"/>
          <p:cNvSpPr/>
          <p:nvPr/>
        </p:nvSpPr>
        <p:spPr>
          <a:xfrm>
            <a:off x="3962400" y="3276600"/>
            <a:ext cx="1828800" cy="1828800"/>
          </a:xfrm>
          <a:prstGeom prst="rect">
            <a:avLst/>
          </a:prstGeom>
          <a:solidFill>
            <a:srgbClr val="3399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8" name="Google Shape;258;p26"/>
          <p:cNvSpPr/>
          <p:nvPr/>
        </p:nvSpPr>
        <p:spPr>
          <a:xfrm>
            <a:off x="67056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9" name="Google Shape;259;p26"/>
          <p:cNvSpPr/>
          <p:nvPr/>
        </p:nvSpPr>
        <p:spPr>
          <a:xfrm>
            <a:off x="7391400" y="4038600"/>
            <a:ext cx="8382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0" name="Google Shape;260;p26"/>
          <p:cNvSpPr/>
          <p:nvPr/>
        </p:nvSpPr>
        <p:spPr>
          <a:xfrm>
            <a:off x="6629400" y="3200400"/>
            <a:ext cx="12192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261" name="Google Shape;261;p26"/>
          <p:cNvCxnSpPr/>
          <p:nvPr/>
        </p:nvCxnSpPr>
        <p:spPr>
          <a:xfrm>
            <a:off x="6019800" y="1295400"/>
            <a:ext cx="0" cy="3810000"/>
          </a:xfrm>
          <a:prstGeom prst="straightConnector1">
            <a:avLst/>
          </a:prstGeom>
          <a:noFill/>
          <a:ln w="9525" cap="flat" cmpd="sng">
            <a:solidFill>
              <a:schemeClr val="lt1"/>
            </a:solidFill>
            <a:prstDash val="solid"/>
            <a:miter lim="800000"/>
            <a:headEnd type="none" w="med" len="med"/>
            <a:tailEnd type="none" w="med" len="med"/>
          </a:ln>
        </p:spPr>
      </p:cxnSp>
      <p:sp>
        <p:nvSpPr>
          <p:cNvPr id="262" name="Google Shape;262;p26"/>
          <p:cNvSpPr/>
          <p:nvPr/>
        </p:nvSpPr>
        <p:spPr>
          <a:xfrm>
            <a:off x="7848600" y="1905000"/>
            <a:ext cx="9906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3" name="Google Shape;263;p26"/>
          <p:cNvSpPr/>
          <p:nvPr/>
        </p:nvSpPr>
        <p:spPr>
          <a:xfrm>
            <a:off x="7315200" y="2514600"/>
            <a:ext cx="914400" cy="685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4" name="Google Shape;264;p26"/>
          <p:cNvSpPr/>
          <p:nvPr/>
        </p:nvSpPr>
        <p:spPr>
          <a:xfrm>
            <a:off x="7010400" y="1905000"/>
            <a:ext cx="304800" cy="304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5" name="Google Shape;265;p26"/>
          <p:cNvSpPr/>
          <p:nvPr/>
        </p:nvSpPr>
        <p:spPr>
          <a:xfrm>
            <a:off x="8229600" y="2971800"/>
            <a:ext cx="6096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6" name="Google Shape;266;p26"/>
          <p:cNvSpPr/>
          <p:nvPr/>
        </p:nvSpPr>
        <p:spPr>
          <a:xfrm>
            <a:off x="6096000" y="1447800"/>
            <a:ext cx="914400" cy="762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7" name="Google Shape;267;p26"/>
          <p:cNvSpPr/>
          <p:nvPr/>
        </p:nvSpPr>
        <p:spPr>
          <a:xfrm>
            <a:off x="6096000" y="2209800"/>
            <a:ext cx="6096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8" name="Google Shape;268;p26"/>
          <p:cNvSpPr/>
          <p:nvPr/>
        </p:nvSpPr>
        <p:spPr>
          <a:xfrm>
            <a:off x="8839200" y="2133600"/>
            <a:ext cx="685800" cy="11430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69" name="Google Shape;269;p26"/>
          <p:cNvSpPr/>
          <p:nvPr/>
        </p:nvSpPr>
        <p:spPr>
          <a:xfrm>
            <a:off x="8229600" y="25146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0" name="Google Shape;270;p26"/>
          <p:cNvSpPr/>
          <p:nvPr/>
        </p:nvSpPr>
        <p:spPr>
          <a:xfrm>
            <a:off x="6096000" y="2743200"/>
            <a:ext cx="12192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1" name="Google Shape;271;p26"/>
          <p:cNvSpPr/>
          <p:nvPr/>
        </p:nvSpPr>
        <p:spPr>
          <a:xfrm>
            <a:off x="6096000" y="4038600"/>
            <a:ext cx="1295400" cy="10668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2" name="Google Shape;272;p26"/>
          <p:cNvSpPr/>
          <p:nvPr/>
        </p:nvSpPr>
        <p:spPr>
          <a:xfrm>
            <a:off x="6096000" y="3200400"/>
            <a:ext cx="5334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3" name="Google Shape;273;p26"/>
          <p:cNvSpPr/>
          <p:nvPr/>
        </p:nvSpPr>
        <p:spPr>
          <a:xfrm>
            <a:off x="7010400" y="1447800"/>
            <a:ext cx="1524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4" name="Google Shape;274;p26"/>
          <p:cNvSpPr/>
          <p:nvPr/>
        </p:nvSpPr>
        <p:spPr>
          <a:xfrm>
            <a:off x="7315200" y="1905000"/>
            <a:ext cx="533400" cy="609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5" name="Google Shape;275;p26"/>
          <p:cNvSpPr/>
          <p:nvPr/>
        </p:nvSpPr>
        <p:spPr>
          <a:xfrm>
            <a:off x="7848600" y="3200400"/>
            <a:ext cx="381000" cy="838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6" name="Google Shape;276;p26"/>
          <p:cNvSpPr/>
          <p:nvPr/>
        </p:nvSpPr>
        <p:spPr>
          <a:xfrm>
            <a:off x="8229600" y="3810000"/>
            <a:ext cx="1295400" cy="1295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7" name="Google Shape;277;p26"/>
          <p:cNvSpPr/>
          <p:nvPr/>
        </p:nvSpPr>
        <p:spPr>
          <a:xfrm>
            <a:off x="8839200" y="3276600"/>
            <a:ext cx="685800" cy="5334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8" name="Google Shape;278;p26"/>
          <p:cNvSpPr/>
          <p:nvPr/>
        </p:nvSpPr>
        <p:spPr>
          <a:xfrm>
            <a:off x="8534400" y="1447800"/>
            <a:ext cx="6096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79" name="Google Shape;279;p26"/>
          <p:cNvSpPr/>
          <p:nvPr/>
        </p:nvSpPr>
        <p:spPr>
          <a:xfrm>
            <a:off x="8839200" y="1905000"/>
            <a:ext cx="685800" cy="2286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0" name="Google Shape;280;p26"/>
          <p:cNvSpPr/>
          <p:nvPr/>
        </p:nvSpPr>
        <p:spPr>
          <a:xfrm>
            <a:off x="9144000" y="1447800"/>
            <a:ext cx="381000" cy="457200"/>
          </a:xfrm>
          <a:prstGeom prst="rect">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1" name="Google Shape;281;p26"/>
          <p:cNvSpPr txBox="1"/>
          <p:nvPr/>
        </p:nvSpPr>
        <p:spPr>
          <a:xfrm>
            <a:off x="2133600" y="5105401"/>
            <a:ext cx="7467600" cy="97872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b="0" i="0" u="none" strike="noStrike" cap="non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82" name="Google Shape;282;p26"/>
          <p:cNvSpPr/>
          <p:nvPr/>
        </p:nvSpPr>
        <p:spPr>
          <a:xfrm>
            <a:off x="1524000" y="0"/>
            <a:ext cx="63500" cy="63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3" name="Google Shape;283;p26"/>
          <p:cNvSpPr txBox="1"/>
          <p:nvPr/>
        </p:nvSpPr>
        <p:spPr>
          <a:xfrm rot="-2700000">
            <a:off x="1981200" y="2438400"/>
            <a:ext cx="3962400"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EASY</a:t>
            </a:r>
            <a:endParaRPr/>
          </a:p>
        </p:txBody>
      </p:sp>
      <p:sp>
        <p:nvSpPr>
          <p:cNvPr id="284" name="Google Shape;284;p26"/>
          <p:cNvSpPr txBox="1"/>
          <p:nvPr/>
        </p:nvSpPr>
        <p:spPr>
          <a:xfrm rot="-2700000">
            <a:off x="5775326" y="2478088"/>
            <a:ext cx="4056063" cy="15557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0" i="0" u="none" strike="noStrike" cap="none">
                <a:solidFill>
                  <a:schemeClr val="lt1"/>
                </a:solidFill>
                <a:latin typeface="Arial Black"/>
                <a:ea typeface="Arial Black"/>
                <a:cs typeface="Arial Black"/>
                <a:sym typeface="Arial Black"/>
              </a:rPr>
              <a:t>HARD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Load Balancing Is Good</a:t>
            </a:r>
            <a:endParaRPr/>
          </a:p>
        </p:txBody>
      </p:sp>
      <p:sp>
        <p:nvSpPr>
          <p:cNvPr id="290" name="Google Shape;290;p2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When every process gets the same amount of work, the job is </a:t>
            </a:r>
            <a:r>
              <a:rPr lang="en-US" b="1" i="1" u="sng"/>
              <a:t>load balanced</a:t>
            </a:r>
            <a:r>
              <a:rPr lang="en-US"/>
              <a:t>.</a:t>
            </a:r>
            <a:endParaRPr/>
          </a:p>
          <a:p>
            <a:pPr marL="228600" lvl="0" indent="-228600" algn="l" rtl="0">
              <a:lnSpc>
                <a:spcPct val="90000"/>
              </a:lnSpc>
              <a:spcBef>
                <a:spcPts val="1800"/>
              </a:spcBef>
              <a:spcAft>
                <a:spcPts val="0"/>
              </a:spcAft>
              <a:buSzPts val="2000"/>
              <a:buFont typeface="Noto Sans Symbols"/>
              <a:buNone/>
            </a:pPr>
            <a:r>
              <a:rPr lang="en-US"/>
              <a:t>We like load balancing, because it means that our speedup can potentially be linear: if we run on </a:t>
            </a:r>
            <a:r>
              <a:rPr lang="en-US" i="1"/>
              <a:t>N</a:t>
            </a:r>
            <a:r>
              <a:rPr lang="en-US" i="1" baseline="-25000"/>
              <a:t>p</a:t>
            </a:r>
            <a:r>
              <a:rPr lang="en-US"/>
              <a:t> processes, it takes 1/</a:t>
            </a:r>
            <a:r>
              <a:rPr lang="en-US" i="1"/>
              <a:t>N</a:t>
            </a:r>
            <a:r>
              <a:rPr lang="en-US" i="1" baseline="-25000"/>
              <a:t>p</a:t>
            </a:r>
            <a:r>
              <a:rPr lang="en-US"/>
              <a:t> as much time as on one.</a:t>
            </a:r>
            <a:endParaRPr/>
          </a:p>
          <a:p>
            <a:pPr marL="228600" lvl="0" indent="-228600" algn="l" rtl="0">
              <a:lnSpc>
                <a:spcPct val="90000"/>
              </a:lnSpc>
              <a:spcBef>
                <a:spcPts val="1800"/>
              </a:spcBef>
              <a:spcAft>
                <a:spcPts val="0"/>
              </a:spcAft>
              <a:buSzPts val="2000"/>
              <a:buFont typeface="Noto Sans Symbols"/>
              <a:buNone/>
            </a:pPr>
            <a:r>
              <a:rPr lang="en-US"/>
              <a:t>For some codes, figuring out how to balance the load is trivial (for example, breaking a big unchanging array into sub-arrays).</a:t>
            </a:r>
            <a:endParaRPr/>
          </a:p>
          <a:p>
            <a:pPr marL="228600" lvl="0" indent="-228600" algn="l" rtl="0">
              <a:lnSpc>
                <a:spcPct val="90000"/>
              </a:lnSpc>
              <a:spcBef>
                <a:spcPts val="1800"/>
              </a:spcBef>
              <a:spcAft>
                <a:spcPts val="0"/>
              </a:spcAft>
              <a:buSzPts val="2000"/>
              <a:buFont typeface="Noto Sans Symbols"/>
              <a:buNone/>
            </a:pPr>
            <a:r>
              <a:rPr lang="en-US"/>
              <a:t>For others, load balancing is very tricky (for example, a dynamically evolving collection of arbitrarily many blocks of arbitrary size).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524000" y="457200"/>
            <a:ext cx="91440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Parallel Strategies</a:t>
            </a:r>
            <a:endParaRPr/>
          </a:p>
        </p:txBody>
      </p:sp>
      <p:sp>
        <p:nvSpPr>
          <p:cNvPr id="298" name="Google Shape;298;p28"/>
          <p:cNvSpPr txBox="1">
            <a:spLocks noGrp="1"/>
          </p:cNvSpPr>
          <p:nvPr>
            <p:ph type="body" idx="1"/>
          </p:nvPr>
        </p:nvSpPr>
        <p:spPr>
          <a:xfrm>
            <a:off x="2133600" y="1590676"/>
            <a:ext cx="7924800" cy="42767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i="1" u="sng"/>
              <a:t>Client-Server</a:t>
            </a:r>
            <a:r>
              <a:rPr lang="en-US"/>
              <a:t>: One worker (the server) decides what tasks the other workers (clients) will do; for example, Hello World, Monte Carlo.</a:t>
            </a:r>
            <a:endParaRPr/>
          </a:p>
          <a:p>
            <a:pPr marL="228600" lvl="0" indent="-228600" algn="l" rtl="0">
              <a:lnSpc>
                <a:spcPct val="90000"/>
              </a:lnSpc>
              <a:spcBef>
                <a:spcPts val="1800"/>
              </a:spcBef>
              <a:spcAft>
                <a:spcPts val="0"/>
              </a:spcAft>
              <a:buSzPts val="2000"/>
              <a:buChar char="•"/>
            </a:pPr>
            <a:r>
              <a:rPr lang="en-US" b="1" i="1" u="sng"/>
              <a:t>Data Parallelism</a:t>
            </a:r>
            <a:r>
              <a:rPr lang="en-US"/>
              <a:t>: Each worker does exactly the same tasks on its unique subset of the data; for example, distributed meshes for transport problems (weather etc.).</a:t>
            </a:r>
            <a:endParaRPr/>
          </a:p>
          <a:p>
            <a:pPr marL="228600" lvl="0" indent="-228600" algn="l" rtl="0">
              <a:lnSpc>
                <a:spcPct val="90000"/>
              </a:lnSpc>
              <a:spcBef>
                <a:spcPts val="1800"/>
              </a:spcBef>
              <a:spcAft>
                <a:spcPts val="0"/>
              </a:spcAft>
              <a:buSzPts val="2000"/>
              <a:buChar char="•"/>
            </a:pPr>
            <a:r>
              <a:rPr lang="en-US" b="1" i="1" u="sng"/>
              <a:t>Task Parallelism</a:t>
            </a:r>
            <a:r>
              <a:rPr lang="en-US"/>
              <a:t>: Each worker does different tasks on exactly the same set of data (each process holds exactly the same data as the others); for example, N-body problems (molecular dynamics, astrophysics).</a:t>
            </a:r>
            <a:endParaRPr/>
          </a:p>
          <a:p>
            <a:pPr marL="228600" lvl="0" indent="-228600" algn="l" rtl="0">
              <a:lnSpc>
                <a:spcPct val="90000"/>
              </a:lnSpc>
              <a:spcBef>
                <a:spcPts val="1800"/>
              </a:spcBef>
              <a:spcAft>
                <a:spcPts val="0"/>
              </a:spcAft>
              <a:buSzPts val="2000"/>
              <a:buChar char="•"/>
            </a:pPr>
            <a:r>
              <a:rPr lang="en-US" b="1" i="1" u="sng"/>
              <a:t>Pipeline: </a:t>
            </a:r>
            <a:r>
              <a:rPr lang="en-US"/>
              <a:t>Each worker does its tasks, then passes its set of data along to the next worker and receives the next set of data from the previous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ctrTitle"/>
          </p:nvPr>
        </p:nvSpPr>
        <p:spPr>
          <a:xfrm>
            <a:off x="2514600" y="914400"/>
            <a:ext cx="7772400" cy="23622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6000"/>
              <a:buFont typeface="Consolas"/>
              <a:buNone/>
            </a:pPr>
            <a:r>
              <a:rPr lang="en-US" sz="6000"/>
              <a:t>MPI:</a:t>
            </a:r>
            <a:br>
              <a:rPr lang="en-US" sz="6000"/>
            </a:br>
            <a:r>
              <a:rPr lang="en-US" sz="6000"/>
              <a:t>The Message-Passing Interface</a:t>
            </a:r>
            <a:endParaRPr/>
          </a:p>
        </p:txBody>
      </p:sp>
      <p:sp>
        <p:nvSpPr>
          <p:cNvPr id="306" name="Google Shape;306;p29"/>
          <p:cNvSpPr txBox="1"/>
          <p:nvPr/>
        </p:nvSpPr>
        <p:spPr>
          <a:xfrm>
            <a:off x="3962400" y="5721351"/>
            <a:ext cx="41021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Most of this discussion is from [1] and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1256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MPI?</a:t>
            </a:r>
            <a:endParaRPr/>
          </a:p>
        </p:txBody>
      </p:sp>
      <p:sp>
        <p:nvSpPr>
          <p:cNvPr id="312" name="Google Shape;312;p30"/>
          <p:cNvSpPr txBox="1">
            <a:spLocks noGrp="1"/>
          </p:cNvSpPr>
          <p:nvPr>
            <p:ph type="body" idx="1"/>
          </p:nvPr>
        </p:nvSpPr>
        <p:spPr>
          <a:xfrm>
            <a:off x="1714500" y="2057400"/>
            <a:ext cx="8077200" cy="327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The </a:t>
            </a:r>
            <a:r>
              <a:rPr lang="en-US" b="1" i="1" u="sng"/>
              <a:t>Message-Passing Interface</a:t>
            </a:r>
            <a:r>
              <a:rPr lang="en-US"/>
              <a:t> (MPI) is a standard for expressing distributed parallelism via message passing.</a:t>
            </a:r>
            <a:endParaRPr/>
          </a:p>
          <a:p>
            <a:pPr marL="228600" lvl="0" indent="-228600" algn="l" rtl="0">
              <a:lnSpc>
                <a:spcPct val="90000"/>
              </a:lnSpc>
              <a:spcBef>
                <a:spcPts val="1800"/>
              </a:spcBef>
              <a:spcAft>
                <a:spcPts val="0"/>
              </a:spcAft>
              <a:buSzPts val="2000"/>
              <a:buFont typeface="Noto Sans Symbols"/>
              <a:buNone/>
            </a:pPr>
            <a:r>
              <a:rPr lang="en-US"/>
              <a:t>MPI consists of a </a:t>
            </a:r>
            <a:r>
              <a:rPr lang="en-US" b="1" i="1" u="sng">
                <a:solidFill>
                  <a:srgbClr val="A50021"/>
                </a:solidFill>
              </a:rPr>
              <a:t>header file</a:t>
            </a:r>
            <a:r>
              <a:rPr lang="en-US"/>
              <a:t>, a </a:t>
            </a:r>
            <a:r>
              <a:rPr lang="en-US" b="1" i="1" u="sng">
                <a:solidFill>
                  <a:srgbClr val="A50021"/>
                </a:solidFill>
              </a:rPr>
              <a:t>library</a:t>
            </a:r>
            <a:r>
              <a:rPr lang="en-US" b="1" u="sng"/>
              <a:t> </a:t>
            </a:r>
            <a:r>
              <a:rPr lang="en-US" b="1" u="sng">
                <a:solidFill>
                  <a:srgbClr val="A50021"/>
                </a:solidFill>
              </a:rPr>
              <a:t>of</a:t>
            </a:r>
            <a:r>
              <a:rPr lang="en-US" b="1" u="sng"/>
              <a:t> </a:t>
            </a:r>
            <a:r>
              <a:rPr lang="en-US" b="1" u="sng">
                <a:solidFill>
                  <a:srgbClr val="A50021"/>
                </a:solidFill>
              </a:rPr>
              <a:t>routines</a:t>
            </a:r>
            <a:r>
              <a:rPr lang="en-US"/>
              <a:t> and a </a:t>
            </a:r>
            <a:r>
              <a:rPr lang="en-US" b="1" i="1" u="sng">
                <a:solidFill>
                  <a:srgbClr val="A50021"/>
                </a:solidFill>
              </a:rPr>
              <a:t>runtime environment</a:t>
            </a:r>
            <a:r>
              <a:rPr lang="en-US"/>
              <a:t>.</a:t>
            </a:r>
            <a:endParaRPr/>
          </a:p>
          <a:p>
            <a:pPr marL="228600" lvl="0" indent="-228600" algn="l" rtl="0">
              <a:lnSpc>
                <a:spcPct val="90000"/>
              </a:lnSpc>
              <a:spcBef>
                <a:spcPts val="1800"/>
              </a:spcBef>
              <a:spcAft>
                <a:spcPts val="0"/>
              </a:spcAft>
              <a:buSzPts val="2000"/>
              <a:buFont typeface="Noto Sans Symbols"/>
              <a:buNone/>
            </a:pPr>
            <a:r>
              <a:rPr lang="en-US"/>
              <a:t>When you compile a program that has MPI calls in it, your compiler links to a local implementation of MPI, and then you get parallelism; if the MPI library isn’t available, then the compile will fail.</a:t>
            </a:r>
            <a:endParaRPr/>
          </a:p>
          <a:p>
            <a:pPr marL="228600" lvl="0" indent="-228600" algn="l" rtl="0">
              <a:lnSpc>
                <a:spcPct val="90000"/>
              </a:lnSpc>
              <a:spcBef>
                <a:spcPts val="1800"/>
              </a:spcBef>
              <a:spcAft>
                <a:spcPts val="0"/>
              </a:spcAft>
              <a:buSzPts val="2000"/>
              <a:buFont typeface="Noto Sans Symbols"/>
              <a:buNone/>
            </a:pPr>
            <a:r>
              <a:rPr lang="en-US"/>
              <a:t>MPI can be used in Fortran, C and 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Calls</a:t>
            </a:r>
            <a:endParaRPr/>
          </a:p>
        </p:txBody>
      </p:sp>
      <p:sp>
        <p:nvSpPr>
          <p:cNvPr id="320" name="Google Shape;320;p31"/>
          <p:cNvSpPr txBox="1">
            <a:spLocks noGrp="1"/>
          </p:cNvSpPr>
          <p:nvPr>
            <p:ph type="body" idx="1"/>
          </p:nvPr>
        </p:nvSpPr>
        <p:spPr>
          <a:xfrm>
            <a:off x="2057400" y="1826079"/>
            <a:ext cx="8077200" cy="39651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calls in </a:t>
            </a:r>
            <a:r>
              <a:rPr lang="en-US" b="1" u="sng"/>
              <a:t>Fortran</a:t>
            </a:r>
            <a:r>
              <a:rPr lang="en-US"/>
              <a:t> look like this:</a:t>
            </a:r>
            <a:endParaRPr/>
          </a:p>
          <a:p>
            <a:pPr marL="228600" lvl="0" indent="-228600" algn="l" rtl="0">
              <a:lnSpc>
                <a:spcPct val="90000"/>
              </a:lnSpc>
              <a:spcBef>
                <a:spcPts val="1800"/>
              </a:spcBef>
              <a:spcAft>
                <a:spcPts val="0"/>
              </a:spcAft>
              <a:buSzPts val="2000"/>
              <a:buFont typeface="Noto Sans Symbols"/>
              <a:buNone/>
            </a:pPr>
            <a:r>
              <a:rPr lang="en-US" b="1">
                <a:solidFill>
                  <a:srgbClr val="0000CC"/>
                </a:solidFill>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CALL MPI_Funcname</a:t>
            </a:r>
            <a:r>
              <a:rPr lang="en-US" b="1">
                <a:latin typeface="Courier New"/>
                <a:ea typeface="Courier New"/>
                <a:cs typeface="Courier New"/>
                <a:sym typeface="Courier New"/>
              </a:rPr>
              <a:t>(…, mpi_error_code)</a:t>
            </a:r>
            <a:endParaRPr b="1" i="1">
              <a:latin typeface="Courier New"/>
              <a:ea typeface="Courier New"/>
              <a:cs typeface="Courier New"/>
              <a:sym typeface="Courier New"/>
            </a:endParaRPr>
          </a:p>
          <a:p>
            <a:pPr marL="228600" lvl="0" indent="-228600" algn="l" rtl="0">
              <a:lnSpc>
                <a:spcPct val="90000"/>
              </a:lnSpc>
              <a:spcBef>
                <a:spcPts val="1800"/>
              </a:spcBef>
              <a:spcAft>
                <a:spcPts val="0"/>
              </a:spcAft>
              <a:buSzPts val="2000"/>
              <a:buFont typeface="Noto Sans Symbols"/>
              <a:buNone/>
            </a:pPr>
            <a:r>
              <a:rPr lang="en-US"/>
              <a:t>In </a:t>
            </a:r>
            <a:r>
              <a:rPr lang="en-US" b="1" u="sng"/>
              <a:t>C</a:t>
            </a:r>
            <a:r>
              <a:rPr lang="en-US"/>
              <a:t>,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MPI_Funcname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In C++, MPI calls look like:</a:t>
            </a:r>
            <a:endParaRPr/>
          </a:p>
          <a:p>
            <a:pPr marL="228600" lvl="0" indent="-228600" algn="l" rtl="0">
              <a:lnSpc>
                <a:spcPct val="90000"/>
              </a:lnSpc>
              <a:spcBef>
                <a:spcPts val="1800"/>
              </a:spcBef>
              <a:spcAft>
                <a:spcPts val="0"/>
              </a:spcAft>
              <a:buSzPts val="2000"/>
              <a:buFont typeface="Noto Sans Symbols"/>
              <a:buNone/>
            </a:pPr>
            <a:r>
              <a:rPr lang="en-US" b="1">
                <a:solidFill>
                  <a:schemeClr val="folHlink"/>
                </a:solidFill>
                <a:latin typeface="Courier New"/>
                <a:ea typeface="Courier New"/>
                <a:cs typeface="Courier New"/>
                <a:sym typeface="Courier New"/>
              </a:rPr>
              <a:t>  </a:t>
            </a:r>
            <a:r>
              <a:rPr lang="en-US" b="1">
                <a:latin typeface="Courier New"/>
                <a:ea typeface="Courier New"/>
                <a:cs typeface="Courier New"/>
                <a:sym typeface="Courier New"/>
              </a:rPr>
              <a:t>mpi_error_code =</a:t>
            </a:r>
            <a:r>
              <a:rPr lang="en-US" b="1">
                <a:solidFill>
                  <a:schemeClr val="folHlink"/>
                </a:solidFill>
                <a:latin typeface="Courier New"/>
                <a:ea typeface="Courier New"/>
                <a:cs typeface="Courier New"/>
                <a:sym typeface="Courier New"/>
              </a:rPr>
              <a:t> MPI::Funcname</a:t>
            </a:r>
            <a:r>
              <a:rPr lang="en-US" b="1">
                <a:latin typeface="Courier New"/>
                <a:ea typeface="Courier New"/>
                <a:cs typeface="Courier New"/>
                <a:sym typeface="Courier New"/>
              </a:rPr>
              <a:t>(…);</a:t>
            </a:r>
            <a:endParaRPr/>
          </a:p>
          <a:p>
            <a:pPr marL="228600" lvl="0" indent="-228600" algn="l" rtl="0">
              <a:lnSpc>
                <a:spcPct val="90000"/>
              </a:lnSpc>
              <a:spcBef>
                <a:spcPts val="1800"/>
              </a:spcBef>
              <a:spcAft>
                <a:spcPts val="0"/>
              </a:spcAft>
              <a:buSzPts val="2000"/>
              <a:buFont typeface="Noto Sans Symbols"/>
              <a:buNone/>
            </a:pPr>
            <a:r>
              <a:rPr lang="en-US"/>
              <a:t>Notice that </a:t>
            </a:r>
            <a:r>
              <a:rPr lang="en-US" b="1">
                <a:latin typeface="Courier New"/>
                <a:ea typeface="Courier New"/>
                <a:cs typeface="Courier New"/>
                <a:sym typeface="Courier New"/>
              </a:rPr>
              <a:t>mpi_error_code</a:t>
            </a:r>
            <a:r>
              <a:rPr lang="en-US"/>
              <a:t> is returned by the MPI routine</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t>, with a value of</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MPI_SUCCESS</a:t>
            </a:r>
            <a:r>
              <a:rPr lang="en-US">
                <a:latin typeface="Courier New"/>
                <a:ea typeface="Courier New"/>
                <a:cs typeface="Courier New"/>
                <a:sym typeface="Courier New"/>
              </a:rPr>
              <a:t> </a:t>
            </a:r>
            <a:r>
              <a:rPr lang="en-US"/>
              <a:t>indicating that</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MPI_Funcname</a:t>
            </a:r>
            <a:r>
              <a:rPr lang="en-US">
                <a:latin typeface="Courier New"/>
                <a:ea typeface="Courier New"/>
                <a:cs typeface="Courier New"/>
                <a:sym typeface="Courier New"/>
              </a:rPr>
              <a:t> </a:t>
            </a:r>
            <a:r>
              <a:rPr lang="en-US"/>
              <a:t>has worked correctly.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MPI is an API</a:t>
            </a:r>
            <a:endParaRPr/>
          </a:p>
        </p:txBody>
      </p:sp>
      <p:sp>
        <p:nvSpPr>
          <p:cNvPr id="328" name="Google Shape;328;p32"/>
          <p:cNvSpPr txBox="1">
            <a:spLocks noGrp="1"/>
          </p:cNvSpPr>
          <p:nvPr>
            <p:ph type="body" idx="1"/>
          </p:nvPr>
        </p:nvSpPr>
        <p:spPr>
          <a:xfrm>
            <a:off x="1676400" y="2091191"/>
            <a:ext cx="8153400" cy="3048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a:t>MPI is actually just an </a:t>
            </a:r>
            <a:r>
              <a:rPr lang="en-US" b="1" i="1" u="sng"/>
              <a:t>Application Programming Interface</a:t>
            </a:r>
            <a:r>
              <a:rPr lang="en-US"/>
              <a:t> (API).</a:t>
            </a:r>
            <a:endParaRPr/>
          </a:p>
          <a:p>
            <a:pPr marL="228600" lvl="0" indent="-228600" algn="l" rtl="0">
              <a:lnSpc>
                <a:spcPct val="90000"/>
              </a:lnSpc>
              <a:spcBef>
                <a:spcPts val="1800"/>
              </a:spcBef>
              <a:spcAft>
                <a:spcPts val="0"/>
              </a:spcAft>
              <a:buSzPts val="2000"/>
              <a:buFont typeface="Noto Sans Symbols"/>
              <a:buNone/>
            </a:pPr>
            <a:r>
              <a:rPr lang="en-US"/>
              <a:t>An API specifies what a call to each routine should look like, and how each routine should behave.</a:t>
            </a:r>
            <a:endParaRPr/>
          </a:p>
          <a:p>
            <a:pPr marL="228600" lvl="0" indent="-228600" algn="l" rtl="0">
              <a:lnSpc>
                <a:spcPct val="90000"/>
              </a:lnSpc>
              <a:spcBef>
                <a:spcPts val="1800"/>
              </a:spcBef>
              <a:spcAft>
                <a:spcPts val="0"/>
              </a:spcAft>
              <a:buSzPts val="2000"/>
              <a:buFont typeface="Noto Sans Symbols"/>
              <a:buNone/>
            </a:pPr>
            <a:r>
              <a:rPr lang="en-US"/>
              <a:t>An API does not specify how each routine should be implemented, and sometimes is intentionally vague about certain aspects of a routine’s behavior.</a:t>
            </a:r>
            <a:endParaRPr/>
          </a:p>
          <a:p>
            <a:pPr marL="228600" lvl="0" indent="-228600" algn="l" rtl="0">
              <a:lnSpc>
                <a:spcPct val="90000"/>
              </a:lnSpc>
              <a:spcBef>
                <a:spcPts val="1800"/>
              </a:spcBef>
              <a:spcAft>
                <a:spcPts val="0"/>
              </a:spcAft>
              <a:buSzPts val="2000"/>
              <a:buFont typeface="Noto Sans Symbols"/>
              <a:buNone/>
            </a:pPr>
            <a:r>
              <a:rPr lang="en-US"/>
              <a:t>Each platform has its own MPI 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600"/>
              <a:buFont typeface="Consolas"/>
              <a:buNone/>
            </a:pPr>
            <a:r>
              <a:rPr lang="en-US" sz="3600"/>
              <a:t>WARNING!</a:t>
            </a:r>
            <a:endParaRPr/>
          </a:p>
        </p:txBody>
      </p:sp>
      <p:sp>
        <p:nvSpPr>
          <p:cNvPr id="336" name="Google Shape;336;p33"/>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SzPts val="1850"/>
              <a:buFont typeface="Noto Sans Symbols"/>
              <a:buNone/>
            </a:pPr>
            <a:r>
              <a:rPr lang="en-US" sz="1850"/>
              <a:t>In principle, the MPI standard provides </a:t>
            </a:r>
            <a:r>
              <a:rPr lang="en-US" sz="1850" b="1" i="1" u="sng"/>
              <a:t>bindings</a:t>
            </a:r>
            <a:r>
              <a:rPr lang="en-US" sz="1850"/>
              <a:t> for:</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C++</a:t>
            </a:r>
            <a:endParaRPr/>
          </a:p>
          <a:p>
            <a:pPr marL="228600" lvl="0" indent="-228600" algn="l" rtl="0">
              <a:lnSpc>
                <a:spcPct val="80000"/>
              </a:lnSpc>
              <a:spcBef>
                <a:spcPts val="1800"/>
              </a:spcBef>
              <a:spcAft>
                <a:spcPts val="0"/>
              </a:spcAft>
              <a:buSzPts val="1850"/>
              <a:buChar char="•"/>
            </a:pPr>
            <a:r>
              <a:rPr lang="en-US" sz="1850"/>
              <a:t>Fortran 77</a:t>
            </a:r>
            <a:endParaRPr/>
          </a:p>
          <a:p>
            <a:pPr marL="228600" lvl="0" indent="-228600" algn="l" rtl="0">
              <a:lnSpc>
                <a:spcPct val="80000"/>
              </a:lnSpc>
              <a:spcBef>
                <a:spcPts val="1800"/>
              </a:spcBef>
              <a:spcAft>
                <a:spcPts val="0"/>
              </a:spcAft>
              <a:buSzPts val="1850"/>
              <a:buChar char="•"/>
            </a:pPr>
            <a:r>
              <a:rPr lang="en-US" sz="1850"/>
              <a:t>Fortran 90</a:t>
            </a:r>
            <a:endParaRPr/>
          </a:p>
          <a:p>
            <a:pPr marL="228600" lvl="0" indent="-228600" algn="l" rtl="0">
              <a:lnSpc>
                <a:spcPct val="80000"/>
              </a:lnSpc>
              <a:spcBef>
                <a:spcPts val="1800"/>
              </a:spcBef>
              <a:spcAft>
                <a:spcPts val="0"/>
              </a:spcAft>
              <a:buSzPts val="1850"/>
              <a:buFont typeface="Noto Sans Symbols"/>
              <a:buNone/>
            </a:pPr>
            <a:r>
              <a:rPr lang="en-US" sz="1850"/>
              <a:t>In practice, you should do this:</a:t>
            </a:r>
            <a:endParaRPr/>
          </a:p>
          <a:p>
            <a:pPr marL="228600" lvl="0" indent="-228600" algn="l" rtl="0">
              <a:lnSpc>
                <a:spcPct val="80000"/>
              </a:lnSpc>
              <a:spcBef>
                <a:spcPts val="1800"/>
              </a:spcBef>
              <a:spcAft>
                <a:spcPts val="0"/>
              </a:spcAft>
              <a:buSzPts val="1850"/>
              <a:buChar char="•"/>
            </a:pPr>
            <a:r>
              <a:rPr lang="en-US" sz="1850"/>
              <a:t>To use MPI in a C++ code, use the C binding.</a:t>
            </a:r>
            <a:endParaRPr/>
          </a:p>
          <a:p>
            <a:pPr marL="228600" lvl="0" indent="-228600" algn="l" rtl="0">
              <a:lnSpc>
                <a:spcPct val="80000"/>
              </a:lnSpc>
              <a:spcBef>
                <a:spcPts val="1800"/>
              </a:spcBef>
              <a:spcAft>
                <a:spcPts val="0"/>
              </a:spcAft>
              <a:buSzPts val="1850"/>
              <a:buChar char="•"/>
            </a:pPr>
            <a:r>
              <a:rPr lang="en-US" sz="1850"/>
              <a:t>To use MPI in Fortran 90, use the Fortran 77 binding.</a:t>
            </a:r>
            <a:endParaRPr/>
          </a:p>
          <a:p>
            <a:pPr marL="228600" lvl="0" indent="-228600" algn="l" rtl="0">
              <a:lnSpc>
                <a:spcPct val="80000"/>
              </a:lnSpc>
              <a:spcBef>
                <a:spcPts val="1800"/>
              </a:spcBef>
              <a:spcAft>
                <a:spcPts val="0"/>
              </a:spcAft>
              <a:buSzPts val="1850"/>
              <a:buFont typeface="Noto Sans Symbols"/>
              <a:buNone/>
            </a:pPr>
            <a:r>
              <a:rPr lang="en-US" sz="1850"/>
              <a:t>This is because the C++ and Fortran 90 bindings are less popular, and therefore less well tested.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MPI Routines</a:t>
            </a:r>
            <a:endParaRPr/>
          </a:p>
        </p:txBody>
      </p:sp>
      <p:sp>
        <p:nvSpPr>
          <p:cNvPr id="344" name="Google Shape;344;p34"/>
          <p:cNvSpPr txBox="1">
            <a:spLocks noGrp="1"/>
          </p:cNvSpPr>
          <p:nvPr>
            <p:ph type="body" idx="1"/>
          </p:nvPr>
        </p:nvSpPr>
        <p:spPr>
          <a:xfrm>
            <a:off x="1524000" y="1981200"/>
            <a:ext cx="8229600" cy="33528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a:solidFill>
                  <a:schemeClr val="folHlink"/>
                </a:solidFill>
                <a:latin typeface="Courier New"/>
                <a:ea typeface="Courier New"/>
                <a:cs typeface="Courier New"/>
                <a:sym typeface="Courier New"/>
              </a:rPr>
              <a:t>MPI_Init</a:t>
            </a:r>
            <a:r>
              <a:rPr lang="en-US">
                <a:latin typeface="Courier New"/>
                <a:ea typeface="Courier New"/>
                <a:cs typeface="Courier New"/>
                <a:sym typeface="Courier New"/>
              </a:rPr>
              <a:t> </a:t>
            </a:r>
            <a:r>
              <a:rPr lang="en-US"/>
              <a:t>starts up the MPI runtime environment at the beginning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MPI_Finalize</a:t>
            </a:r>
            <a:r>
              <a:rPr lang="en-US">
                <a:latin typeface="Courier New"/>
                <a:ea typeface="Courier New"/>
                <a:cs typeface="Courier New"/>
                <a:sym typeface="Courier New"/>
              </a:rPr>
              <a:t> </a:t>
            </a:r>
            <a:r>
              <a:rPr lang="en-US"/>
              <a:t>shuts down the MPI runtime environment at the end of a run.</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MPI_Comm_size</a:t>
            </a:r>
            <a:r>
              <a:rPr lang="en-US">
                <a:latin typeface="Courier New"/>
                <a:ea typeface="Courier New"/>
                <a:cs typeface="Courier New"/>
                <a:sym typeface="Courier New"/>
              </a:rPr>
              <a:t> </a:t>
            </a:r>
            <a:r>
              <a:rPr lang="en-US"/>
              <a:t>gets the number of processes in a run, </a:t>
            </a:r>
            <a:r>
              <a:rPr lang="en-US" i="1"/>
              <a:t>N</a:t>
            </a:r>
            <a:r>
              <a:rPr lang="en-US" i="1" baseline="-25000"/>
              <a:t>p</a:t>
            </a:r>
            <a:r>
              <a:rPr lang="en-US"/>
              <a:t>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a:p>
            <a:pPr marL="228600" lvl="0" indent="-228600" algn="l" rtl="0">
              <a:lnSpc>
                <a:spcPct val="90000"/>
              </a:lnSpc>
              <a:spcBef>
                <a:spcPts val="1800"/>
              </a:spcBef>
              <a:spcAft>
                <a:spcPts val="0"/>
              </a:spcAft>
              <a:buSzPts val="2000"/>
              <a:buChar char="•"/>
            </a:pPr>
            <a:r>
              <a:rPr lang="en-US" b="1">
                <a:solidFill>
                  <a:schemeClr val="folHlink"/>
                </a:solidFill>
                <a:latin typeface="Courier New"/>
                <a:ea typeface="Courier New"/>
                <a:cs typeface="Courier New"/>
                <a:sym typeface="Courier New"/>
              </a:rPr>
              <a:t>MPI_Comm_rank</a:t>
            </a:r>
            <a:r>
              <a:rPr lang="en-US">
                <a:latin typeface="Courier New"/>
                <a:ea typeface="Courier New"/>
                <a:cs typeface="Courier New"/>
                <a:sym typeface="Courier New"/>
              </a:rPr>
              <a:t> </a:t>
            </a:r>
            <a:r>
              <a:rPr lang="en-US"/>
              <a:t>gets the process ID that the current process uses, which is between 0 and </a:t>
            </a:r>
            <a:r>
              <a:rPr lang="en-US" i="1"/>
              <a:t>N</a:t>
            </a:r>
            <a:r>
              <a:rPr lang="en-US" i="1" baseline="-25000"/>
              <a:t>p</a:t>
            </a:r>
            <a:r>
              <a:rPr lang="en-US"/>
              <a:t>-1 inclusive (typically called just after</a:t>
            </a:r>
            <a:r>
              <a:rPr lang="en-US">
                <a:latin typeface="Courier New"/>
                <a:ea typeface="Courier New"/>
                <a:cs typeface="Courier New"/>
                <a:sym typeface="Courier New"/>
              </a:rPr>
              <a:t> </a:t>
            </a:r>
            <a:r>
              <a:rPr lang="en-US" b="1">
                <a:solidFill>
                  <a:schemeClr val="folHlink"/>
                </a:solidFill>
                <a:latin typeface="Courier New"/>
                <a:ea typeface="Courier New"/>
                <a:cs typeface="Courier New"/>
                <a:sym typeface="Courier New"/>
              </a:rPr>
              <a:t>MPI_Init</a:t>
            </a: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Example: Greetings</a:t>
            </a:r>
            <a:endParaRPr/>
          </a:p>
        </p:txBody>
      </p:sp>
      <p:sp>
        <p:nvSpPr>
          <p:cNvPr id="352" name="Google Shape;352;p35"/>
          <p:cNvSpPr txBox="1">
            <a:spLocks noGrp="1"/>
          </p:cNvSpPr>
          <p:nvPr>
            <p:ph type="body" idx="1"/>
          </p:nvPr>
        </p:nvSpPr>
        <p:spPr>
          <a:xfrm>
            <a:off x="1524000" y="2057400"/>
            <a:ext cx="9144000" cy="4267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lt1"/>
              </a:buClr>
              <a:buSzPts val="2000"/>
              <a:buFont typeface="Noto Sans Symbols"/>
              <a:buAutoNum type="arabicPeriod"/>
            </a:pPr>
            <a:r>
              <a:rPr lang="en-US" dirty="0"/>
              <a:t>Start the MPI system.</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Get the rank and number of processes.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you’re </a:t>
            </a:r>
            <a:r>
              <a:rPr lang="en-US" b="1" u="sng" dirty="0">
                <a:solidFill>
                  <a:srgbClr val="FF0000"/>
                </a:solidFill>
              </a:rPr>
              <a:t>not</a:t>
            </a:r>
            <a:r>
              <a:rPr lang="en-US" dirty="0">
                <a:solidFill>
                  <a:srgbClr val="000000"/>
                </a:solidFill>
              </a:rPr>
              <a:t> </a:t>
            </a:r>
            <a:r>
              <a:rPr lang="en-US" dirty="0"/>
              <a:t>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Create a greeting string.</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Send it to the server process.</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If you </a:t>
            </a:r>
            <a:r>
              <a:rPr lang="en-US" b="1" u="sng" dirty="0">
                <a:solidFill>
                  <a:schemeClr val="folHlink"/>
                </a:solidFill>
              </a:rPr>
              <a:t>are</a:t>
            </a:r>
            <a:r>
              <a:rPr lang="en-US" dirty="0"/>
              <a:t> the server process:</a:t>
            </a:r>
            <a:endParaRPr dirty="0"/>
          </a:p>
          <a:p>
            <a:pPr marL="990600" lvl="1" indent="-533400" algn="l" rtl="0">
              <a:lnSpc>
                <a:spcPct val="90000"/>
              </a:lnSpc>
              <a:spcBef>
                <a:spcPts val="1000"/>
              </a:spcBef>
              <a:spcAft>
                <a:spcPts val="0"/>
              </a:spcAft>
              <a:buClr>
                <a:schemeClr val="lt1"/>
              </a:buClr>
              <a:buSzPts val="1800"/>
              <a:buFont typeface="Noto Sans Symbols"/>
              <a:buAutoNum type="arabicPeriod"/>
            </a:pPr>
            <a:r>
              <a:rPr lang="en-US" dirty="0"/>
              <a:t>For each of the client processes:</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Receive its greeting string.</a:t>
            </a:r>
            <a:endParaRPr dirty="0"/>
          </a:p>
          <a:p>
            <a:pPr marL="1371600" lvl="2" indent="-457200" algn="l" rtl="0">
              <a:lnSpc>
                <a:spcPct val="90000"/>
              </a:lnSpc>
              <a:spcBef>
                <a:spcPts val="800"/>
              </a:spcBef>
              <a:spcAft>
                <a:spcPts val="0"/>
              </a:spcAft>
              <a:buClr>
                <a:schemeClr val="lt1"/>
              </a:buClr>
              <a:buSzPts val="1600"/>
              <a:buFont typeface="Noto Sans Symbols"/>
              <a:buAutoNum type="arabicPeriod"/>
            </a:pPr>
            <a:r>
              <a:rPr lang="en-US" dirty="0"/>
              <a:t>Print its greeting string.</a:t>
            </a:r>
            <a:endParaRPr dirty="0"/>
          </a:p>
          <a:p>
            <a:pPr marL="609600" lvl="0" indent="-609600" algn="l" rtl="0">
              <a:lnSpc>
                <a:spcPct val="90000"/>
              </a:lnSpc>
              <a:spcBef>
                <a:spcPts val="1800"/>
              </a:spcBef>
              <a:spcAft>
                <a:spcPts val="0"/>
              </a:spcAft>
              <a:buClr>
                <a:schemeClr val="lt1"/>
              </a:buClr>
              <a:buSzPts val="2000"/>
              <a:buFont typeface="Noto Sans Symbols"/>
              <a:buAutoNum type="arabicPeriod"/>
            </a:pPr>
            <a:r>
              <a:rPr lang="en-US" dirty="0"/>
              <a:t>Shut down the MPI system.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6"/>
          <p:cNvSpPr txBox="1">
            <a:spLocks noGrp="1"/>
          </p:cNvSpPr>
          <p:nvPr>
            <p:ph type="body" idx="1"/>
          </p:nvPr>
        </p:nvSpPr>
        <p:spPr>
          <a:xfrm>
            <a:off x="1524000" y="1828800"/>
            <a:ext cx="9144000" cy="42672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sz="1100" dirty="0" err="1">
                <a:latin typeface="Arial"/>
                <a:ea typeface="Arial"/>
                <a:cs typeface="Arial"/>
                <a:sym typeface="Arial"/>
              </a:rPr>
              <a:t>helloworldmpi.c</a:t>
            </a:r>
            <a:endParaRPr sz="1100" dirty="0">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1100" dirty="0">
                <a:solidFill>
                  <a:schemeClr val="dk1"/>
                </a:solidFill>
                <a:latin typeface="Courier New"/>
                <a:ea typeface="Courier New"/>
                <a:cs typeface="Courier New"/>
                <a:sym typeface="Courier New"/>
              </a:rPr>
              <a:t>#</a:t>
            </a:r>
            <a:r>
              <a:rPr lang="en-US" sz="1200" dirty="0">
                <a:solidFill>
                  <a:srgbClr val="FFFFFF"/>
                </a:solidFill>
                <a:latin typeface="Courier New"/>
                <a:ea typeface="Courier New"/>
                <a:cs typeface="Courier New"/>
                <a:sym typeface="Courier New"/>
              </a:rPr>
              <a:t>include &lt;</a:t>
            </a:r>
            <a:r>
              <a:rPr lang="en-US" sz="1200" dirty="0" err="1">
                <a:solidFill>
                  <a:srgbClr val="FFFFFF"/>
                </a:solidFill>
                <a:latin typeface="Courier New"/>
                <a:ea typeface="Courier New"/>
                <a:cs typeface="Courier New"/>
                <a:sym typeface="Courier New"/>
              </a:rPr>
              <a:t>mpi.h</a:t>
            </a:r>
            <a:r>
              <a:rPr lang="en-US" sz="1200" dirty="0">
                <a:solidFill>
                  <a:srgbClr val="FFFFFF"/>
                </a:solidFill>
                <a:latin typeface="Courier New"/>
                <a:ea typeface="Courier New"/>
                <a:cs typeface="Courier New"/>
                <a:sym typeface="Courier New"/>
              </a:rPr>
              <a:t>&gt;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#include &lt;</a:t>
            </a:r>
            <a:r>
              <a:rPr lang="en-US" sz="1200" dirty="0" err="1">
                <a:solidFill>
                  <a:srgbClr val="FFFFFF"/>
                </a:solidFill>
                <a:latin typeface="Courier New"/>
                <a:ea typeface="Courier New"/>
                <a:cs typeface="Courier New"/>
                <a:sym typeface="Courier New"/>
              </a:rPr>
              <a:t>stdio.h</a:t>
            </a:r>
            <a:r>
              <a:rPr lang="en-US" sz="1200" dirty="0">
                <a:solidFill>
                  <a:srgbClr val="FFFFFF"/>
                </a:solidFill>
                <a:latin typeface="Courier New"/>
                <a:ea typeface="Courier New"/>
                <a:cs typeface="Courier New"/>
                <a:sym typeface="Courier New"/>
              </a:rPr>
              <a:t>&gt;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err="1">
                <a:solidFill>
                  <a:srgbClr val="FFFFFF"/>
                </a:solidFill>
                <a:latin typeface="Courier New"/>
                <a:ea typeface="Courier New"/>
                <a:cs typeface="Courier New"/>
                <a:sym typeface="Courier New"/>
              </a:rPr>
              <a:t>int</a:t>
            </a:r>
            <a:r>
              <a:rPr lang="en-US" sz="1200" dirty="0">
                <a:solidFill>
                  <a:srgbClr val="FFFFFF"/>
                </a:solidFill>
                <a:latin typeface="Courier New"/>
                <a:ea typeface="Courier New"/>
                <a:cs typeface="Courier New"/>
                <a:sym typeface="Courier New"/>
              </a:rPr>
              <a:t> main(</a:t>
            </a:r>
            <a:r>
              <a:rPr lang="en-US" sz="1200" dirty="0" err="1">
                <a:solidFill>
                  <a:srgbClr val="FFFFFF"/>
                </a:solidFill>
                <a:latin typeface="Courier New"/>
                <a:ea typeface="Courier New"/>
                <a:cs typeface="Courier New"/>
                <a:sym typeface="Courier New"/>
              </a:rPr>
              <a:t>int</a:t>
            </a:r>
            <a:r>
              <a:rPr lang="en-US" sz="1200" dirty="0">
                <a:solidFill>
                  <a:srgbClr val="FFFFFF"/>
                </a:solidFill>
                <a:latin typeface="Courier New"/>
                <a:ea typeface="Courier New"/>
                <a:cs typeface="Courier New"/>
                <a:sym typeface="Courier New"/>
              </a:rPr>
              <a:t> </a:t>
            </a:r>
            <a:r>
              <a:rPr lang="en-US" sz="1200" dirty="0" err="1">
                <a:solidFill>
                  <a:srgbClr val="FFFFFF"/>
                </a:solidFill>
                <a:latin typeface="Courier New"/>
                <a:ea typeface="Courier New"/>
                <a:cs typeface="Courier New"/>
                <a:sym typeface="Courier New"/>
              </a:rPr>
              <a:t>argc</a:t>
            </a:r>
            <a:r>
              <a:rPr lang="en-US" sz="1200" dirty="0">
                <a:solidFill>
                  <a:srgbClr val="FFFFFF"/>
                </a:solidFill>
                <a:latin typeface="Courier New"/>
                <a:ea typeface="Courier New"/>
                <a:cs typeface="Courier New"/>
                <a:sym typeface="Courier New"/>
              </a:rPr>
              <a:t>, char** </a:t>
            </a:r>
            <a:r>
              <a:rPr lang="en-US" sz="1200" dirty="0" err="1">
                <a:solidFill>
                  <a:srgbClr val="FFFFFF"/>
                </a:solidFill>
                <a:latin typeface="Courier New"/>
                <a:ea typeface="Courier New"/>
                <a:cs typeface="Courier New"/>
                <a:sym typeface="Courier New"/>
              </a:rPr>
              <a:t>argv</a:t>
            </a:r>
            <a:r>
              <a:rPr lang="en-US" sz="1200" dirty="0">
                <a:solidFill>
                  <a:srgbClr val="FFFFFF"/>
                </a:solidFill>
                <a:latin typeface="Courier New"/>
                <a:ea typeface="Courier New"/>
                <a:cs typeface="Courier New"/>
                <a:sym typeface="Courier New"/>
              </a:rPr>
              <a: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    </a:t>
            </a:r>
            <a:r>
              <a:rPr lang="en-US" sz="1200" dirty="0" err="1">
                <a:solidFill>
                  <a:srgbClr val="FFFFFF"/>
                </a:solidFill>
                <a:latin typeface="Courier New"/>
                <a:ea typeface="Courier New"/>
                <a:cs typeface="Courier New"/>
                <a:sym typeface="Courier New"/>
              </a:rPr>
              <a:t>MPI_Init</a:t>
            </a:r>
            <a:r>
              <a:rPr lang="en-US" sz="1200" dirty="0">
                <a:solidFill>
                  <a:srgbClr val="FFFFFF"/>
                </a:solidFill>
                <a:latin typeface="Courier New"/>
                <a:ea typeface="Courier New"/>
                <a:cs typeface="Courier New"/>
                <a:sym typeface="Courier New"/>
              </a:rPr>
              <a:t>(&amp;</a:t>
            </a:r>
            <a:r>
              <a:rPr lang="en-US" sz="1200" dirty="0" err="1">
                <a:solidFill>
                  <a:srgbClr val="FFFFFF"/>
                </a:solidFill>
                <a:latin typeface="Courier New"/>
                <a:ea typeface="Courier New"/>
                <a:cs typeface="Courier New"/>
                <a:sym typeface="Courier New"/>
              </a:rPr>
              <a:t>argc</a:t>
            </a:r>
            <a:r>
              <a:rPr lang="en-US" sz="1200" dirty="0">
                <a:solidFill>
                  <a:srgbClr val="FFFFFF"/>
                </a:solidFill>
                <a:latin typeface="Courier New"/>
                <a:ea typeface="Courier New"/>
                <a:cs typeface="Courier New"/>
                <a:sym typeface="Courier New"/>
              </a:rPr>
              <a:t>, &amp;</a:t>
            </a:r>
            <a:r>
              <a:rPr lang="en-US" sz="1200" dirty="0" err="1">
                <a:solidFill>
                  <a:srgbClr val="FFFFFF"/>
                </a:solidFill>
                <a:latin typeface="Courier New"/>
                <a:ea typeface="Courier New"/>
                <a:cs typeface="Courier New"/>
                <a:sym typeface="Courier New"/>
              </a:rPr>
              <a:t>argv</a:t>
            </a:r>
            <a:r>
              <a:rPr lang="en-US" sz="1200" dirty="0">
                <a:solidFill>
                  <a:srgbClr val="FFFFFF"/>
                </a:solidFill>
                <a:latin typeface="Courier New"/>
                <a:ea typeface="Courier New"/>
                <a:cs typeface="Courier New"/>
                <a:sym typeface="Courier New"/>
              </a:rPr>
              <a: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    </a:t>
            </a:r>
            <a:r>
              <a:rPr lang="en-US" sz="1200" dirty="0" err="1">
                <a:solidFill>
                  <a:srgbClr val="FFFFFF"/>
                </a:solidFill>
                <a:latin typeface="Courier New"/>
                <a:ea typeface="Courier New"/>
                <a:cs typeface="Courier New"/>
                <a:sym typeface="Courier New"/>
              </a:rPr>
              <a:t>printf</a:t>
            </a:r>
            <a:r>
              <a:rPr lang="en-US" sz="1200" dirty="0">
                <a:solidFill>
                  <a:srgbClr val="FFFFFF"/>
                </a:solidFill>
                <a:latin typeface="Courier New"/>
                <a:ea typeface="Courier New"/>
                <a:cs typeface="Courier New"/>
                <a:sym typeface="Courier New"/>
              </a:rPr>
              <a:t>(“Hello, World!\n”);</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    </a:t>
            </a:r>
            <a:r>
              <a:rPr lang="en-US" sz="1200" dirty="0" err="1">
                <a:solidFill>
                  <a:srgbClr val="FFFFFF"/>
                </a:solidFill>
                <a:latin typeface="Courier New"/>
                <a:ea typeface="Courier New"/>
                <a:cs typeface="Courier New"/>
                <a:sym typeface="Courier New"/>
              </a:rPr>
              <a:t>MPI_Finalize</a:t>
            </a:r>
            <a:r>
              <a:rPr lang="en-US" sz="1200" dirty="0">
                <a:solidFill>
                  <a:srgbClr val="FFFFFF"/>
                </a:solidFill>
                <a:latin typeface="Courier New"/>
                <a:ea typeface="Courier New"/>
                <a:cs typeface="Courier New"/>
                <a:sym typeface="Courier New"/>
              </a:rPr>
              <a: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    return 0</a:t>
            </a:r>
            <a:r>
              <a:rPr lang="en-US" sz="1200" dirty="0" smtClean="0">
                <a:solidFill>
                  <a:srgbClr val="FFFFFF"/>
                </a:solidFill>
                <a:latin typeface="Courier New"/>
                <a:ea typeface="Courier New"/>
                <a:cs typeface="Courier New"/>
                <a:sym typeface="Courier New"/>
              </a:rPr>
              <a:t>;</a:t>
            </a:r>
          </a:p>
          <a:p>
            <a:pPr marL="0" lvl="0" indent="0" algn="l" rtl="0">
              <a:lnSpc>
                <a:spcPct val="100000"/>
              </a:lnSpc>
              <a:spcBef>
                <a:spcPts val="1200"/>
              </a:spcBef>
              <a:spcAft>
                <a:spcPts val="0"/>
              </a:spcAft>
              <a:buClr>
                <a:schemeClr val="dk1"/>
              </a:buClr>
              <a:buSzPts val="1100"/>
              <a:buFont typeface="Arial"/>
              <a:buNone/>
            </a:pPr>
            <a:r>
              <a:rPr lang="en-US" sz="1200" dirty="0">
                <a:solidFill>
                  <a:srgbClr val="FFFFFF"/>
                </a:solidFill>
                <a:latin typeface="Courier New"/>
                <a:ea typeface="Courier New"/>
                <a:cs typeface="Courier New"/>
                <a:sym typeface="Courier New"/>
              </a:rPr>
              <a:t>}</a:t>
            </a:r>
            <a:endParaRPr sz="1200" dirty="0">
              <a:solidFill>
                <a:srgbClr val="FFFFFF"/>
              </a:solidFill>
              <a:latin typeface="Courier New"/>
              <a:ea typeface="Courier New"/>
              <a:cs typeface="Courier New"/>
              <a:sym typeface="Courier New"/>
            </a:endParaRPr>
          </a:p>
          <a:p>
            <a:pPr marL="0" lvl="0" indent="0" algn="l" rtl="0">
              <a:lnSpc>
                <a:spcPct val="100000"/>
              </a:lnSpc>
              <a:spcBef>
                <a:spcPts val="1200"/>
              </a:spcBef>
              <a:spcAft>
                <a:spcPts val="1200"/>
              </a:spcAft>
              <a:buClr>
                <a:schemeClr val="dk1"/>
              </a:buClr>
              <a:buSzPts val="1100"/>
              <a:buFont typeface="Arial"/>
              <a:buNone/>
            </a:pPr>
            <a:r>
              <a:rPr lang="en-US" sz="1100" dirty="0">
                <a:solidFill>
                  <a:schemeClr val="dk1"/>
                </a:solidFill>
                <a:latin typeface="Courier New"/>
                <a:ea typeface="Courier New"/>
                <a:cs typeface="Courier New"/>
                <a:sym typeface="Courier New"/>
              </a:rPr>
              <a:t>}</a:t>
            </a:r>
            <a:endParaRPr sz="1100" dirty="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p:nvPr/>
        </p:nvSpPr>
        <p:spPr>
          <a:xfrm>
            <a:off x="838200" y="762000"/>
            <a:ext cx="418576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0" i="0" u="none" strike="noStrike" cap="none">
                <a:solidFill>
                  <a:srgbClr val="00B050"/>
                </a:solidFill>
                <a:latin typeface="Arial"/>
                <a:ea typeface="Arial"/>
                <a:cs typeface="Arial"/>
                <a:sym typeface="Arial"/>
              </a:rPr>
              <a:t>Acknowledgements</a:t>
            </a:r>
            <a:endParaRPr sz="3600">
              <a:solidFill>
                <a:srgbClr val="00B050"/>
              </a:solidFill>
              <a:latin typeface="Candara"/>
              <a:ea typeface="Candara"/>
              <a:cs typeface="Candara"/>
              <a:sym typeface="Candara"/>
            </a:endParaRPr>
          </a:p>
        </p:txBody>
      </p:sp>
      <p:sp>
        <p:nvSpPr>
          <p:cNvPr id="367" name="Google Shape;367;p37"/>
          <p:cNvSpPr/>
          <p:nvPr/>
        </p:nvSpPr>
        <p:spPr>
          <a:xfrm>
            <a:off x="917625" y="1849072"/>
            <a:ext cx="6096000" cy="2612400"/>
          </a:xfrm>
          <a:prstGeom prst="rect">
            <a:avLst/>
          </a:prstGeom>
          <a:noFill/>
          <a:ln>
            <a:noFill/>
          </a:ln>
        </p:spPr>
        <p:txBody>
          <a:bodyPr spcFirstLastPara="1" wrap="square" lIns="91425" tIns="45700" rIns="91425" bIns="45700" anchor="t" anchorCtr="0">
            <a:noAutofit/>
          </a:bodyPr>
          <a:lstStyle/>
          <a:p>
            <a:pPr>
              <a:spcBef>
                <a:spcPts val="1600"/>
              </a:spcBef>
            </a:pPr>
            <a:r>
              <a:rPr lang="en-US" sz="2000" dirty="0" smtClean="0">
                <a:solidFill>
                  <a:schemeClr val="lt1"/>
                </a:solidFill>
                <a:latin typeface="Candara"/>
                <a:ea typeface="Candara"/>
                <a:cs typeface="Candara"/>
                <a:sym typeface="Candara"/>
              </a:rPr>
              <a:t>1) This lesson adopted </a:t>
            </a:r>
            <a:r>
              <a:rPr lang="en-US" sz="2000" dirty="0">
                <a:solidFill>
                  <a:schemeClr val="lt1"/>
                </a:solidFill>
                <a:latin typeface="Candara"/>
                <a:ea typeface="Candara"/>
                <a:cs typeface="Candara"/>
                <a:sym typeface="Candara"/>
              </a:rPr>
              <a:t>this slide</a:t>
            </a:r>
            <a:r>
              <a:rPr lang="en-US" sz="2000" dirty="0" smtClean="0">
                <a:solidFill>
                  <a:schemeClr val="lt1"/>
                </a:solidFill>
                <a:latin typeface="Candara"/>
                <a:ea typeface="Candara"/>
                <a:cs typeface="Candara"/>
                <a:sym typeface="Candara"/>
              </a:rPr>
              <a:t>:</a:t>
            </a:r>
            <a:endParaRPr lang="en-US" sz="2000" u="sng" dirty="0" smtClean="0">
              <a:solidFill>
                <a:schemeClr val="hlink"/>
              </a:solidFill>
              <a:latin typeface="Candara"/>
              <a:ea typeface="Candara"/>
              <a:cs typeface="Candara"/>
              <a:sym typeface="Candara"/>
              <a:hlinkClick r:id="rId3"/>
            </a:endParaRPr>
          </a:p>
          <a:p>
            <a:pPr marL="0" marR="0" lvl="0" indent="0" algn="l" rtl="0">
              <a:spcBef>
                <a:spcPts val="1600"/>
              </a:spcBef>
              <a:spcAft>
                <a:spcPts val="0"/>
              </a:spcAft>
              <a:buNone/>
            </a:pPr>
            <a:r>
              <a:rPr lang="en-US" sz="2000" u="sng" dirty="0" smtClean="0">
                <a:solidFill>
                  <a:schemeClr val="hlink"/>
                </a:solidFill>
                <a:latin typeface="Candara"/>
                <a:ea typeface="Candara"/>
                <a:cs typeface="Candara"/>
                <a:sym typeface="Candara"/>
                <a:hlinkClick r:id="rId3"/>
              </a:rPr>
              <a:t>Presentation </a:t>
            </a:r>
            <a:r>
              <a:rPr lang="en-US" sz="2000" u="sng" dirty="0">
                <a:solidFill>
                  <a:schemeClr val="hlink"/>
                </a:solidFill>
                <a:latin typeface="Candara"/>
                <a:ea typeface="Candara"/>
                <a:cs typeface="Candara"/>
                <a:sym typeface="Candara"/>
                <a:hlinkClick r:id="rId3"/>
              </a:rPr>
              <a:t>#6: Distributed Memory Parallelism</a:t>
            </a:r>
            <a:r>
              <a:rPr lang="en-US" sz="2000" dirty="0">
                <a:solidFill>
                  <a:srgbClr val="000000"/>
                </a:solidFill>
                <a:latin typeface="Candara"/>
                <a:ea typeface="Candara"/>
                <a:cs typeface="Candara"/>
                <a:sym typeface="Candara"/>
              </a:rPr>
              <a:t> </a:t>
            </a:r>
            <a:r>
              <a:rPr lang="en-US" sz="2000" dirty="0" smtClean="0">
                <a:solidFill>
                  <a:srgbClr val="000000"/>
                </a:solidFill>
                <a:latin typeface="Candara"/>
                <a:ea typeface="Candara"/>
                <a:cs typeface="Candara"/>
                <a:sym typeface="Candara"/>
              </a:rPr>
              <a:t>:</a:t>
            </a:r>
            <a:endParaRPr lang="en-US"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dirty="0" smtClean="0">
                <a:solidFill>
                  <a:schemeClr val="lt1"/>
                </a:solidFill>
                <a:latin typeface="Candara"/>
                <a:ea typeface="Candara"/>
                <a:cs typeface="Candara"/>
                <a:sym typeface="Candara"/>
              </a:rPr>
              <a:t>2) The </a:t>
            </a:r>
            <a:r>
              <a:rPr lang="en-US" sz="2000" dirty="0">
                <a:solidFill>
                  <a:schemeClr val="lt1"/>
                </a:solidFill>
                <a:latin typeface="Candara"/>
                <a:ea typeface="Candara"/>
                <a:cs typeface="Candara"/>
                <a:sym typeface="Candara"/>
              </a:rPr>
              <a:t>example code from this website:</a:t>
            </a:r>
            <a:endParaRPr sz="2000" dirty="0">
              <a:solidFill>
                <a:schemeClr val="lt1"/>
              </a:solidFill>
              <a:latin typeface="Candara"/>
              <a:ea typeface="Candara"/>
              <a:cs typeface="Candara"/>
              <a:sym typeface="Candara"/>
            </a:endParaRPr>
          </a:p>
          <a:p>
            <a:pPr marL="0" marR="0" lvl="0" indent="0" algn="l" rtl="0">
              <a:spcBef>
                <a:spcPts val="1600"/>
              </a:spcBef>
              <a:spcAft>
                <a:spcPts val="0"/>
              </a:spcAft>
              <a:buNone/>
            </a:pPr>
            <a:r>
              <a:rPr lang="en-US" sz="2000" u="sng" dirty="0">
                <a:solidFill>
                  <a:schemeClr val="hlink"/>
                </a:solidFill>
                <a:latin typeface="Candara"/>
                <a:ea typeface="Candara"/>
                <a:cs typeface="Candara"/>
                <a:sym typeface="Candara"/>
                <a:hlinkClick r:id="rId4"/>
              </a:rPr>
              <a:t>http://</a:t>
            </a:r>
            <a:r>
              <a:rPr lang="en-US" sz="2000" u="sng" dirty="0" smtClean="0">
                <a:solidFill>
                  <a:schemeClr val="hlink"/>
                </a:solidFill>
                <a:latin typeface="Candara"/>
                <a:ea typeface="Candara"/>
                <a:cs typeface="Candara"/>
                <a:sym typeface="Candara"/>
                <a:hlinkClick r:id="rId4"/>
              </a:rPr>
              <a:t>www.shodor.org/petascale/materials/UPModules/AreaUnderCurve/</a:t>
            </a:r>
            <a:endParaRPr sz="2000" dirty="0" smtClean="0">
              <a:solidFill>
                <a:schemeClr val="lt1"/>
              </a:solidFill>
              <a:latin typeface="Candara"/>
              <a:ea typeface="Candara"/>
              <a:cs typeface="Candara"/>
              <a:sym typeface="Candar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References</a:t>
            </a:r>
            <a:endParaRPr/>
          </a:p>
        </p:txBody>
      </p:sp>
      <p:sp>
        <p:nvSpPr>
          <p:cNvPr id="375" name="Google Shape;375;p38"/>
          <p:cNvSpPr txBox="1"/>
          <p:nvPr/>
        </p:nvSpPr>
        <p:spPr>
          <a:xfrm>
            <a:off x="1905000" y="1600201"/>
            <a:ext cx="8534400" cy="1616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[1]  P.S. Pacheco, </a:t>
            </a:r>
            <a:r>
              <a:rPr lang="en-US" sz="2000" i="1">
                <a:solidFill>
                  <a:srgbClr val="92D050"/>
                </a:solidFill>
                <a:latin typeface="Times New Roman"/>
                <a:ea typeface="Times New Roman"/>
                <a:cs typeface="Times New Roman"/>
                <a:sym typeface="Times New Roman"/>
              </a:rPr>
              <a:t>Parallel Programming with MPI</a:t>
            </a:r>
            <a:r>
              <a:rPr lang="en-US" sz="2000">
                <a:solidFill>
                  <a:srgbClr val="92D050"/>
                </a:solidFill>
                <a:latin typeface="Times New Roman"/>
                <a:ea typeface="Times New Roman"/>
                <a:cs typeface="Times New Roman"/>
                <a:sym typeface="Times New Roman"/>
              </a:rPr>
              <a:t>, Morgan Kaufmann</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Publishers, 1997.</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[2]  W. Gropp, E. Lusk and A. Skjellum, </a:t>
            </a:r>
            <a:r>
              <a:rPr lang="en-US" sz="2000" i="1">
                <a:solidFill>
                  <a:srgbClr val="92D050"/>
                </a:solidFill>
                <a:latin typeface="Times New Roman"/>
                <a:ea typeface="Times New Roman"/>
                <a:cs typeface="Times New Roman"/>
                <a:sym typeface="Times New Roman"/>
              </a:rPr>
              <a:t>Using MPI: Portable Parallel</a:t>
            </a:r>
            <a:endParaRPr/>
          </a:p>
          <a:p>
            <a:pPr marL="0" marR="0" lvl="0" indent="0" algn="l" rtl="0">
              <a:spcBef>
                <a:spcPts val="0"/>
              </a:spcBef>
              <a:spcAft>
                <a:spcPts val="0"/>
              </a:spcAft>
              <a:buNone/>
            </a:pPr>
            <a:r>
              <a:rPr lang="en-US" sz="2000" i="1">
                <a:solidFill>
                  <a:srgbClr val="92D050"/>
                </a:solidFill>
                <a:latin typeface="Times New Roman"/>
                <a:ea typeface="Times New Roman"/>
                <a:cs typeface="Times New Roman"/>
                <a:sym typeface="Times New Roman"/>
              </a:rPr>
              <a:t>      Programming with the Message-Passing Interface</a:t>
            </a:r>
            <a:r>
              <a:rPr lang="en-US" sz="2000">
                <a:solidFill>
                  <a:srgbClr val="92D050"/>
                </a:solidFill>
                <a:latin typeface="Times New Roman"/>
                <a:ea typeface="Times New Roman"/>
                <a:cs typeface="Times New Roman"/>
                <a:sym typeface="Times New Roman"/>
              </a:rPr>
              <a:t>, 2</a:t>
            </a:r>
            <a:r>
              <a:rPr lang="en-US" sz="2000" baseline="30000">
                <a:solidFill>
                  <a:srgbClr val="92D050"/>
                </a:solidFill>
                <a:latin typeface="Times New Roman"/>
                <a:ea typeface="Times New Roman"/>
                <a:cs typeface="Times New Roman"/>
                <a:sym typeface="Times New Roman"/>
              </a:rPr>
              <a:t>nd</a:t>
            </a:r>
            <a:r>
              <a:rPr lang="en-US" sz="2000">
                <a:solidFill>
                  <a:srgbClr val="92D050"/>
                </a:solidFill>
                <a:latin typeface="Times New Roman"/>
                <a:ea typeface="Times New Roman"/>
                <a:cs typeface="Times New Roman"/>
                <a:sym typeface="Times New Roman"/>
              </a:rPr>
              <a:t> ed.  MIT</a:t>
            </a:r>
            <a:endParaRPr/>
          </a:p>
          <a:p>
            <a:pPr marL="0" marR="0" lvl="0" indent="0" algn="l" rtl="0">
              <a:spcBef>
                <a:spcPts val="0"/>
              </a:spcBef>
              <a:spcAft>
                <a:spcPts val="0"/>
              </a:spcAft>
              <a:buNone/>
            </a:pPr>
            <a:r>
              <a:rPr lang="en-US" sz="2000">
                <a:solidFill>
                  <a:srgbClr val="92D050"/>
                </a:solidFill>
                <a:latin typeface="Times New Roman"/>
                <a:ea typeface="Times New Roman"/>
                <a:cs typeface="Times New Roman"/>
                <a:sym typeface="Times New Roman"/>
              </a:rPr>
              <a:t>      Press, 1999.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4800"/>
              <a:buFont typeface="Consolas"/>
              <a:buNone/>
            </a:pPr>
            <a:r>
              <a:rPr lang="en-US" sz="4800"/>
              <a:t>Distributed Memory Concepts</a:t>
            </a:r>
            <a:endParaRPr sz="4800"/>
          </a:p>
        </p:txBody>
      </p:sp>
      <p:sp>
        <p:nvSpPr>
          <p:cNvPr id="86" name="Google Shape;86;p13"/>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Distributed Multiprocessing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Title and Content Layout</a:t>
            </a:r>
            <a:endParaRPr/>
          </a:p>
        </p:txBody>
      </p:sp>
      <p:sp>
        <p:nvSpPr>
          <p:cNvPr id="92" name="Google Shape;92;p14"/>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dirty="0"/>
              <a:t>Distributed Memory Concepts: Distributed Multiprocessing - An Analogy</a:t>
            </a:r>
            <a:endParaRPr dirty="0"/>
          </a:p>
          <a:p>
            <a:pPr marL="228600" lvl="0" indent="-228600" algn="l" rtl="0">
              <a:lnSpc>
                <a:spcPct val="90000"/>
              </a:lnSpc>
              <a:spcBef>
                <a:spcPts val="1800"/>
              </a:spcBef>
              <a:spcAft>
                <a:spcPts val="0"/>
              </a:spcAft>
              <a:buSzPts val="2000"/>
              <a:buChar char="•"/>
            </a:pPr>
            <a:r>
              <a:rPr lang="en-US" dirty="0"/>
              <a:t>Distributed Parallelism</a:t>
            </a:r>
            <a:endParaRPr dirty="0"/>
          </a:p>
          <a:p>
            <a:pPr marL="228600" lvl="0" indent="-228600" algn="l" rtl="0">
              <a:lnSpc>
                <a:spcPct val="90000"/>
              </a:lnSpc>
              <a:spcBef>
                <a:spcPts val="1800"/>
              </a:spcBef>
              <a:spcAft>
                <a:spcPts val="0"/>
              </a:spcAft>
              <a:buSzPts val="2000"/>
              <a:buChar char="•"/>
            </a:pPr>
            <a:r>
              <a:rPr lang="en-US" dirty="0" smtClean="0"/>
              <a:t>MPI</a:t>
            </a:r>
            <a:r>
              <a:rPr lang="en-US" dirty="0"/>
              <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060"/>
              <a:buFont typeface="Consolas"/>
              <a:buNone/>
            </a:pPr>
            <a:r>
              <a:rPr lang="en-US" sz="3060"/>
              <a:t>Distributed Memory Concepts: Distributed Multiprocessing - Analogies</a:t>
            </a:r>
            <a:endParaRPr/>
          </a:p>
        </p:txBody>
      </p:sp>
      <p:sp>
        <p:nvSpPr>
          <p:cNvPr id="98" name="Google Shape;98;p15"/>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t>Analogies:</a:t>
            </a:r>
            <a:r>
              <a:rPr lang="en-US"/>
              <a:t> </a:t>
            </a:r>
            <a:endParaRPr/>
          </a:p>
          <a:p>
            <a:pPr marL="228600" lvl="0" indent="-228600" algn="l" rtl="0">
              <a:lnSpc>
                <a:spcPct val="90000"/>
              </a:lnSpc>
              <a:spcBef>
                <a:spcPts val="1800"/>
              </a:spcBef>
              <a:spcAft>
                <a:spcPts val="0"/>
              </a:spcAft>
              <a:buSzPts val="2000"/>
              <a:buChar char="•"/>
            </a:pPr>
            <a:r>
              <a:rPr lang="en-US"/>
              <a:t>Painters have their own brushes, palettes, and canvases. All the canvases put together on the designated big wall to make a big picture. We can think the canvases as a set of puzzle pieces that will be put on the big wall to solve the puzzle which is the big picture. Additionally, each painter has a private assistant to carry, to communicate with other private assistants, and to arrange the canvas on the big wall. They work together simultaneously at the same time. </a:t>
            </a:r>
            <a:endParaRPr/>
          </a:p>
          <a:p>
            <a:pPr marL="228600" lvl="0" indent="-228600" algn="l" rtl="0">
              <a:lnSpc>
                <a:spcPct val="90000"/>
              </a:lnSpc>
              <a:spcBef>
                <a:spcPts val="1800"/>
              </a:spcBef>
              <a:spcAft>
                <a:spcPts val="0"/>
              </a:spcAft>
              <a:buSzPts val="2000"/>
              <a:buChar char="•"/>
            </a:pPr>
            <a:r>
              <a:rPr lang="en-US"/>
              <a:t>Fishers have their own fishing poles. If only one person fishes at the lake, the fisher can only get some fishes. If many people fish together at the same lake on the same time, they can get many more fishes.   </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Distributed Multiprocessing</a:t>
            </a:r>
            <a:endParaRPr/>
          </a:p>
        </p:txBody>
      </p:sp>
      <p:sp>
        <p:nvSpPr>
          <p:cNvPr id="104" name="Google Shape;104;p16"/>
          <p:cNvSpPr txBox="1">
            <a:spLocks noGrp="1"/>
          </p:cNvSpPr>
          <p:nvPr>
            <p:ph type="body" idx="1"/>
          </p:nvPr>
        </p:nvSpPr>
        <p:spPr>
          <a:xfrm>
            <a:off x="1524000" y="1825625"/>
            <a:ext cx="4343400" cy="42703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00"/>
              <a:buNone/>
            </a:pPr>
            <a:r>
              <a:rPr lang="en-US"/>
              <a:t>A big job divided into smaller jobs. Each smaller job assigned to a processor. </a:t>
            </a:r>
            <a:endParaRPr/>
          </a:p>
          <a:p>
            <a:pPr marL="0" lvl="0" indent="0" algn="l" rtl="0">
              <a:lnSpc>
                <a:spcPct val="90000"/>
              </a:lnSpc>
              <a:spcBef>
                <a:spcPts val="1800"/>
              </a:spcBef>
              <a:spcAft>
                <a:spcPts val="0"/>
              </a:spcAft>
              <a:buSzPts val="2000"/>
              <a:buNone/>
            </a:pPr>
            <a:r>
              <a:rPr lang="en-US"/>
              <a:t>All processors work simultaneously to do their jobs.</a:t>
            </a:r>
            <a:endParaRPr/>
          </a:p>
          <a:p>
            <a:pPr marL="0" lvl="0" indent="0" algn="l" rtl="0">
              <a:lnSpc>
                <a:spcPct val="90000"/>
              </a:lnSpc>
              <a:spcBef>
                <a:spcPts val="1800"/>
              </a:spcBef>
              <a:spcAft>
                <a:spcPts val="0"/>
              </a:spcAft>
              <a:buSzPts val="2000"/>
              <a:buNone/>
            </a:pPr>
            <a:r>
              <a:rPr lang="en-US"/>
              <a:t>The communications among the processors will be done through network pipelines. </a:t>
            </a:r>
            <a:endParaRPr/>
          </a:p>
          <a:p>
            <a:pPr marL="0" lvl="0" indent="0" algn="l" rtl="0">
              <a:lnSpc>
                <a:spcPct val="90000"/>
              </a:lnSpc>
              <a:spcBef>
                <a:spcPts val="1800"/>
              </a:spcBef>
              <a:spcAft>
                <a:spcPts val="0"/>
              </a:spcAft>
              <a:buSzPts val="2000"/>
              <a:buNone/>
            </a:pPr>
            <a:r>
              <a:rPr lang="en-US"/>
              <a:t>The more processors work simultaneously, the bigger job they can complete at less time.  </a:t>
            </a:r>
            <a:endParaRPr/>
          </a:p>
        </p:txBody>
      </p:sp>
      <p:pic>
        <p:nvPicPr>
          <p:cNvPr id="105" name="Google Shape;105;p16" descr="Clustered column chart showing the values of 3 series for 4 categories"/>
          <p:cNvPicPr preferRelativeResize="0"/>
          <p:nvPr/>
        </p:nvPicPr>
        <p:blipFill rotWithShape="1">
          <a:blip r:embed="rId3">
            <a:alphaModFix/>
          </a:blip>
          <a:srcRect/>
          <a:stretch/>
        </p:blipFill>
        <p:spPr>
          <a:xfrm>
            <a:off x="6324600" y="1825625"/>
            <a:ext cx="4343400" cy="42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What Is Parallelism? </a:t>
            </a:r>
            <a:endParaRPr/>
          </a:p>
        </p:txBody>
      </p:sp>
      <p:sp>
        <p:nvSpPr>
          <p:cNvPr id="111" name="Google Shape;111;p17"/>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Font typeface="Noto Sans Symbols"/>
              <a:buNone/>
            </a:pPr>
            <a:r>
              <a:rPr lang="en-US" b="1" i="1" u="sng"/>
              <a:t>Parallelism</a:t>
            </a:r>
            <a:r>
              <a:rPr lang="en-US"/>
              <a:t> is the use of multiple processing units – either processors or parts of an individual processor – to solve a problem, and in particular the use of multiple processing units operating concurrently on different parts of a problem.</a:t>
            </a:r>
            <a:endParaRPr/>
          </a:p>
          <a:p>
            <a:pPr marL="228600" lvl="0" indent="-228600" algn="l" rtl="0">
              <a:lnSpc>
                <a:spcPct val="90000"/>
              </a:lnSpc>
              <a:spcBef>
                <a:spcPts val="1800"/>
              </a:spcBef>
              <a:spcAft>
                <a:spcPts val="0"/>
              </a:spcAft>
              <a:buSzPts val="2000"/>
              <a:buFont typeface="Noto Sans Symbols"/>
              <a:buNone/>
            </a:pPr>
            <a:r>
              <a:rPr lang="en-US"/>
              <a:t>The different parts could be different tasks, or the same task on different pieces of the problem’s data.</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Kinds of Parallelism</a:t>
            </a:r>
            <a:endParaRPr/>
          </a:p>
        </p:txBody>
      </p:sp>
      <p:sp>
        <p:nvSpPr>
          <p:cNvPr id="117" name="Google Shape;117;p18"/>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a:t>Instruction Level Parallelism</a:t>
            </a:r>
            <a:endParaRPr/>
          </a:p>
          <a:p>
            <a:pPr marL="228600" lvl="0" indent="-228600" algn="l" rtl="0">
              <a:lnSpc>
                <a:spcPct val="90000"/>
              </a:lnSpc>
              <a:spcBef>
                <a:spcPts val="1800"/>
              </a:spcBef>
              <a:spcAft>
                <a:spcPts val="0"/>
              </a:spcAft>
              <a:buSzPts val="2000"/>
              <a:buChar char="•"/>
            </a:pPr>
            <a:r>
              <a:rPr lang="en-US"/>
              <a:t>Shared Memory Multithreading</a:t>
            </a:r>
            <a:endParaRPr/>
          </a:p>
          <a:p>
            <a:pPr marL="228600" lvl="0" indent="-228600" algn="l" rtl="0">
              <a:lnSpc>
                <a:spcPct val="90000"/>
              </a:lnSpc>
              <a:spcBef>
                <a:spcPts val="1800"/>
              </a:spcBef>
              <a:spcAft>
                <a:spcPts val="0"/>
              </a:spcAft>
              <a:buSzPts val="2000"/>
              <a:buChar char="•"/>
            </a:pPr>
            <a:r>
              <a:rPr lang="en-US"/>
              <a:t>Distributed Memory Multiprocessing</a:t>
            </a:r>
            <a:endParaRPr/>
          </a:p>
          <a:p>
            <a:pPr marL="228600" lvl="0" indent="-228600" algn="l" rtl="0">
              <a:lnSpc>
                <a:spcPct val="90000"/>
              </a:lnSpc>
              <a:spcBef>
                <a:spcPts val="1800"/>
              </a:spcBef>
              <a:spcAft>
                <a:spcPts val="0"/>
              </a:spcAft>
              <a:buSzPts val="2000"/>
              <a:buChar char="•"/>
            </a:pPr>
            <a:r>
              <a:rPr lang="en-US"/>
              <a:t>GPU Parallelism</a:t>
            </a:r>
            <a:endParaRPr/>
          </a:p>
          <a:p>
            <a:pPr marL="228600" lvl="0" indent="-228600" algn="l" rtl="0">
              <a:lnSpc>
                <a:spcPct val="90000"/>
              </a:lnSpc>
              <a:spcBef>
                <a:spcPts val="1800"/>
              </a:spcBef>
              <a:spcAft>
                <a:spcPts val="0"/>
              </a:spcAft>
              <a:buSzPts val="2000"/>
              <a:buChar char="•"/>
            </a:pPr>
            <a:r>
              <a:rPr lang="en-US"/>
              <a:t>Hybrid Parallelism (Shared + Distributed + GPU)</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3400"/>
              <a:buFont typeface="Consolas"/>
              <a:buNone/>
            </a:pPr>
            <a:r>
              <a:rPr lang="en-US"/>
              <a:t>Why Parallelism Is Good?</a:t>
            </a:r>
            <a:endParaRPr/>
          </a:p>
        </p:txBody>
      </p:sp>
      <p:sp>
        <p:nvSpPr>
          <p:cNvPr id="123" name="Google Shape;123;p19"/>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SzPts val="2000"/>
              <a:buChar char="•"/>
            </a:pPr>
            <a:r>
              <a:rPr lang="en-US" b="1" u="sng">
                <a:solidFill>
                  <a:srgbClr val="FF0000"/>
                </a:solidFill>
              </a:rPr>
              <a:t>The Trees</a:t>
            </a:r>
            <a:r>
              <a:rPr lang="en-US"/>
              <a:t>: We like parallelism because, as the number of processing units working on a problem grows, we can solve </a:t>
            </a:r>
            <a:r>
              <a:rPr lang="en-US" b="1" u="sng">
                <a:solidFill>
                  <a:schemeClr val="hlink"/>
                </a:solidFill>
              </a:rPr>
              <a:t>the same problem in less time</a:t>
            </a:r>
            <a:r>
              <a:rPr lang="en-US"/>
              <a:t>.</a:t>
            </a:r>
            <a:endParaRPr/>
          </a:p>
          <a:p>
            <a:pPr marL="228600" lvl="0" indent="-228600" algn="l" rtl="0">
              <a:lnSpc>
                <a:spcPct val="90000"/>
              </a:lnSpc>
              <a:spcBef>
                <a:spcPts val="1800"/>
              </a:spcBef>
              <a:spcAft>
                <a:spcPts val="0"/>
              </a:spcAft>
              <a:buSzPts val="2000"/>
              <a:buChar char="•"/>
            </a:pPr>
            <a:r>
              <a:rPr lang="en-US" b="1" u="sng">
                <a:solidFill>
                  <a:schemeClr val="lt2"/>
                </a:solidFill>
              </a:rPr>
              <a:t>The Forest</a:t>
            </a:r>
            <a:r>
              <a:rPr lang="en-US"/>
              <a:t>: We like parallelism because, as the number of processing units working on a problem grows, we can solve </a:t>
            </a:r>
            <a:r>
              <a:rPr lang="en-US" b="1" u="sng">
                <a:solidFill>
                  <a:schemeClr val="lt2"/>
                </a:solidFill>
              </a:rPr>
              <a:t>bigger problems</a:t>
            </a:r>
            <a:r>
              <a:rPr lang="en-US"/>
              <a:t>.</a:t>
            </a:r>
            <a:endParaRPr/>
          </a:p>
          <a:p>
            <a:pPr marL="0" lvl="0" indent="0" algn="l" rtl="0">
              <a:lnSpc>
                <a:spcPct val="90000"/>
              </a:lnSpc>
              <a:spcBef>
                <a:spcPts val="1800"/>
              </a:spcBef>
              <a:spcAft>
                <a:spcPts val="0"/>
              </a:spcAft>
              <a:buSzPts val="2000"/>
              <a:buNone/>
            </a:pPr>
            <a:endParaRPr/>
          </a:p>
        </p:txBody>
      </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1390</Words>
  <Application>Microsoft Macintosh PowerPoint</Application>
  <PresentationFormat>Widescreen</PresentationFormat>
  <Paragraphs>144</Paragraphs>
  <Slides>28</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Arial Black</vt:lpstr>
      <vt:lpstr>Candara</vt:lpstr>
      <vt:lpstr>Consolas</vt:lpstr>
      <vt:lpstr>Courier New</vt:lpstr>
      <vt:lpstr>Noto Sans Symbols</vt:lpstr>
      <vt:lpstr>Times New Roman</vt:lpstr>
      <vt:lpstr>Tech Computer 16x9</vt:lpstr>
      <vt:lpstr>Simple Light</vt:lpstr>
      <vt:lpstr>Blue Waters Petascale Semester Curriculum v1.0 Unit 5: MPI Lesson 3: Distributed Memory Concepts:      Distributed Multiprocessing Developed by Widodo Samyono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Distributed Memory Concepts</vt:lpstr>
      <vt:lpstr>Title and Content Layout</vt:lpstr>
      <vt:lpstr>Distributed Memory Concepts: Distributed Multiprocessing - Analogies</vt:lpstr>
      <vt:lpstr>Distributed Multiprocessing</vt:lpstr>
      <vt:lpstr>What Is Parallelism? </vt:lpstr>
      <vt:lpstr>Kinds of Parallelism</vt:lpstr>
      <vt:lpstr>Why Parallelism Is Good?</vt:lpstr>
      <vt:lpstr>Parallelism Jargon</vt:lpstr>
      <vt:lpstr>Jargon Alert! </vt:lpstr>
      <vt:lpstr>Load Balancing</vt:lpstr>
      <vt:lpstr>Load Balancing</vt:lpstr>
      <vt:lpstr>Load Balancing</vt:lpstr>
      <vt:lpstr>Load Balancing</vt:lpstr>
      <vt:lpstr>Load Balancing</vt:lpstr>
      <vt:lpstr>Load Balancing Is Good</vt:lpstr>
      <vt:lpstr>Parallel Strategies</vt:lpstr>
      <vt:lpstr>MPI: The Message-Passing Interface</vt:lpstr>
      <vt:lpstr>What Is MPI?</vt:lpstr>
      <vt:lpstr>MPI Calls</vt:lpstr>
      <vt:lpstr>MPI is an API</vt:lpstr>
      <vt:lpstr>WARNING!</vt:lpstr>
      <vt:lpstr>Example MPI Routines</vt:lpstr>
      <vt:lpstr>Example: Greetings</vt:lpstr>
      <vt:lpstr>PowerPoint Presentation</vt:lpstr>
      <vt:lpstr>PowerPoint Presentation</vt:lpstr>
      <vt:lpstr>References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Memory Concepts</dc:title>
  <cp:lastModifiedBy>Aaron Weeden</cp:lastModifiedBy>
  <cp:revision>8</cp:revision>
  <dcterms:modified xsi:type="dcterms:W3CDTF">2020-10-24T16:38:19Z</dcterms:modified>
</cp:coreProperties>
</file>