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6"/>
  </p:notesMasterIdLst>
  <p:sldIdLst>
    <p:sldId id="277" r:id="rId3"/>
    <p:sldId id="279"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08"/>
    <p:restoredTop sz="94718"/>
  </p:normalViewPr>
  <p:slideViewPr>
    <p:cSldViewPr snapToGrid="0">
      <p:cViewPr varScale="1">
        <p:scale>
          <a:sx n="118" d="100"/>
          <a:sy n="118" d="100"/>
        </p:scale>
        <p:origin x="94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9d6bfd4b2_1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9d6bfd4b2_1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9d6bfd4b2_1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9d6bfd4b2_1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9d6bfd4b2_1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9d6bfd4b2_1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9d6bfd4b2_1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9d6bfd4b2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d6bfd4b2_1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9d6bfd4b2_1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9d6bfd4b2_1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9d6bfd4b2_1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a7690844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a7690844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89d6bfd4b2_1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89d6bfd4b2_1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a7690844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a7690844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9d6bfd4b2_1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9d6bfd4b2_1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9d6bfd4b2_1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9d6bfd4b2_1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9d6bfd4b2_1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9d6bfd4b2_1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a7690844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a7690844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9d6bfd4b2_1_3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9d6bfd4b2_1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9d6bfd4b2_1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9d6bfd4b2_1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9d6bfd4b2_1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9d6bfd4b2_1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9d6bfd4b2_1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9d6bfd4b2_1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9d6bfd4b2_1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9d6bfd4b2_1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9d6bfd4b2_1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9d6bfd4b2_1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9d6bfd4b2_1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9d6bfd4b2_1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30"/>
            <a:ext cx="6858000" cy="124182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7"/>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9"/>
            <a:ext cx="7886700" cy="1125140"/>
          </a:xfrm>
        </p:spPr>
        <p:txBody>
          <a:bodyPr/>
          <a:lstStyle>
            <a:lvl1pPr marL="0" indent="0">
              <a:buNone/>
              <a:defRPr sz="1350">
                <a:solidFill>
                  <a:schemeClr val="tx1">
                    <a:tint val="75000"/>
                  </a:schemeClr>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2" y="1260872"/>
            <a:ext cx="3887391"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29152"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72"/>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72"/>
            <a:ext cx="4629150" cy="3655219"/>
          </a:xfrm>
        </p:spPr>
        <p:txBody>
          <a:bodyPr/>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endParaRPr lang="en-US"/>
          </a:p>
        </p:txBody>
      </p:sp>
      <p:sp>
        <p:nvSpPr>
          <p:cNvPr id="4" name="Text Placeholder 3"/>
          <p:cNvSpPr>
            <a:spLocks noGrp="1"/>
          </p:cNvSpPr>
          <p:nvPr>
            <p:ph type="body" sz="half" idx="2"/>
          </p:nvPr>
        </p:nvSpPr>
        <p:spPr>
          <a:xfrm>
            <a:off x="629841" y="1543052"/>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7"/>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2" y="273847"/>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CAA8A4-0ED2-3C42-8F86-06294E9F5717}" type="datetimeFigureOut">
              <a:rPr lang="en-US" smtClean="0">
                <a:solidFill>
                  <a:prstClr val="black">
                    <a:tint val="75000"/>
                  </a:prstClr>
                </a:solidFill>
              </a:rPr>
              <a:pPr/>
              <a:t>11/16/20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DCF0D4B-B936-754B-BA5E-F482D12E455A}"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pPr>
              <a:buClrTx/>
              <a:buFontTx/>
              <a:buNone/>
            </a:pPr>
            <a:fld id="{92CAA8A4-0ED2-3C42-8F86-06294E9F5717}" type="datetimeFigureOut">
              <a:rPr lang="en-US" kern="1200" smtClean="0">
                <a:solidFill>
                  <a:prstClr val="black">
                    <a:tint val="75000"/>
                  </a:prstClr>
                </a:solidFill>
                <a:latin typeface="Calibri" panose="020F0502020204030204"/>
                <a:ea typeface=""/>
                <a:cs typeface=""/>
              </a:rPr>
              <a:pPr>
                <a:buClrTx/>
                <a:buFontTx/>
                <a:buNone/>
              </a:pPr>
              <a:t>11/16/20</a:t>
            </a:fld>
            <a:endParaRPr lang="en-US" kern="1200">
              <a:solidFill>
                <a:prstClr val="black">
                  <a:tint val="75000"/>
                </a:prstClr>
              </a:solidFill>
              <a:latin typeface="Calibri" panose="020F0502020204030204"/>
              <a:ea typeface=""/>
              <a:cs typeface=""/>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pPr>
              <a:buClrTx/>
              <a:buFontTx/>
              <a:buNone/>
            </a:pPr>
            <a:endParaRPr lang="en-US" kern="1200">
              <a:solidFill>
                <a:prstClr val="black">
                  <a:tint val="75000"/>
                </a:prstClr>
              </a:solidFill>
              <a:latin typeface="Calibri" panose="020F0502020204030204"/>
              <a:ea typeface=""/>
              <a:cs typeface=""/>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pPr>
              <a:buClrTx/>
              <a:buFontTx/>
              <a:buNone/>
            </a:pPr>
            <a:fld id="{ADCF0D4B-B936-754B-BA5E-F482D12E455A}" type="slidenum">
              <a:rPr lang="en-US" kern="1200" smtClean="0">
                <a:solidFill>
                  <a:prstClr val="black">
                    <a:tint val="75000"/>
                  </a:prstClr>
                </a:solidFill>
                <a:latin typeface="Calibri" panose="020F0502020204030204"/>
                <a:ea typeface=""/>
                <a:cs typeface=""/>
              </a:rPr>
              <a:pPr>
                <a:buClrTx/>
                <a:buFontTx/>
                <a:buNone/>
              </a:pPr>
              <a:t>‹#›</a:t>
            </a:fld>
            <a:endParaRPr lang="en-US" kern="1200">
              <a:solidFill>
                <a:prstClr val="black">
                  <a:tint val="75000"/>
                </a:prstClr>
              </a:solidFill>
              <a:latin typeface="Calibri" panose="020F0502020204030204"/>
              <a:ea typeface=""/>
              <a:cs typeface=""/>
            </a:endParaRPr>
          </a:p>
        </p:txBody>
      </p:sp>
    </p:spTree>
    <p:extLst>
      <p:ext uri="{BB962C8B-B14F-4D97-AF65-F5344CB8AC3E}">
        <p14:creationId xmlns:p14="http://schemas.microsoft.com/office/powerpoint/2010/main" val="458545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4337"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tif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commons.wikimedia.org/wiki/File:Trapezoidal_rule_illustration.svg"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commons.wikimedia.org/wiki/File:Trapezoidal_rule_illustration.svg"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4" Type="http://schemas.openxmlformats.org/officeDocument/2006/relationships/image" Target="../media/image6.png"/><Relationship Id="rId5" Type="http://schemas.openxmlformats.org/officeDocument/2006/relationships/hyperlink" Target="https://commons.wikimedia.org/wiki/File:Integration_num_trapezes_notation.svg" TargetMode="External"/><Relationship Id="rId6" Type="http://schemas.openxmlformats.org/officeDocument/2006/relationships/hyperlink" Target="https://commons.wikimedia.org/wiki/User:Cdang" TargetMode="External"/><Relationship Id="rId7" Type="http://schemas.openxmlformats.org/officeDocument/2006/relationships/hyperlink" Target="https://creativecommons.org/licenses/by-sa/3.0/"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2.xml"/><Relationship Id="rId2" Type="http://schemas.openxmlformats.org/officeDocument/2006/relationships/hyperlink" Target="https://creativecommons.org/licenses/by-sa/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tiff"/></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4" Type="http://schemas.openxmlformats.org/officeDocument/2006/relationships/image" Target="../media/image12.gif"/><Relationship Id="rId5" Type="http://schemas.openxmlformats.org/officeDocument/2006/relationships/hyperlink" Target="https://commons.wikimedia.org/wiki/File:Bubble_sort_animation.gif" TargetMode="External"/><Relationship Id="rId6" Type="http://schemas.openxmlformats.org/officeDocument/2006/relationships/hyperlink" Target="https://en.wikipedia.org/wiki/User:Nmnogueira" TargetMode="External"/><Relationship Id="rId7" Type="http://schemas.openxmlformats.org/officeDocument/2006/relationships/hyperlink" Target="https://commons.wikimedia.org/wiki/User:Hydrargyrum" TargetMode="External"/><Relationship Id="rId8" Type="http://schemas.openxmlformats.org/officeDocument/2006/relationships/hyperlink" Target="https://commons.wikimedia.org/wiki/File:Odd_even_sort_animation.gif" TargetMode="External"/><Relationship Id="rId9" Type="http://schemas.openxmlformats.org/officeDocument/2006/relationships/hyperlink" Target="https://creativecommons.org/licenses/by-sa/2.5/"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8"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2: Parallel Computing Concepts</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6</a:t>
            </a:r>
            <a:r>
              <a:rPr lang="en-US" sz="2700" b="1" dirty="0">
                <a:latin typeface="Times New Roman" charset="0"/>
                <a:ea typeface="Times New Roman" charset="0"/>
                <a:cs typeface="Times New Roman" charset="0"/>
              </a:rPr>
              <a:t>: Parallel Algorithms </a:t>
            </a:r>
            <a:r>
              <a:rPr lang="en-US" sz="2700" b="1" dirty="0" smtClean="0">
                <a:latin typeface="Times New Roman" charset="0"/>
                <a:ea typeface="Times New Roman" charset="0"/>
                <a:cs typeface="Times New Roman" charset="0"/>
              </a:rPr>
              <a:t>2</a:t>
            </a:r>
            <a:br>
              <a:rPr lang="en-US" sz="2700" b="1" dirty="0" smtClean="0">
                <a:latin typeface="Times New Roman" charset="0"/>
                <a:ea typeface="Times New Roman" charset="0"/>
                <a:cs typeface="Times New Roman" charset="0"/>
              </a:rPr>
            </a:br>
            <a:r>
              <a:rPr lang="en-US" sz="2700" i="1" dirty="0" smtClean="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Beau </a:t>
            </a:r>
            <a:r>
              <a:rPr lang="en-US" sz="2700" i="1" dirty="0" smtClean="0">
                <a:latin typeface="Times New Roman" charset="0"/>
                <a:ea typeface="Times New Roman" charset="0"/>
                <a:cs typeface="Times New Roman" charset="0"/>
              </a:rPr>
              <a:t>Christ and Aaron Weeden</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160890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3167210" y="1322900"/>
            <a:ext cx="2809579" cy="3463533"/>
          </a:xfrm>
          <a:prstGeom prst="rect">
            <a:avLst/>
          </a:prstGeom>
        </p:spPr>
      </p:pic>
      <p:sp>
        <p:nvSpPr>
          <p:cNvPr id="190" name="Google Shape;19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91" name="Google Shape;191;p20"/>
          <p:cNvSpPr txBox="1">
            <a:spLocks noGrp="1"/>
          </p:cNvSpPr>
          <p:nvPr>
            <p:ph type="body" idx="1"/>
          </p:nvPr>
        </p:nvSpPr>
        <p:spPr>
          <a:xfrm>
            <a:off x="928007" y="1977448"/>
            <a:ext cx="2646893" cy="62559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A </a:t>
            </a:r>
            <a:r>
              <a:rPr lang="en" b="1" u="sng" dirty="0" smtClean="0"/>
              <a:t>parallel</a:t>
            </a:r>
            <a:r>
              <a:rPr lang="en" dirty="0" smtClean="0"/>
              <a:t> </a:t>
            </a:r>
            <a:r>
              <a:rPr lang="en" dirty="0"/>
              <a:t>solution: have each process take a portion of the rows!</a:t>
            </a:r>
            <a:endParaRPr dirty="0"/>
          </a:p>
        </p:txBody>
      </p:sp>
      <p:sp>
        <p:nvSpPr>
          <p:cNvPr id="194" name="Google Shape;194;p20"/>
          <p:cNvSpPr txBox="1"/>
          <p:nvPr/>
        </p:nvSpPr>
        <p:spPr>
          <a:xfrm>
            <a:off x="1190699" y="3430406"/>
            <a:ext cx="14673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P1</a:t>
            </a:r>
            <a:r>
              <a:rPr lang="en">
                <a:latin typeface="Calibri"/>
                <a:ea typeface="Calibri"/>
                <a:cs typeface="Calibri"/>
                <a:sym typeface="Calibri"/>
              </a:rPr>
              <a:t> could process these rows</a:t>
            </a:r>
            <a:endParaRPr dirty="0">
              <a:latin typeface="Calibri"/>
              <a:ea typeface="Calibri"/>
              <a:cs typeface="Calibri"/>
              <a:sym typeface="Calibri"/>
            </a:endParaRPr>
          </a:p>
        </p:txBody>
      </p:sp>
      <p:sp>
        <p:nvSpPr>
          <p:cNvPr id="195" name="Google Shape;195;p20"/>
          <p:cNvSpPr txBox="1"/>
          <p:nvPr/>
        </p:nvSpPr>
        <p:spPr>
          <a:xfrm>
            <a:off x="1190712" y="4290554"/>
            <a:ext cx="1467300" cy="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alibri"/>
                <a:ea typeface="Calibri"/>
                <a:cs typeface="Calibri"/>
                <a:sym typeface="Calibri"/>
              </a:rPr>
              <a:t>P2</a:t>
            </a:r>
            <a:r>
              <a:rPr lang="en">
                <a:latin typeface="Calibri"/>
                <a:ea typeface="Calibri"/>
                <a:cs typeface="Calibri"/>
                <a:sym typeface="Calibri"/>
              </a:rPr>
              <a:t> could process these rows</a:t>
            </a:r>
            <a:endParaRPr dirty="0">
              <a:latin typeface="Calibri"/>
              <a:ea typeface="Calibri"/>
              <a:cs typeface="Calibri"/>
              <a:sym typeface="Calibri"/>
            </a:endParaRPr>
          </a:p>
        </p:txBody>
      </p:sp>
      <p:sp>
        <p:nvSpPr>
          <p:cNvPr id="196" name="Google Shape;196;p20"/>
          <p:cNvSpPr/>
          <p:nvPr/>
        </p:nvSpPr>
        <p:spPr>
          <a:xfrm>
            <a:off x="3055214" y="3140160"/>
            <a:ext cx="111996" cy="980093"/>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3055214" y="4194276"/>
            <a:ext cx="111996" cy="592157"/>
          </a:xfrm>
          <a:prstGeom prst="leftBrace">
            <a:avLst>
              <a:gd name="adj1" fmla="val 50000"/>
              <a:gd name="adj2" fmla="val 50000"/>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8" name="Google Shape;198;p20"/>
          <p:cNvCxnSpPr>
            <a:stCxn id="194" idx="3"/>
            <a:endCxn id="196" idx="1"/>
          </p:cNvCxnSpPr>
          <p:nvPr/>
        </p:nvCxnSpPr>
        <p:spPr>
          <a:xfrm>
            <a:off x="2657999" y="3630206"/>
            <a:ext cx="397215" cy="1"/>
          </a:xfrm>
          <a:prstGeom prst="straightConnector1">
            <a:avLst/>
          </a:prstGeom>
          <a:noFill/>
          <a:ln w="28575" cap="flat" cmpd="sng">
            <a:solidFill>
              <a:schemeClr val="dk2"/>
            </a:solidFill>
            <a:prstDash val="solid"/>
            <a:round/>
            <a:headEnd type="none" w="med" len="med"/>
            <a:tailEnd type="triangle" w="med" len="med"/>
          </a:ln>
        </p:spPr>
      </p:cxnSp>
      <p:cxnSp>
        <p:nvCxnSpPr>
          <p:cNvPr id="199" name="Google Shape;199;p20"/>
          <p:cNvCxnSpPr>
            <a:stCxn id="195" idx="3"/>
            <a:endCxn id="197" idx="1"/>
          </p:cNvCxnSpPr>
          <p:nvPr/>
        </p:nvCxnSpPr>
        <p:spPr>
          <a:xfrm>
            <a:off x="2658012" y="4490354"/>
            <a:ext cx="397202" cy="1"/>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05" name="Google Shape;205;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trapezoidal rule</a:t>
            </a:r>
            <a:r>
              <a:rPr lang="en"/>
              <a:t> is a numerical technique for approximating the area underneath a curve.</a:t>
            </a:r>
            <a:endParaRPr/>
          </a:p>
          <a:p>
            <a:pPr marL="0" lvl="0" indent="0" algn="l" rtl="0">
              <a:spcBef>
                <a:spcPts val="1600"/>
              </a:spcBef>
              <a:spcAft>
                <a:spcPts val="1600"/>
              </a:spcAft>
              <a:buNone/>
            </a:pPr>
            <a:r>
              <a:rPr lang="en"/>
              <a:t>Trapezoids are used as the shape because they fit fairly well, and it is extremely easy to compute the area of a trapezoid..</a:t>
            </a:r>
            <a:endParaRPr/>
          </a:p>
        </p:txBody>
      </p:sp>
      <p:pic>
        <p:nvPicPr>
          <p:cNvPr id="206" name="Google Shape;206;p21"/>
          <p:cNvPicPr preferRelativeResize="0"/>
          <p:nvPr/>
        </p:nvPicPr>
        <p:blipFill>
          <a:blip r:embed="rId3">
            <a:alphaModFix/>
          </a:blip>
          <a:stretch>
            <a:fillRect/>
          </a:stretch>
        </p:blipFill>
        <p:spPr>
          <a:xfrm>
            <a:off x="1939595" y="2955551"/>
            <a:ext cx="2277600" cy="1709375"/>
          </a:xfrm>
          <a:prstGeom prst="rect">
            <a:avLst/>
          </a:prstGeom>
          <a:noFill/>
          <a:ln>
            <a:noFill/>
          </a:ln>
        </p:spPr>
      </p:pic>
      <p:pic>
        <p:nvPicPr>
          <p:cNvPr id="207" name="Google Shape;207;p21"/>
          <p:cNvPicPr preferRelativeResize="0"/>
          <p:nvPr/>
        </p:nvPicPr>
        <p:blipFill>
          <a:blip r:embed="rId3">
            <a:alphaModFix/>
          </a:blip>
          <a:stretch>
            <a:fillRect/>
          </a:stretch>
        </p:blipFill>
        <p:spPr>
          <a:xfrm>
            <a:off x="5131820" y="2955551"/>
            <a:ext cx="2277600" cy="1709375"/>
          </a:xfrm>
          <a:prstGeom prst="rect">
            <a:avLst/>
          </a:prstGeom>
          <a:noFill/>
          <a:ln>
            <a:noFill/>
          </a:ln>
        </p:spPr>
      </p:pic>
      <p:sp>
        <p:nvSpPr>
          <p:cNvPr id="208" name="Google Shape;208;p21"/>
          <p:cNvSpPr/>
          <p:nvPr/>
        </p:nvSpPr>
        <p:spPr>
          <a:xfrm>
            <a:off x="5522175" y="3123975"/>
            <a:ext cx="1535675" cy="1304275"/>
          </a:xfrm>
          <a:custGeom>
            <a:avLst/>
            <a:gdLst/>
            <a:ahLst/>
            <a:cxnLst/>
            <a:rect l="l" t="t" r="r" b="b"/>
            <a:pathLst>
              <a:path w="61427" h="52171" extrusionOk="0">
                <a:moveTo>
                  <a:pt x="420" y="52171"/>
                </a:moveTo>
                <a:lnTo>
                  <a:pt x="61427" y="52171"/>
                </a:lnTo>
                <a:lnTo>
                  <a:pt x="61006" y="0"/>
                </a:lnTo>
                <a:lnTo>
                  <a:pt x="0" y="39549"/>
                </a:lnTo>
                <a:close/>
              </a:path>
            </a:pathLst>
          </a:custGeom>
          <a:solidFill>
            <a:srgbClr val="FF0000"/>
          </a:solidFill>
          <a:ln w="9525" cap="flat" cmpd="sng">
            <a:solidFill>
              <a:srgbClr val="FF0000"/>
            </a:solidFill>
            <a:prstDash val="solid"/>
            <a:round/>
            <a:headEnd type="none" w="med" len="med"/>
            <a:tailEnd type="none" w="med" len="med"/>
          </a:ln>
        </p:spPr>
      </p:sp>
      <p:sp>
        <p:nvSpPr>
          <p:cNvPr id="7" name="Google Shape;114;p16"/>
          <p:cNvSpPr txBox="1"/>
          <p:nvPr/>
        </p:nvSpPr>
        <p:spPr>
          <a:xfrm>
            <a:off x="185950" y="4596674"/>
            <a:ext cx="8740335" cy="345440"/>
          </a:xfrm>
          <a:prstGeom prst="rect">
            <a:avLst/>
          </a:prstGeom>
          <a:noFill/>
          <a:ln>
            <a:noFill/>
          </a:ln>
        </p:spPr>
        <p:txBody>
          <a:bodyPr spcFirstLastPara="1" wrap="square" lIns="91425" tIns="91425" rIns="91425" bIns="91425" anchor="t" anchorCtr="0">
            <a:noAutofit/>
          </a:bodyPr>
          <a:lstStyle/>
          <a:p>
            <a:pPr lvl="0" algn="ctr"/>
            <a:r>
              <a:rPr lang="en-US" sz="1200" dirty="0" smtClean="0">
                <a:latin typeface="Roboto"/>
                <a:ea typeface="Roboto"/>
                <a:cs typeface="Roboto"/>
                <a:sym typeface="Roboto"/>
              </a:rPr>
              <a:t>Image: </a:t>
            </a:r>
            <a:r>
              <a:rPr lang="en-US" sz="1200" dirty="0" smtClean="0">
                <a:latin typeface="Roboto"/>
                <a:ea typeface="Roboto"/>
                <a:cs typeface="Roboto"/>
                <a:sym typeface="Roboto"/>
                <a:hlinkClick r:id="rId4"/>
              </a:rPr>
              <a:t>Trapezoidal_rule_illustration.svg</a:t>
            </a:r>
            <a:r>
              <a:rPr lang="en-US" sz="1200" dirty="0" smtClean="0">
                <a:latin typeface="Roboto"/>
                <a:ea typeface="Roboto"/>
                <a:cs typeface="Roboto"/>
                <a:sym typeface="Roboto"/>
              </a:rPr>
              <a:t> is in the public domain.</a:t>
            </a:r>
            <a:endParaRPr sz="12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14" name="Google Shape;21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Remember, this is only an </a:t>
            </a:r>
            <a:r>
              <a:rPr lang="en" b="1"/>
              <a:t>approximation</a:t>
            </a:r>
            <a:r>
              <a:rPr lang="en"/>
              <a:t>!</a:t>
            </a:r>
            <a:endParaRPr/>
          </a:p>
        </p:txBody>
      </p:sp>
      <p:pic>
        <p:nvPicPr>
          <p:cNvPr id="215" name="Google Shape;215;p22"/>
          <p:cNvPicPr preferRelativeResize="0"/>
          <p:nvPr/>
        </p:nvPicPr>
        <p:blipFill>
          <a:blip r:embed="rId3">
            <a:alphaModFix/>
          </a:blip>
          <a:stretch>
            <a:fillRect/>
          </a:stretch>
        </p:blipFill>
        <p:spPr>
          <a:xfrm>
            <a:off x="3204951" y="2471075"/>
            <a:ext cx="2734099" cy="2051977"/>
          </a:xfrm>
          <a:prstGeom prst="rect">
            <a:avLst/>
          </a:prstGeom>
          <a:noFill/>
          <a:ln>
            <a:noFill/>
          </a:ln>
        </p:spPr>
      </p:pic>
      <p:sp>
        <p:nvSpPr>
          <p:cNvPr id="216" name="Google Shape;216;p22"/>
          <p:cNvSpPr/>
          <p:nvPr/>
        </p:nvSpPr>
        <p:spPr>
          <a:xfrm>
            <a:off x="3660400" y="3081900"/>
            <a:ext cx="1009775" cy="778350"/>
          </a:xfrm>
          <a:custGeom>
            <a:avLst/>
            <a:gdLst/>
            <a:ahLst/>
            <a:cxnLst/>
            <a:rect l="l" t="t" r="r" b="b"/>
            <a:pathLst>
              <a:path w="40391" h="31134" extrusionOk="0">
                <a:moveTo>
                  <a:pt x="40391" y="5890"/>
                </a:moveTo>
                <a:lnTo>
                  <a:pt x="0" y="31134"/>
                </a:lnTo>
                <a:lnTo>
                  <a:pt x="7994" y="17250"/>
                </a:lnTo>
                <a:lnTo>
                  <a:pt x="15988" y="6731"/>
                </a:lnTo>
                <a:lnTo>
                  <a:pt x="22720" y="1683"/>
                </a:lnTo>
                <a:lnTo>
                  <a:pt x="28190" y="0"/>
                </a:lnTo>
                <a:lnTo>
                  <a:pt x="33238" y="841"/>
                </a:lnTo>
              </a:path>
            </a:pathLst>
          </a:custGeom>
          <a:solidFill>
            <a:srgbClr val="FFFF00"/>
          </a:solidFill>
          <a:ln w="9525" cap="flat" cmpd="sng">
            <a:solidFill>
              <a:schemeClr val="dk2"/>
            </a:solidFill>
            <a:prstDash val="solid"/>
            <a:round/>
            <a:headEnd type="none" w="med" len="med"/>
            <a:tailEnd type="none" w="med" len="med"/>
          </a:ln>
        </p:spPr>
      </p:sp>
      <p:sp>
        <p:nvSpPr>
          <p:cNvPr id="217" name="Google Shape;217;p22"/>
          <p:cNvSpPr/>
          <p:nvPr/>
        </p:nvSpPr>
        <p:spPr>
          <a:xfrm>
            <a:off x="4701725" y="2692700"/>
            <a:ext cx="767850" cy="568000"/>
          </a:xfrm>
          <a:custGeom>
            <a:avLst/>
            <a:gdLst/>
            <a:ahLst/>
            <a:cxnLst/>
            <a:rect l="l" t="t" r="r" b="b"/>
            <a:pathLst>
              <a:path w="30714" h="22720" extrusionOk="0">
                <a:moveTo>
                  <a:pt x="0" y="20617"/>
                </a:moveTo>
                <a:lnTo>
                  <a:pt x="30714" y="0"/>
                </a:lnTo>
                <a:lnTo>
                  <a:pt x="23982" y="9677"/>
                </a:lnTo>
                <a:lnTo>
                  <a:pt x="16409" y="16409"/>
                </a:lnTo>
                <a:lnTo>
                  <a:pt x="10098" y="21037"/>
                </a:lnTo>
                <a:lnTo>
                  <a:pt x="5049" y="22720"/>
                </a:lnTo>
                <a:close/>
              </a:path>
            </a:pathLst>
          </a:custGeom>
          <a:solidFill>
            <a:srgbClr val="FFFF00"/>
          </a:solidFill>
          <a:ln w="9525" cap="flat" cmpd="sng">
            <a:solidFill>
              <a:schemeClr val="dk2"/>
            </a:solidFill>
            <a:prstDash val="solid"/>
            <a:round/>
            <a:headEnd type="none" w="med" len="med"/>
            <a:tailEnd type="none" w="med" len="med"/>
          </a:ln>
        </p:spPr>
      </p:sp>
      <p:sp>
        <p:nvSpPr>
          <p:cNvPr id="218" name="Google Shape;218;p22"/>
          <p:cNvSpPr txBox="1"/>
          <p:nvPr/>
        </p:nvSpPr>
        <p:spPr>
          <a:xfrm>
            <a:off x="694225" y="2787375"/>
            <a:ext cx="2082600" cy="7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isn’t included</a:t>
            </a:r>
            <a:r>
              <a:rPr lang="en">
                <a:latin typeface="Calibri"/>
                <a:ea typeface="Calibri"/>
                <a:cs typeface="Calibri"/>
                <a:sym typeface="Calibri"/>
              </a:rPr>
              <a:t> in the result, but it should be.</a:t>
            </a:r>
            <a:endParaRPr>
              <a:latin typeface="Calibri"/>
              <a:ea typeface="Calibri"/>
              <a:cs typeface="Calibri"/>
              <a:sym typeface="Calibri"/>
            </a:endParaRPr>
          </a:p>
        </p:txBody>
      </p:sp>
      <p:sp>
        <p:nvSpPr>
          <p:cNvPr id="219" name="Google Shape;219;p22"/>
          <p:cNvSpPr txBox="1"/>
          <p:nvPr/>
        </p:nvSpPr>
        <p:spPr>
          <a:xfrm>
            <a:off x="6410875" y="2787375"/>
            <a:ext cx="2082600" cy="8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a:t>
            </a:r>
            <a:r>
              <a:rPr lang="en" u="sng">
                <a:latin typeface="Calibri"/>
                <a:ea typeface="Calibri"/>
                <a:cs typeface="Calibri"/>
                <a:sym typeface="Calibri"/>
              </a:rPr>
              <a:t>is included</a:t>
            </a:r>
            <a:r>
              <a:rPr lang="en">
                <a:latin typeface="Calibri"/>
                <a:ea typeface="Calibri"/>
                <a:cs typeface="Calibri"/>
                <a:sym typeface="Calibri"/>
              </a:rPr>
              <a:t> in the result, but it shouldn’t be.</a:t>
            </a:r>
            <a:endParaRPr>
              <a:latin typeface="Calibri"/>
              <a:ea typeface="Calibri"/>
              <a:cs typeface="Calibri"/>
              <a:sym typeface="Calibri"/>
            </a:endParaRPr>
          </a:p>
        </p:txBody>
      </p:sp>
      <p:cxnSp>
        <p:nvCxnSpPr>
          <p:cNvPr id="220" name="Google Shape;220;p22"/>
          <p:cNvCxnSpPr/>
          <p:nvPr/>
        </p:nvCxnSpPr>
        <p:spPr>
          <a:xfrm>
            <a:off x="2545450" y="3134475"/>
            <a:ext cx="1609200" cy="210300"/>
          </a:xfrm>
          <a:prstGeom prst="straightConnector1">
            <a:avLst/>
          </a:prstGeom>
          <a:noFill/>
          <a:ln w="28575" cap="flat" cmpd="sng">
            <a:solidFill>
              <a:srgbClr val="0000FF"/>
            </a:solidFill>
            <a:prstDash val="solid"/>
            <a:round/>
            <a:headEnd type="none" w="med" len="med"/>
            <a:tailEnd type="triangle" w="med" len="med"/>
          </a:ln>
        </p:spPr>
      </p:cxnSp>
      <p:cxnSp>
        <p:nvCxnSpPr>
          <p:cNvPr id="221" name="Google Shape;221;p22"/>
          <p:cNvCxnSpPr>
            <a:stCxn id="219" idx="1"/>
          </p:cNvCxnSpPr>
          <p:nvPr/>
        </p:nvCxnSpPr>
        <p:spPr>
          <a:xfrm rot="10800000">
            <a:off x="5069875" y="3060825"/>
            <a:ext cx="1341000" cy="157800"/>
          </a:xfrm>
          <a:prstGeom prst="straightConnector1">
            <a:avLst/>
          </a:prstGeom>
          <a:noFill/>
          <a:ln w="28575" cap="flat" cmpd="sng">
            <a:solidFill>
              <a:srgbClr val="0000FF"/>
            </a:solidFill>
            <a:prstDash val="solid"/>
            <a:round/>
            <a:headEnd type="none" w="med" len="med"/>
            <a:tailEnd type="triangle" w="med" len="med"/>
          </a:ln>
        </p:spPr>
      </p:cxnSp>
      <p:sp>
        <p:nvSpPr>
          <p:cNvPr id="11" name="Google Shape;114;p16"/>
          <p:cNvSpPr txBox="1"/>
          <p:nvPr/>
        </p:nvSpPr>
        <p:spPr>
          <a:xfrm>
            <a:off x="185950" y="4596674"/>
            <a:ext cx="8740335" cy="345440"/>
          </a:xfrm>
          <a:prstGeom prst="rect">
            <a:avLst/>
          </a:prstGeom>
          <a:noFill/>
          <a:ln>
            <a:noFill/>
          </a:ln>
        </p:spPr>
        <p:txBody>
          <a:bodyPr spcFirstLastPara="1" wrap="square" lIns="91425" tIns="91425" rIns="91425" bIns="91425" anchor="t" anchorCtr="0">
            <a:noAutofit/>
          </a:bodyPr>
          <a:lstStyle/>
          <a:p>
            <a:pPr lvl="0" algn="ctr"/>
            <a:r>
              <a:rPr lang="en-US" sz="1200" dirty="0" smtClean="0">
                <a:latin typeface="Roboto"/>
                <a:ea typeface="Roboto"/>
                <a:cs typeface="Roboto"/>
                <a:sym typeface="Roboto"/>
              </a:rPr>
              <a:t>Image: </a:t>
            </a:r>
            <a:r>
              <a:rPr lang="en-US" sz="1200" dirty="0" smtClean="0">
                <a:latin typeface="Roboto"/>
                <a:ea typeface="Roboto"/>
                <a:cs typeface="Roboto"/>
                <a:sym typeface="Roboto"/>
                <a:hlinkClick r:id="rId4"/>
              </a:rPr>
              <a:t>Trapezoidal_rule_illustration.svg</a:t>
            </a:r>
            <a:r>
              <a:rPr lang="en-US" sz="1200" dirty="0" smtClean="0">
                <a:latin typeface="Roboto"/>
                <a:ea typeface="Roboto"/>
                <a:cs typeface="Roboto"/>
                <a:sym typeface="Roboto"/>
              </a:rPr>
              <a:t> is in the public domain.</a:t>
            </a:r>
            <a:endParaRPr sz="12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27" name="Google Shape;227;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a:t>trapezoidal rule</a:t>
            </a:r>
            <a:r>
              <a:rPr lang="en"/>
              <a:t> works really well as you keep dividing the interval in which you are interested into </a:t>
            </a:r>
            <a:r>
              <a:rPr lang="en" u="sng"/>
              <a:t>more and more trapezoids</a:t>
            </a:r>
            <a:r>
              <a:rPr lang="en"/>
              <a:t>.</a:t>
            </a:r>
            <a:endParaRPr/>
          </a:p>
          <a:p>
            <a:pPr marL="0" lvl="0" indent="0" algn="l" rtl="0">
              <a:spcBef>
                <a:spcPts val="1600"/>
              </a:spcBef>
              <a:spcAft>
                <a:spcPts val="1600"/>
              </a:spcAft>
              <a:buNone/>
            </a:pPr>
            <a:r>
              <a:rPr lang="en"/>
              <a:t>The smaller they are, the </a:t>
            </a:r>
            <a:r>
              <a:rPr lang="en" b="1" i="1"/>
              <a:t>closer</a:t>
            </a:r>
            <a:r>
              <a:rPr lang="en"/>
              <a:t> they fit the curve,</a:t>
            </a:r>
            <a:br>
              <a:rPr lang="en"/>
            </a:br>
            <a:r>
              <a:rPr lang="en"/>
              <a:t>and thus the more accurate the approximation!</a:t>
            </a:r>
            <a:endParaRPr/>
          </a:p>
        </p:txBody>
      </p:sp>
      <p:pic>
        <p:nvPicPr>
          <p:cNvPr id="228" name="Google Shape;228;p23"/>
          <p:cNvPicPr preferRelativeResize="0"/>
          <p:nvPr/>
        </p:nvPicPr>
        <p:blipFill>
          <a:blip r:embed="rId3">
            <a:alphaModFix/>
          </a:blip>
          <a:stretch>
            <a:fillRect/>
          </a:stretch>
        </p:blipFill>
        <p:spPr>
          <a:xfrm>
            <a:off x="4354600" y="2503350"/>
            <a:ext cx="3696075" cy="22176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#2: Trapezoidal Rule</a:t>
            </a:r>
            <a:endParaRPr dirty="0"/>
          </a:p>
        </p:txBody>
      </p:sp>
      <p:sp>
        <p:nvSpPr>
          <p:cNvPr id="234" name="Google Shape;234;p24"/>
          <p:cNvSpPr txBox="1">
            <a:spLocks noGrp="1"/>
          </p:cNvSpPr>
          <p:nvPr>
            <p:ph type="body" idx="1"/>
          </p:nvPr>
        </p:nvSpPr>
        <p:spPr>
          <a:xfrm>
            <a:off x="819150" y="15594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As the shapes are still all trapezoids, it simply turns into a straightforward probably using basic algebra to compute each individual area, and then sum them all up.</a:t>
            </a:r>
            <a:endParaRPr/>
          </a:p>
        </p:txBody>
      </p:sp>
      <p:pic>
        <p:nvPicPr>
          <p:cNvPr id="235" name="Google Shape;235;p24"/>
          <p:cNvPicPr preferRelativeResize="0"/>
          <p:nvPr/>
        </p:nvPicPr>
        <p:blipFill>
          <a:blip r:embed="rId3">
            <a:alphaModFix/>
          </a:blip>
          <a:stretch>
            <a:fillRect/>
          </a:stretch>
        </p:blipFill>
        <p:spPr>
          <a:xfrm>
            <a:off x="479150" y="2156275"/>
            <a:ext cx="4630450" cy="2604625"/>
          </a:xfrm>
          <a:prstGeom prst="rect">
            <a:avLst/>
          </a:prstGeom>
          <a:noFill/>
          <a:ln>
            <a:noFill/>
          </a:ln>
        </p:spPr>
      </p:pic>
      <p:pic>
        <p:nvPicPr>
          <p:cNvPr id="236" name="Google Shape;236;p24"/>
          <p:cNvPicPr preferRelativeResize="0"/>
          <p:nvPr/>
        </p:nvPicPr>
        <p:blipFill>
          <a:blip r:embed="rId4">
            <a:alphaModFix/>
          </a:blip>
          <a:stretch>
            <a:fillRect/>
          </a:stretch>
        </p:blipFill>
        <p:spPr>
          <a:xfrm>
            <a:off x="5333250" y="2025643"/>
            <a:ext cx="3108072" cy="2604625"/>
          </a:xfrm>
          <a:prstGeom prst="rect">
            <a:avLst/>
          </a:prstGeom>
          <a:noFill/>
          <a:ln>
            <a:noFill/>
          </a:ln>
        </p:spPr>
      </p:pic>
      <p:sp>
        <p:nvSpPr>
          <p:cNvPr id="6" name="Google Shape;114;p16"/>
          <p:cNvSpPr txBox="1"/>
          <p:nvPr/>
        </p:nvSpPr>
        <p:spPr>
          <a:xfrm>
            <a:off x="195943" y="4615050"/>
            <a:ext cx="8730343" cy="291699"/>
          </a:xfrm>
          <a:prstGeom prst="rect">
            <a:avLst/>
          </a:prstGeom>
          <a:noFill/>
          <a:ln>
            <a:noFill/>
          </a:ln>
        </p:spPr>
        <p:txBody>
          <a:bodyPr spcFirstLastPara="1" wrap="square" lIns="91425" tIns="91425" rIns="91425" bIns="91425" anchor="t" anchorCtr="0">
            <a:noAutofit/>
          </a:bodyPr>
          <a:lstStyle/>
          <a:p>
            <a:pPr algn="r"/>
            <a:r>
              <a:rPr lang="en-US" sz="1200" dirty="0" smtClean="0">
                <a:latin typeface="Roboto"/>
                <a:ea typeface="Roboto"/>
                <a:cs typeface="Roboto"/>
                <a:sym typeface="Roboto"/>
              </a:rPr>
              <a:t>Image</a:t>
            </a:r>
            <a:r>
              <a:rPr lang="en-US" sz="1200" dirty="0" smtClean="0">
                <a:latin typeface="Roboto"/>
                <a:ea typeface="Roboto"/>
                <a:cs typeface="Roboto"/>
                <a:sym typeface="Roboto"/>
              </a:rPr>
              <a:t>: </a:t>
            </a:r>
            <a:r>
              <a:rPr lang="en-US" sz="1200" dirty="0" smtClean="0">
                <a:latin typeface="Roboto"/>
                <a:ea typeface="Roboto"/>
                <a:cs typeface="Roboto"/>
                <a:sym typeface="Roboto"/>
                <a:hlinkClick r:id="rId5"/>
              </a:rPr>
              <a:t>Integration num trapezes notation.svg</a:t>
            </a:r>
            <a:r>
              <a:rPr lang="en-US" sz="1200" dirty="0" smtClean="0">
                <a:latin typeface="Roboto"/>
                <a:ea typeface="Roboto"/>
                <a:cs typeface="Roboto"/>
                <a:sym typeface="Roboto"/>
              </a:rPr>
              <a:t> </a:t>
            </a:r>
            <a:r>
              <a:rPr lang="en-US" sz="1200" dirty="0" smtClean="0">
                <a:latin typeface="Roboto"/>
                <a:ea typeface="Roboto"/>
                <a:cs typeface="Roboto"/>
                <a:sym typeface="Roboto"/>
              </a:rPr>
              <a:t>by </a:t>
            </a:r>
            <a:r>
              <a:rPr lang="en-US" sz="1200" dirty="0">
                <a:latin typeface="Roboto"/>
                <a:ea typeface="Roboto"/>
                <a:cs typeface="Roboto"/>
                <a:sym typeface="Roboto"/>
              </a:rPr>
              <a:t>Scaler and </a:t>
            </a:r>
            <a:r>
              <a:rPr lang="en-US" sz="1200" dirty="0">
                <a:latin typeface="Roboto"/>
                <a:ea typeface="Roboto"/>
                <a:cs typeface="Roboto"/>
                <a:sym typeface="Roboto"/>
                <a:hlinkClick r:id="rId6"/>
              </a:rPr>
              <a:t>Cdang</a:t>
            </a:r>
            <a:r>
              <a:rPr lang="en-US" sz="1200" dirty="0">
                <a:latin typeface="Roboto"/>
                <a:ea typeface="Roboto"/>
                <a:cs typeface="Roboto"/>
                <a:sym typeface="Roboto"/>
              </a:rPr>
              <a:t> </a:t>
            </a:r>
            <a:r>
              <a:rPr lang="en-US" sz="1200" dirty="0" smtClean="0">
                <a:latin typeface="Roboto"/>
                <a:ea typeface="Roboto"/>
                <a:cs typeface="Roboto"/>
                <a:sym typeface="Roboto"/>
              </a:rPr>
              <a:t>is licensed under </a:t>
            </a:r>
            <a:r>
              <a:rPr lang="en-US" sz="1200" dirty="0" smtClean="0">
                <a:latin typeface="Roboto"/>
                <a:ea typeface="Roboto"/>
                <a:cs typeface="Roboto"/>
                <a:sym typeface="Roboto"/>
                <a:hlinkClick r:id="rId7"/>
              </a:rPr>
              <a:t>CC BY-SA 3.0</a:t>
            </a:r>
            <a:endParaRPr sz="12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42" name="Google Shape;242;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sequential</a:t>
            </a:r>
            <a:r>
              <a:rPr lang="en"/>
              <a:t> solution:</a:t>
            </a:r>
            <a:endParaRPr/>
          </a:p>
          <a:p>
            <a:pPr marL="0" lvl="0" indent="457200" algn="l" rtl="0">
              <a:spcBef>
                <a:spcPts val="1600"/>
              </a:spcBef>
              <a:spcAft>
                <a:spcPts val="1600"/>
              </a:spcAft>
              <a:buNone/>
            </a:pPr>
            <a:r>
              <a:rPr lang="en"/>
              <a:t>If you choose to use N trapezoids (the more you use, the better the solution), where each one</a:t>
            </a:r>
            <a:br>
              <a:rPr lang="en"/>
            </a:br>
            <a:r>
              <a:rPr lang="en"/>
              <a:t>	has a width of △x, then the math can be simplified to the following equation:</a:t>
            </a:r>
            <a:endParaRPr/>
          </a:p>
        </p:txBody>
      </p:sp>
      <p:pic>
        <p:nvPicPr>
          <p:cNvPr id="243" name="Google Shape;243;p25"/>
          <p:cNvPicPr preferRelativeResize="0"/>
          <p:nvPr/>
        </p:nvPicPr>
        <p:blipFill>
          <a:blip r:embed="rId3">
            <a:alphaModFix/>
          </a:blip>
          <a:stretch>
            <a:fillRect/>
          </a:stretch>
        </p:blipFill>
        <p:spPr>
          <a:xfrm>
            <a:off x="2922350" y="3284526"/>
            <a:ext cx="3299300" cy="7229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49" name="Google Shape;249;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a:t>
            </a:r>
            <a:r>
              <a:rPr lang="en" b="1" u="sng"/>
              <a:t>sequential</a:t>
            </a:r>
            <a:r>
              <a:rPr lang="en"/>
              <a:t> solution:</a:t>
            </a:r>
            <a:endParaRPr/>
          </a:p>
        </p:txBody>
      </p:sp>
      <p:pic>
        <p:nvPicPr>
          <p:cNvPr id="250" name="Google Shape;250;p26"/>
          <p:cNvPicPr preferRelativeResize="0"/>
          <p:nvPr/>
        </p:nvPicPr>
        <p:blipFill>
          <a:blip r:embed="rId3">
            <a:alphaModFix/>
          </a:blip>
          <a:stretch>
            <a:fillRect/>
          </a:stretch>
        </p:blipFill>
        <p:spPr>
          <a:xfrm>
            <a:off x="2963538" y="2907164"/>
            <a:ext cx="3299300" cy="722950"/>
          </a:xfrm>
          <a:prstGeom prst="rect">
            <a:avLst/>
          </a:prstGeom>
          <a:noFill/>
          <a:ln>
            <a:noFill/>
          </a:ln>
        </p:spPr>
      </p:pic>
      <p:sp>
        <p:nvSpPr>
          <p:cNvPr id="251" name="Google Shape;251;p26"/>
          <p:cNvSpPr/>
          <p:nvPr/>
        </p:nvSpPr>
        <p:spPr>
          <a:xfrm>
            <a:off x="2881163" y="3010938"/>
            <a:ext cx="494400" cy="5154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406338" y="2683513"/>
            <a:ext cx="1746300" cy="999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3401800" y="2791338"/>
            <a:ext cx="978300" cy="954600"/>
          </a:xfrm>
          <a:prstGeom prst="ellipse">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txBox="1"/>
          <p:nvPr/>
        </p:nvSpPr>
        <p:spPr>
          <a:xfrm>
            <a:off x="3334375" y="1800200"/>
            <a:ext cx="1914300" cy="9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These pieces are one time computations (constant time)</a:t>
            </a:r>
            <a:endParaRPr>
              <a:latin typeface="Calibri"/>
              <a:ea typeface="Calibri"/>
              <a:cs typeface="Calibri"/>
              <a:sym typeface="Calibri"/>
            </a:endParaRPr>
          </a:p>
        </p:txBody>
      </p:sp>
      <p:sp>
        <p:nvSpPr>
          <p:cNvPr id="255" name="Google Shape;255;p26"/>
          <p:cNvSpPr txBox="1"/>
          <p:nvPr/>
        </p:nvSpPr>
        <p:spPr>
          <a:xfrm>
            <a:off x="1293775" y="4123225"/>
            <a:ext cx="50595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This piece will involve more computation time as the number of trapezoids increases (can be implemented in code with a loop)</a:t>
            </a:r>
            <a:endParaRPr>
              <a:latin typeface="Calibri"/>
              <a:ea typeface="Calibri"/>
              <a:cs typeface="Calibri"/>
              <a:sym typeface="Calibri"/>
            </a:endParaRPr>
          </a:p>
        </p:txBody>
      </p:sp>
      <p:cxnSp>
        <p:nvCxnSpPr>
          <p:cNvPr id="256" name="Google Shape;256;p26"/>
          <p:cNvCxnSpPr>
            <a:stCxn id="254" idx="1"/>
            <a:endCxn id="251" idx="0"/>
          </p:cNvCxnSpPr>
          <p:nvPr/>
        </p:nvCxnSpPr>
        <p:spPr>
          <a:xfrm flipH="1">
            <a:off x="3128275" y="2299850"/>
            <a:ext cx="206100" cy="711000"/>
          </a:xfrm>
          <a:prstGeom prst="straightConnector1">
            <a:avLst/>
          </a:prstGeom>
          <a:noFill/>
          <a:ln w="28575" cap="flat" cmpd="sng">
            <a:solidFill>
              <a:srgbClr val="FF0000"/>
            </a:solidFill>
            <a:prstDash val="solid"/>
            <a:round/>
            <a:headEnd type="none" w="med" len="med"/>
            <a:tailEnd type="triangle" w="med" len="med"/>
          </a:ln>
        </p:spPr>
      </p:cxnSp>
      <p:cxnSp>
        <p:nvCxnSpPr>
          <p:cNvPr id="257" name="Google Shape;257;p26"/>
          <p:cNvCxnSpPr/>
          <p:nvPr/>
        </p:nvCxnSpPr>
        <p:spPr>
          <a:xfrm>
            <a:off x="4848975" y="2335075"/>
            <a:ext cx="452100" cy="368400"/>
          </a:xfrm>
          <a:prstGeom prst="straightConnector1">
            <a:avLst/>
          </a:prstGeom>
          <a:noFill/>
          <a:ln w="28575" cap="flat" cmpd="sng">
            <a:solidFill>
              <a:srgbClr val="FF0000"/>
            </a:solidFill>
            <a:prstDash val="solid"/>
            <a:round/>
            <a:headEnd type="none" w="med" len="med"/>
            <a:tailEnd type="triangle" w="med" len="med"/>
          </a:ln>
        </p:spPr>
      </p:cxnSp>
      <p:cxnSp>
        <p:nvCxnSpPr>
          <p:cNvPr id="258" name="Google Shape;258;p26"/>
          <p:cNvCxnSpPr>
            <a:endCxn id="253" idx="4"/>
          </p:cNvCxnSpPr>
          <p:nvPr/>
        </p:nvCxnSpPr>
        <p:spPr>
          <a:xfrm rot="10800000" flipH="1">
            <a:off x="3607750" y="3745938"/>
            <a:ext cx="283200" cy="503700"/>
          </a:xfrm>
          <a:prstGeom prst="straightConnector1">
            <a:avLst/>
          </a:prstGeom>
          <a:noFill/>
          <a:ln w="28575" cap="flat" cmpd="sng">
            <a:solidFill>
              <a:srgbClr val="0000FF"/>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#2: Trapezoidal Rule</a:t>
            </a:r>
            <a:endParaRPr/>
          </a:p>
        </p:txBody>
      </p:sp>
      <p:sp>
        <p:nvSpPr>
          <p:cNvPr id="264" name="Google Shape;264;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b="1" u="sng"/>
              <a:t>parallel</a:t>
            </a:r>
            <a:r>
              <a:rPr lang="en"/>
              <a:t> solution:</a:t>
            </a:r>
            <a:endParaRPr/>
          </a:p>
          <a:p>
            <a:pPr marL="457200" lvl="0" indent="-311150" algn="l" rtl="0">
              <a:spcBef>
                <a:spcPts val="1600"/>
              </a:spcBef>
              <a:spcAft>
                <a:spcPts val="0"/>
              </a:spcAft>
              <a:buSzPts val="1300"/>
              <a:buChar char="-"/>
            </a:pPr>
            <a:r>
              <a:rPr lang="en"/>
              <a:t>Each process can take a </a:t>
            </a:r>
            <a:r>
              <a:rPr lang="en" b="1"/>
              <a:t>portion of the</a:t>
            </a:r>
            <a:br>
              <a:rPr lang="en" b="1"/>
            </a:br>
            <a:r>
              <a:rPr lang="en" b="1"/>
              <a:t>trapezoids</a:t>
            </a:r>
            <a:r>
              <a:rPr lang="en"/>
              <a:t> (</a:t>
            </a:r>
            <a:r>
              <a:rPr lang="en" i="1"/>
              <a:t>or in terms of the equation</a:t>
            </a:r>
            <a:br>
              <a:rPr lang="en" i="1"/>
            </a:br>
            <a:r>
              <a:rPr lang="en" i="1"/>
              <a:t>we have seen, each process could process</a:t>
            </a:r>
            <a:br>
              <a:rPr lang="en" i="1"/>
            </a:br>
            <a:r>
              <a:rPr lang="en" i="1"/>
              <a:t>their own piece of the summation/loop</a:t>
            </a:r>
            <a:r>
              <a:rPr lang="en"/>
              <a:t>)</a:t>
            </a:r>
            <a:endParaRPr/>
          </a:p>
          <a:p>
            <a:pPr marL="457200" lvl="0" indent="-311150" algn="l" rtl="0">
              <a:spcBef>
                <a:spcPts val="0"/>
              </a:spcBef>
              <a:spcAft>
                <a:spcPts val="0"/>
              </a:spcAft>
              <a:buSzPts val="1300"/>
              <a:buChar char="-"/>
            </a:pPr>
            <a:r>
              <a:rPr lang="en"/>
              <a:t>Combine the partial sums at the end</a:t>
            </a:r>
            <a:endParaRPr/>
          </a:p>
        </p:txBody>
      </p:sp>
      <p:pic>
        <p:nvPicPr>
          <p:cNvPr id="265" name="Google Shape;265;p27"/>
          <p:cNvPicPr preferRelativeResize="0"/>
          <p:nvPr/>
        </p:nvPicPr>
        <p:blipFill>
          <a:blip r:embed="rId3">
            <a:alphaModFix/>
          </a:blip>
          <a:stretch>
            <a:fillRect/>
          </a:stretch>
        </p:blipFill>
        <p:spPr>
          <a:xfrm>
            <a:off x="4285225" y="2271975"/>
            <a:ext cx="3800875" cy="2343150"/>
          </a:xfrm>
          <a:prstGeom prst="rect">
            <a:avLst/>
          </a:prstGeom>
          <a:noFill/>
          <a:ln>
            <a:noFill/>
          </a:ln>
        </p:spPr>
      </p:pic>
      <p:sp>
        <p:nvSpPr>
          <p:cNvPr id="266" name="Google Shape;266;p27"/>
          <p:cNvSpPr/>
          <p:nvPr/>
        </p:nvSpPr>
        <p:spPr>
          <a:xfrm rot="5400000">
            <a:off x="5986125" y="2304725"/>
            <a:ext cx="114600" cy="871800"/>
          </a:xfrm>
          <a:prstGeom prst="leftBracket">
            <a:avLst>
              <a:gd name="adj" fmla="val 8333"/>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5400000">
            <a:off x="6858525" y="2325125"/>
            <a:ext cx="114600" cy="831000"/>
          </a:xfrm>
          <a:prstGeom prst="leftBracket">
            <a:avLst>
              <a:gd name="adj" fmla="val 8333"/>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txBox="1"/>
          <p:nvPr/>
        </p:nvSpPr>
        <p:spPr>
          <a:xfrm>
            <a:off x="5827725" y="2145775"/>
            <a:ext cx="4314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AA84F"/>
                </a:solidFill>
                <a:latin typeface="Calibri"/>
                <a:ea typeface="Calibri"/>
                <a:cs typeface="Calibri"/>
                <a:sym typeface="Calibri"/>
              </a:rPr>
              <a:t>P1</a:t>
            </a:r>
            <a:endParaRPr b="1">
              <a:solidFill>
                <a:srgbClr val="6AA84F"/>
              </a:solidFill>
              <a:latin typeface="Calibri"/>
              <a:ea typeface="Calibri"/>
              <a:cs typeface="Calibri"/>
              <a:sym typeface="Calibri"/>
            </a:endParaRPr>
          </a:p>
        </p:txBody>
      </p:sp>
      <p:sp>
        <p:nvSpPr>
          <p:cNvPr id="269" name="Google Shape;269;p27"/>
          <p:cNvSpPr txBox="1"/>
          <p:nvPr/>
        </p:nvSpPr>
        <p:spPr>
          <a:xfrm>
            <a:off x="6700125" y="2145775"/>
            <a:ext cx="4314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6AA84F"/>
                </a:solidFill>
                <a:latin typeface="Calibri"/>
                <a:ea typeface="Calibri"/>
                <a:cs typeface="Calibri"/>
                <a:sym typeface="Calibri"/>
              </a:rPr>
              <a:t>P2</a:t>
            </a:r>
            <a:endParaRPr b="1">
              <a:solidFill>
                <a:srgbClr val="6AA84F"/>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75" name="Google Shape;275;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Sorting is also a common task in many applications, and so we ask a similar question here: </a:t>
            </a:r>
            <a:r>
              <a:rPr lang="en" b="1"/>
              <a:t>If there are a lot of items to sort, can we utilize parallel algorithms to speed up the process?</a:t>
            </a:r>
            <a:endParaRPr b="1"/>
          </a:p>
          <a:p>
            <a:pPr marL="0" lvl="0" indent="0" algn="l" rtl="0">
              <a:spcBef>
                <a:spcPts val="1600"/>
              </a:spcBef>
              <a:spcAft>
                <a:spcPts val="0"/>
              </a:spcAft>
              <a:buNone/>
            </a:pPr>
            <a:r>
              <a:rPr lang="en"/>
              <a:t>We will first look at a simple sequential sorting algorithm, </a:t>
            </a:r>
            <a:r>
              <a:rPr lang="en" b="1" u="sng"/>
              <a:t>Bubble Sort</a:t>
            </a:r>
            <a:r>
              <a:rPr lang="en"/>
              <a:t>.</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81" name="Google Shape;281;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Bubble Sort</a:t>
            </a:r>
            <a:r>
              <a:rPr lang="en"/>
              <a:t> works by comparing each pair of neighbors, left to right, and swapping them if they are out of order. The name comes from the idea that for each complete pass over all the numbers, the next largest value “bubbles” its way to the top (</a:t>
            </a:r>
            <a:r>
              <a:rPr lang="en" i="1"/>
              <a:t>or technically the right side of the list of values</a:t>
            </a:r>
            <a:r>
              <a:rPr lang="en"/>
              <a:t>)</a:t>
            </a:r>
            <a:endParaRPr/>
          </a:p>
          <a:p>
            <a:pPr marL="0" lvl="0" indent="0" algn="l" rtl="0">
              <a:spcBef>
                <a:spcPts val="1600"/>
              </a:spcBef>
              <a:spcAft>
                <a:spcPts val="1600"/>
              </a:spcAft>
              <a:buNone/>
            </a:pPr>
            <a:r>
              <a:rPr lang="en"/>
              <a:t>You can </a:t>
            </a:r>
            <a:r>
              <a:rPr lang="en" u="sng"/>
              <a:t>guarantee</a:t>
            </a:r>
            <a:r>
              <a:rPr lang="en"/>
              <a:t> they will be sorted if you do </a:t>
            </a:r>
            <a:r>
              <a:rPr lang="en" i="1"/>
              <a:t>N</a:t>
            </a:r>
            <a:r>
              <a:rPr lang="en"/>
              <a:t> passes over the numbers, where </a:t>
            </a:r>
            <a:r>
              <a:rPr lang="en" i="1"/>
              <a:t>N</a:t>
            </a:r>
            <a:r>
              <a:rPr lang="en"/>
              <a:t> is the total number of items to be sorted.</a:t>
            </a:r>
            <a:endParaRPr/>
          </a:p>
        </p:txBody>
      </p:sp>
      <p:pic>
        <p:nvPicPr>
          <p:cNvPr id="282" name="Google Shape;282;p29"/>
          <p:cNvPicPr preferRelativeResize="0"/>
          <p:nvPr/>
        </p:nvPicPr>
        <p:blipFill>
          <a:blip r:embed="rId3">
            <a:alphaModFix/>
          </a:blip>
          <a:stretch>
            <a:fillRect/>
          </a:stretch>
        </p:blipFill>
        <p:spPr>
          <a:xfrm>
            <a:off x="3155525" y="3212850"/>
            <a:ext cx="2472700" cy="14836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7"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a:t>
            </a:r>
            <a:r>
              <a:rPr lang="en-US" sz="2100" dirty="0" smtClean="0">
                <a:latin typeface="Times New Roman" charset="0"/>
                <a:ea typeface="Times New Roman" charset="0"/>
                <a:cs typeface="Times New Roman" charset="0"/>
              </a:rPr>
              <a:t>BY-SA </a:t>
            </a:r>
            <a:r>
              <a:rPr lang="en-US" sz="2100" dirty="0">
                <a:latin typeface="Times New Roman" charset="0"/>
                <a:ea typeface="Times New Roman" charset="0"/>
                <a:cs typeface="Times New Roman" charset="0"/>
              </a:rPr>
              <a:t>4.0. To view a copy of this license, visit </a:t>
            </a:r>
            <a:r>
              <a:rPr lang="en-US" sz="2100" dirty="0">
                <a:latin typeface="Times New Roman" charset="0"/>
                <a:ea typeface="Times New Roman" charset="0"/>
                <a:cs typeface="Times New Roman" charset="0"/>
                <a:hlinkClick r:id="rId2"/>
              </a:rPr>
              <a:t>https://</a:t>
            </a:r>
            <a:r>
              <a:rPr lang="en-US" sz="2100" dirty="0" smtClean="0">
                <a:latin typeface="Times New Roman" charset="0"/>
                <a:ea typeface="Times New Roman" charset="0"/>
                <a:cs typeface="Times New Roman" charset="0"/>
                <a:hlinkClick r:id="rId2"/>
              </a:rPr>
              <a:t>creativecommons.org/licenses/by-sa/4.0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060239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Example #3: Odd-Even Transposition Sort</a:t>
            </a:r>
            <a:endParaRPr dirty="0"/>
          </a:p>
        </p:txBody>
      </p:sp>
      <p:sp>
        <p:nvSpPr>
          <p:cNvPr id="288" name="Google Shape;288;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t>Odd-Even Transposition Sort</a:t>
            </a:r>
            <a:r>
              <a:rPr lang="en"/>
              <a:t> is an extension of</a:t>
            </a:r>
            <a:br>
              <a:rPr lang="en"/>
            </a:br>
            <a:r>
              <a:rPr lang="en"/>
              <a:t>Bubble Sort, where each phase/pass only compares</a:t>
            </a:r>
            <a:br>
              <a:rPr lang="en"/>
            </a:br>
            <a:r>
              <a:rPr lang="en"/>
              <a:t>odd positions with the value to the right of each, or</a:t>
            </a:r>
            <a:br>
              <a:rPr lang="en"/>
            </a:br>
            <a:r>
              <a:rPr lang="en"/>
              <a:t>even positions with the value to the right of each,</a:t>
            </a:r>
            <a:br>
              <a:rPr lang="en"/>
            </a:br>
            <a:r>
              <a:rPr lang="en" i="1" u="sng"/>
              <a:t>alternating</a:t>
            </a:r>
            <a:r>
              <a:rPr lang="en"/>
              <a:t> between </a:t>
            </a:r>
            <a:r>
              <a:rPr lang="en" b="1"/>
              <a:t>odd</a:t>
            </a:r>
            <a:r>
              <a:rPr lang="en"/>
              <a:t> and </a:t>
            </a:r>
            <a:r>
              <a:rPr lang="en" b="1"/>
              <a:t>even</a:t>
            </a:r>
            <a:r>
              <a:rPr lang="en"/>
              <a:t> each pass.</a:t>
            </a:r>
            <a:endParaRPr/>
          </a:p>
        </p:txBody>
      </p:sp>
      <p:pic>
        <p:nvPicPr>
          <p:cNvPr id="4" name="Picture 3"/>
          <p:cNvPicPr>
            <a:picLocks noChangeAspect="1"/>
          </p:cNvPicPr>
          <p:nvPr/>
        </p:nvPicPr>
        <p:blipFill>
          <a:blip r:embed="rId3"/>
          <a:stretch>
            <a:fillRect/>
          </a:stretch>
        </p:blipFill>
        <p:spPr>
          <a:xfrm>
            <a:off x="5291015" y="1502228"/>
            <a:ext cx="2523100" cy="326027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296" name="Google Shape;296;p31"/>
          <p:cNvSpPr txBox="1">
            <a:spLocks noGrp="1"/>
          </p:cNvSpPr>
          <p:nvPr>
            <p:ph type="body" idx="1"/>
          </p:nvPr>
        </p:nvSpPr>
        <p:spPr>
          <a:xfrm>
            <a:off x="819150" y="1740347"/>
            <a:ext cx="2094600" cy="35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Visualizing </a:t>
            </a:r>
            <a:r>
              <a:rPr lang="en" b="1"/>
              <a:t>Bubble Sort</a:t>
            </a:r>
            <a:endParaRPr b="1"/>
          </a:p>
        </p:txBody>
      </p:sp>
      <p:pic>
        <p:nvPicPr>
          <p:cNvPr id="298" name="Google Shape;298;p31"/>
          <p:cNvPicPr preferRelativeResize="0"/>
          <p:nvPr/>
        </p:nvPicPr>
        <p:blipFill>
          <a:blip r:embed="rId3">
            <a:alphaModFix/>
          </a:blip>
          <a:stretch>
            <a:fillRect/>
          </a:stretch>
        </p:blipFill>
        <p:spPr>
          <a:xfrm>
            <a:off x="4651475" y="2207710"/>
            <a:ext cx="2667000" cy="2257425"/>
          </a:xfrm>
          <a:prstGeom prst="rect">
            <a:avLst/>
          </a:prstGeom>
          <a:noFill/>
          <a:ln>
            <a:noFill/>
          </a:ln>
        </p:spPr>
      </p:pic>
      <p:sp>
        <p:nvSpPr>
          <p:cNvPr id="299" name="Google Shape;299;p31"/>
          <p:cNvSpPr txBox="1">
            <a:spLocks noGrp="1"/>
          </p:cNvSpPr>
          <p:nvPr>
            <p:ph type="body" idx="1"/>
          </p:nvPr>
        </p:nvSpPr>
        <p:spPr>
          <a:xfrm>
            <a:off x="5094750" y="1740347"/>
            <a:ext cx="2962500" cy="357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Visualizing </a:t>
            </a:r>
            <a:r>
              <a:rPr lang="en" b="1" dirty="0"/>
              <a:t>Odd-Even Transposition Sort</a:t>
            </a:r>
            <a:endParaRPr b="1" dirty="0"/>
          </a:p>
        </p:txBody>
      </p:sp>
      <p:pic>
        <p:nvPicPr>
          <p:cNvPr id="1026" name="Picture 2" descr="ile:Bubble sort animati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325" y="2207709"/>
            <a:ext cx="2667000" cy="225742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14;p16"/>
          <p:cNvSpPr txBox="1"/>
          <p:nvPr/>
        </p:nvSpPr>
        <p:spPr>
          <a:xfrm>
            <a:off x="206829" y="4578816"/>
            <a:ext cx="8719457" cy="291699"/>
          </a:xfrm>
          <a:prstGeom prst="rect">
            <a:avLst/>
          </a:prstGeom>
          <a:noFill/>
          <a:ln>
            <a:noFill/>
          </a:ln>
        </p:spPr>
        <p:txBody>
          <a:bodyPr spcFirstLastPara="1" wrap="square" lIns="91425" tIns="91425" rIns="91425" bIns="91425" anchor="t" anchorCtr="0">
            <a:noAutofit/>
          </a:bodyPr>
          <a:lstStyle/>
          <a:p>
            <a:pPr algn="r"/>
            <a:r>
              <a:rPr lang="en-US" sz="1100" dirty="0" smtClean="0">
                <a:latin typeface="Roboto"/>
                <a:ea typeface="Roboto"/>
                <a:cs typeface="Roboto"/>
                <a:sym typeface="Roboto"/>
              </a:rPr>
              <a:t>Images: </a:t>
            </a:r>
            <a:r>
              <a:rPr lang="en-US" sz="1100" dirty="0" smtClean="0">
                <a:latin typeface="Roboto"/>
                <a:ea typeface="Roboto"/>
                <a:cs typeface="Roboto"/>
                <a:sym typeface="Roboto"/>
                <a:hlinkClick r:id="rId5"/>
              </a:rPr>
              <a:t>Bubble sort animation.gif</a:t>
            </a:r>
            <a:r>
              <a:rPr lang="en-US" sz="1100" dirty="0" smtClean="0">
                <a:latin typeface="Roboto"/>
                <a:ea typeface="Roboto"/>
                <a:cs typeface="Roboto"/>
                <a:sym typeface="Roboto"/>
              </a:rPr>
              <a:t> by </a:t>
            </a:r>
            <a:r>
              <a:rPr lang="en-US" sz="1100" dirty="0" smtClean="0">
                <a:latin typeface="Roboto"/>
                <a:ea typeface="Roboto"/>
                <a:cs typeface="Roboto"/>
                <a:sym typeface="Roboto"/>
                <a:hlinkClick r:id="rId6"/>
              </a:rPr>
              <a:t>Nmnogueira</a:t>
            </a:r>
            <a:r>
              <a:rPr lang="en-US" sz="1100" dirty="0" smtClean="0">
                <a:latin typeface="Roboto"/>
                <a:ea typeface="Roboto"/>
                <a:cs typeface="Roboto"/>
                <a:sym typeface="Roboto"/>
              </a:rPr>
              <a:t> and </a:t>
            </a:r>
            <a:r>
              <a:rPr lang="en-US" sz="1100" dirty="0" smtClean="0">
                <a:latin typeface="Roboto"/>
                <a:ea typeface="Roboto"/>
                <a:cs typeface="Roboto"/>
                <a:sym typeface="Roboto"/>
                <a:hlinkClick r:id="rId7"/>
              </a:rPr>
              <a:t>Hydrargyrum</a:t>
            </a:r>
            <a:r>
              <a:rPr lang="en-US" sz="1100" dirty="0" smtClean="0">
                <a:latin typeface="Roboto"/>
                <a:ea typeface="Roboto"/>
                <a:cs typeface="Roboto"/>
                <a:sym typeface="Roboto"/>
              </a:rPr>
              <a:t> </a:t>
            </a:r>
            <a:r>
              <a:rPr lang="en-US" sz="1100" dirty="0">
                <a:latin typeface="Roboto"/>
                <a:ea typeface="Roboto"/>
                <a:cs typeface="Roboto"/>
                <a:sym typeface="Roboto"/>
              </a:rPr>
              <a:t>and </a:t>
            </a:r>
            <a:r>
              <a:rPr lang="en-US" sz="1100" dirty="0">
                <a:latin typeface="Roboto"/>
                <a:ea typeface="Roboto"/>
                <a:cs typeface="Roboto"/>
                <a:sym typeface="Roboto"/>
                <a:hlinkClick r:id="rId8"/>
              </a:rPr>
              <a:t>Odd even sort </a:t>
            </a:r>
            <a:r>
              <a:rPr lang="en-US" sz="1100" dirty="0" smtClean="0">
                <a:latin typeface="Roboto"/>
                <a:ea typeface="Roboto"/>
                <a:cs typeface="Roboto"/>
                <a:sym typeface="Roboto"/>
                <a:hlinkClick r:id="rId8"/>
              </a:rPr>
              <a:t>animation.gif</a:t>
            </a:r>
            <a:r>
              <a:rPr lang="en-US" sz="1100" dirty="0" smtClean="0">
                <a:latin typeface="Roboto"/>
                <a:ea typeface="Roboto"/>
                <a:cs typeface="Roboto"/>
                <a:sym typeface="Roboto"/>
              </a:rPr>
              <a:t> by </a:t>
            </a:r>
            <a:r>
              <a:rPr lang="en-US" sz="1100" dirty="0">
                <a:latin typeface="Roboto"/>
                <a:ea typeface="Roboto"/>
                <a:cs typeface="Roboto"/>
                <a:sym typeface="Roboto"/>
                <a:hlinkClick r:id="rId6"/>
              </a:rPr>
              <a:t>Nmnogueira </a:t>
            </a:r>
            <a:r>
              <a:rPr lang="en-US" sz="1100" dirty="0" smtClean="0">
                <a:latin typeface="Roboto"/>
                <a:ea typeface="Roboto"/>
                <a:cs typeface="Roboto"/>
                <a:sym typeface="Roboto"/>
              </a:rPr>
              <a:t>are licensed </a:t>
            </a:r>
            <a:r>
              <a:rPr lang="en-US" sz="1100" dirty="0" smtClean="0">
                <a:latin typeface="Roboto"/>
                <a:ea typeface="Roboto"/>
                <a:cs typeface="Roboto"/>
                <a:sym typeface="Roboto"/>
              </a:rPr>
              <a:t>under </a:t>
            </a:r>
            <a:r>
              <a:rPr lang="mr-IN" sz="1100" dirty="0" smtClean="0">
                <a:latin typeface="Roboto"/>
                <a:ea typeface="Roboto"/>
                <a:cs typeface="Roboto"/>
                <a:sym typeface="Roboto"/>
                <a:hlinkClick r:id="rId9"/>
              </a:rPr>
              <a:t>CC BY-SA 2.5</a:t>
            </a:r>
            <a:endParaRPr sz="11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#3: Odd-Even Transposition Sort</a:t>
            </a:r>
            <a:endParaRPr/>
          </a:p>
        </p:txBody>
      </p:sp>
      <p:sp>
        <p:nvSpPr>
          <p:cNvPr id="305" name="Google Shape;305;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Bubble Sort </a:t>
            </a:r>
            <a:r>
              <a:rPr lang="en" i="1"/>
              <a:t>cannot</a:t>
            </a:r>
            <a:r>
              <a:rPr lang="en"/>
              <a:t> be parallelized in a straightforward manner, because issues arise if a process is comparing two values next to another process comparing values</a:t>
            </a:r>
            <a:endParaRPr/>
          </a:p>
          <a:p>
            <a:pPr marL="457200" lvl="0" indent="-311150" algn="l" rtl="0">
              <a:spcBef>
                <a:spcPts val="1600"/>
              </a:spcBef>
              <a:spcAft>
                <a:spcPts val="0"/>
              </a:spcAft>
              <a:buSzPts val="1300"/>
              <a:buChar char="-"/>
            </a:pPr>
            <a:r>
              <a:rPr lang="en"/>
              <a:t>For example, if </a:t>
            </a:r>
            <a:r>
              <a:rPr lang="en" b="1"/>
              <a:t>P1</a:t>
            </a:r>
            <a:r>
              <a:rPr lang="en"/>
              <a:t> is swapping </a:t>
            </a:r>
            <a:r>
              <a:rPr lang="en" i="1" u="sng"/>
              <a:t>positions 3 and 4</a:t>
            </a:r>
            <a:r>
              <a:rPr lang="en"/>
              <a:t> while </a:t>
            </a:r>
            <a:r>
              <a:rPr lang="en" b="1"/>
              <a:t>P2</a:t>
            </a:r>
            <a:r>
              <a:rPr lang="en"/>
              <a:t> is swapping </a:t>
            </a:r>
            <a:r>
              <a:rPr lang="en" i="1" u="sng"/>
              <a:t>positions 4 and 5</a:t>
            </a:r>
            <a:r>
              <a:rPr lang="en"/>
              <a:t>, incorrect results could occur.</a:t>
            </a:r>
            <a:endParaRPr/>
          </a:p>
          <a:p>
            <a:pPr marL="0" lvl="0" indent="0" algn="l" rtl="0">
              <a:spcBef>
                <a:spcPts val="1600"/>
              </a:spcBef>
              <a:spcAft>
                <a:spcPts val="1600"/>
              </a:spcAft>
              <a:buNone/>
            </a:pPr>
            <a:r>
              <a:rPr lang="en"/>
              <a:t>Odd Even Transposition Sort solves this by assigning portions of the comparisons during </a:t>
            </a:r>
            <a:r>
              <a:rPr lang="en" b="1" i="1"/>
              <a:t>each odd/even phase</a:t>
            </a:r>
            <a:r>
              <a:rPr lang="en"/>
              <a:t> to each contributing process, and it is guaranteed that there is no overlapping locations being compared while in the same phase.</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11" name="Google Shape;311;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have seen three examples where parallelization can be achieved to increase performance</a:t>
            </a:r>
            <a:endParaRPr/>
          </a:p>
          <a:p>
            <a:pPr marL="0" lvl="0" indent="0" algn="l" rtl="0">
              <a:spcBef>
                <a:spcPts val="1600"/>
              </a:spcBef>
              <a:spcAft>
                <a:spcPts val="0"/>
              </a:spcAft>
              <a:buNone/>
            </a:pPr>
            <a:r>
              <a:rPr lang="en"/>
              <a:t>In general, when coming up with a parallel algorithm, you want to </a:t>
            </a:r>
            <a:r>
              <a:rPr lang="en" i="1" u="sng"/>
              <a:t>avoid</a:t>
            </a:r>
            <a:r>
              <a:rPr lang="en"/>
              <a:t> situations where </a:t>
            </a:r>
            <a:r>
              <a:rPr lang="en" b="1"/>
              <a:t>two processes could be using a memory location at the same time</a:t>
            </a:r>
            <a:endParaRPr b="1"/>
          </a:p>
          <a:p>
            <a:pPr marL="0" lvl="0" indent="0" algn="l" rtl="0">
              <a:spcBef>
                <a:spcPts val="1600"/>
              </a:spcBef>
              <a:spcAft>
                <a:spcPts val="1600"/>
              </a:spcAft>
              <a:buNone/>
            </a:pPr>
            <a:r>
              <a:rPr lang="en"/>
              <a:t>You will learn that there are ways using code to prevent two processes from using the same memory location simultaneously</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Parallel Algorithms 2</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34" name="Google Shape;134;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a:p>
            <a:pPr marL="0" lvl="0" indent="0" algn="l" rtl="0">
              <a:spcBef>
                <a:spcPts val="1600"/>
              </a:spcBef>
              <a:spcAft>
                <a:spcPts val="0"/>
              </a:spcAft>
              <a:buNone/>
            </a:pPr>
            <a:r>
              <a:rPr lang="en"/>
              <a:t>Example #2: Trapezoidal Rule</a:t>
            </a:r>
            <a:endParaRPr/>
          </a:p>
          <a:p>
            <a:pPr marL="0" lvl="0" indent="0" algn="l" rtl="0">
              <a:spcBef>
                <a:spcPts val="1600"/>
              </a:spcBef>
              <a:spcAft>
                <a:spcPts val="1600"/>
              </a:spcAft>
              <a:buNone/>
            </a:pPr>
            <a:r>
              <a:rPr lang="en"/>
              <a:t>Example #3: Odd-Even Transposition Sort</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p:nvPr/>
        </p:nvSpPr>
        <p:spPr>
          <a:xfrm>
            <a:off x="1525350" y="364980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2    3</a:t>
            </a:r>
            <a:endParaRPr>
              <a:latin typeface="Calibri"/>
              <a:ea typeface="Calibri"/>
              <a:cs typeface="Calibri"/>
              <a:sym typeface="Calibri"/>
            </a:endParaRPr>
          </a:p>
        </p:txBody>
      </p:sp>
      <p:sp>
        <p:nvSpPr>
          <p:cNvPr id="140" name="Google Shape;140;p15"/>
          <p:cNvSpPr txBox="1"/>
          <p:nvPr/>
        </p:nvSpPr>
        <p:spPr>
          <a:xfrm>
            <a:off x="1546200" y="336590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-4    1</a:t>
            </a:r>
            <a:endParaRPr>
              <a:latin typeface="Calibri"/>
              <a:ea typeface="Calibri"/>
              <a:cs typeface="Calibri"/>
              <a:sym typeface="Calibri"/>
            </a:endParaRPr>
          </a:p>
        </p:txBody>
      </p:sp>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42" name="Google Shape;142;p15"/>
          <p:cNvSpPr txBox="1">
            <a:spLocks noGrp="1"/>
          </p:cNvSpPr>
          <p:nvPr>
            <p:ph type="body" idx="1"/>
          </p:nvPr>
        </p:nvSpPr>
        <p:spPr>
          <a:xfrm>
            <a:off x="819150" y="1990725"/>
            <a:ext cx="7505700" cy="127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Many scientific simulations involve modeling using matrices, such as </a:t>
            </a:r>
            <a:r>
              <a:rPr lang="en" i="1" dirty="0"/>
              <a:t>population studies</a:t>
            </a:r>
            <a:r>
              <a:rPr lang="en" dirty="0"/>
              <a:t> and </a:t>
            </a:r>
            <a:r>
              <a:rPr lang="en" i="1" dirty="0"/>
              <a:t>spread of disease</a:t>
            </a:r>
            <a:r>
              <a:rPr lang="en" dirty="0"/>
              <a:t>.</a:t>
            </a:r>
            <a:endParaRPr dirty="0"/>
          </a:p>
          <a:p>
            <a:pPr marL="0" lvl="0" indent="0" algn="l" rtl="0">
              <a:spcBef>
                <a:spcPts val="1600"/>
              </a:spcBef>
              <a:spcAft>
                <a:spcPts val="0"/>
              </a:spcAft>
              <a:buNone/>
            </a:pPr>
            <a:r>
              <a:rPr lang="en" dirty="0"/>
              <a:t>A very common operation on matrices is </a:t>
            </a:r>
            <a:r>
              <a:rPr lang="en" b="1" dirty="0"/>
              <a:t>multiplying two of them together</a:t>
            </a:r>
            <a:r>
              <a:rPr lang="en" dirty="0"/>
              <a:t>.</a:t>
            </a:r>
            <a:endParaRPr dirty="0"/>
          </a:p>
          <a:p>
            <a:pPr marL="0" lvl="0" indent="0" algn="l" rtl="0">
              <a:spcBef>
                <a:spcPts val="1600"/>
              </a:spcBef>
              <a:spcAft>
                <a:spcPts val="0"/>
              </a:spcAft>
              <a:buNone/>
            </a:pPr>
            <a:r>
              <a:rPr lang="en" dirty="0"/>
              <a:t>For example:</a:t>
            </a:r>
            <a:endParaRPr dirty="0"/>
          </a:p>
          <a:p>
            <a:pPr marL="0" lvl="0" indent="0" algn="l" rtl="0">
              <a:spcBef>
                <a:spcPts val="1600"/>
              </a:spcBef>
              <a:spcAft>
                <a:spcPts val="1600"/>
              </a:spcAft>
              <a:buNone/>
            </a:pPr>
            <a:endParaRPr dirty="0"/>
          </a:p>
        </p:txBody>
      </p:sp>
      <p:sp>
        <p:nvSpPr>
          <p:cNvPr id="143" name="Google Shape;143;p15"/>
          <p:cNvSpPr/>
          <p:nvPr/>
        </p:nvSpPr>
        <p:spPr>
          <a:xfrm>
            <a:off x="1546200" y="342900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50950" y="342900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txBox="1"/>
          <p:nvPr/>
        </p:nvSpPr>
        <p:spPr>
          <a:xfrm>
            <a:off x="2824250" y="36813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6     1</a:t>
            </a:r>
            <a:endParaRPr>
              <a:latin typeface="Calibri"/>
              <a:ea typeface="Calibri"/>
              <a:cs typeface="Calibri"/>
              <a:sym typeface="Calibri"/>
            </a:endParaRPr>
          </a:p>
        </p:txBody>
      </p:sp>
      <p:sp>
        <p:nvSpPr>
          <p:cNvPr id="146" name="Google Shape;146;p15"/>
          <p:cNvSpPr txBox="1"/>
          <p:nvPr/>
        </p:nvSpPr>
        <p:spPr>
          <a:xfrm>
            <a:off x="2845100" y="33974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9    -3</a:t>
            </a:r>
            <a:endParaRPr>
              <a:latin typeface="Calibri"/>
              <a:ea typeface="Calibri"/>
              <a:cs typeface="Calibri"/>
              <a:sym typeface="Calibri"/>
            </a:endParaRPr>
          </a:p>
        </p:txBody>
      </p:sp>
      <p:sp>
        <p:nvSpPr>
          <p:cNvPr id="147" name="Google Shape;147;p15"/>
          <p:cNvSpPr/>
          <p:nvPr/>
        </p:nvSpPr>
        <p:spPr>
          <a:xfrm>
            <a:off x="2845100" y="346055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549850" y="346055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txBox="1"/>
          <p:nvPr/>
        </p:nvSpPr>
        <p:spPr>
          <a:xfrm>
            <a:off x="4143950" y="36813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36    -3</a:t>
            </a:r>
            <a:endParaRPr>
              <a:latin typeface="Calibri"/>
              <a:ea typeface="Calibri"/>
              <a:cs typeface="Calibri"/>
              <a:sym typeface="Calibri"/>
            </a:endParaRPr>
          </a:p>
        </p:txBody>
      </p:sp>
      <p:sp>
        <p:nvSpPr>
          <p:cNvPr id="150" name="Google Shape;150;p15"/>
          <p:cNvSpPr txBox="1"/>
          <p:nvPr/>
        </p:nvSpPr>
        <p:spPr>
          <a:xfrm>
            <a:off x="4164800" y="3397450"/>
            <a:ext cx="7782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15    7</a:t>
            </a:r>
            <a:endParaRPr>
              <a:latin typeface="Calibri"/>
              <a:ea typeface="Calibri"/>
              <a:cs typeface="Calibri"/>
              <a:sym typeface="Calibri"/>
            </a:endParaRPr>
          </a:p>
        </p:txBody>
      </p:sp>
      <p:sp>
        <p:nvSpPr>
          <p:cNvPr id="151" name="Google Shape;151;p15"/>
          <p:cNvSpPr/>
          <p:nvPr/>
        </p:nvSpPr>
        <p:spPr>
          <a:xfrm>
            <a:off x="4164800" y="3460550"/>
            <a:ext cx="73500" cy="599400"/>
          </a:xfrm>
          <a:prstGeom prst="lef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4869550" y="3460550"/>
            <a:ext cx="73500" cy="599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92850" y="3670925"/>
            <a:ext cx="186600" cy="2103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3765600" y="3670925"/>
            <a:ext cx="186600" cy="1578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60" name="Google Shape;160;p16"/>
          <p:cNvSpPr txBox="1">
            <a:spLocks noGrp="1"/>
          </p:cNvSpPr>
          <p:nvPr>
            <p:ph type="body" idx="1"/>
          </p:nvPr>
        </p:nvSpPr>
        <p:spPr>
          <a:xfrm>
            <a:off x="819150" y="1751250"/>
            <a:ext cx="7505700" cy="23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general process:</a:t>
            </a:r>
            <a:endParaRPr b="1"/>
          </a:p>
          <a:p>
            <a:pPr marL="457200" lvl="0" indent="-311150" algn="l" rtl="0">
              <a:spcBef>
                <a:spcPts val="1600"/>
              </a:spcBef>
              <a:spcAft>
                <a:spcPts val="0"/>
              </a:spcAft>
              <a:buSzPts val="1300"/>
              <a:buAutoNum type="arabicParenR"/>
            </a:pPr>
            <a:r>
              <a:rPr lang="en"/>
              <a:t>You can only multiply two matrices if the </a:t>
            </a:r>
            <a:r>
              <a:rPr lang="en" b="1"/>
              <a:t>number of columns in the first matrix</a:t>
            </a:r>
            <a:r>
              <a:rPr lang="en"/>
              <a:t> is the same as the </a:t>
            </a:r>
            <a:r>
              <a:rPr lang="en" b="1"/>
              <a:t>number of rows in the second matrix</a:t>
            </a:r>
            <a:r>
              <a:rPr lang="en"/>
              <a:t>.</a:t>
            </a:r>
            <a:endParaRPr/>
          </a:p>
          <a:p>
            <a:pPr marL="457200" lvl="0" indent="-311150" algn="l" rtl="0">
              <a:spcBef>
                <a:spcPts val="0"/>
              </a:spcBef>
              <a:spcAft>
                <a:spcPts val="0"/>
              </a:spcAft>
              <a:buSzPts val="1300"/>
              <a:buAutoNum type="arabicParenR"/>
            </a:pPr>
            <a:r>
              <a:rPr lang="en"/>
              <a:t>The </a:t>
            </a:r>
            <a:r>
              <a:rPr lang="en" u="sng"/>
              <a:t>resulting</a:t>
            </a:r>
            <a:r>
              <a:rPr lang="en"/>
              <a:t> matrix will have the same number of </a:t>
            </a:r>
            <a:r>
              <a:rPr lang="en" i="1"/>
              <a:t>rows as the first matrix</a:t>
            </a:r>
            <a:r>
              <a:rPr lang="en"/>
              <a:t> and the same number of </a:t>
            </a:r>
            <a:r>
              <a:rPr lang="en" i="1"/>
              <a:t>columns as the second matrix</a:t>
            </a:r>
            <a:r>
              <a:rPr lang="en"/>
              <a:t>.</a:t>
            </a:r>
            <a:endParaRPr/>
          </a:p>
          <a:p>
            <a:pPr marL="457200" lvl="0" indent="-311150" algn="l" rtl="0">
              <a:spcBef>
                <a:spcPts val="0"/>
              </a:spcBef>
              <a:spcAft>
                <a:spcPts val="0"/>
              </a:spcAft>
              <a:buSzPts val="1300"/>
              <a:buAutoNum type="arabicParenR"/>
            </a:pPr>
            <a:r>
              <a:rPr lang="en"/>
              <a:t>To compute the value at location </a:t>
            </a:r>
            <a:r>
              <a:rPr lang="en" b="1"/>
              <a:t>(x,y)</a:t>
            </a:r>
            <a:r>
              <a:rPr lang="en"/>
              <a:t> in the result matrix, use row </a:t>
            </a:r>
            <a:r>
              <a:rPr lang="en" b="1"/>
              <a:t>x</a:t>
            </a:r>
            <a:r>
              <a:rPr lang="en"/>
              <a:t> of the first matrix and column </a:t>
            </a:r>
            <a:r>
              <a:rPr lang="en" b="1"/>
              <a:t>y</a:t>
            </a:r>
            <a:r>
              <a:rPr lang="en"/>
              <a:t> of the second, multiplying the corresponding positions and summing them all together.</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66" name="Google Shape;166;p17"/>
          <p:cNvSpPr txBox="1"/>
          <p:nvPr/>
        </p:nvSpPr>
        <p:spPr>
          <a:xfrm>
            <a:off x="1279800" y="2571750"/>
            <a:ext cx="6584400" cy="5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Calibri"/>
                <a:ea typeface="Calibri"/>
                <a:cs typeface="Calibri"/>
                <a:sym typeface="Calibri"/>
              </a:rPr>
              <a:t>If you want to multiply a </a:t>
            </a:r>
            <a:r>
              <a:rPr lang="en" sz="1900" b="1">
                <a:latin typeface="Calibri"/>
                <a:ea typeface="Calibri"/>
                <a:cs typeface="Calibri"/>
                <a:sym typeface="Calibri"/>
              </a:rPr>
              <a:t>4 </a:t>
            </a:r>
            <a:r>
              <a:rPr lang="en" sz="1900">
                <a:latin typeface="Calibri"/>
                <a:ea typeface="Calibri"/>
                <a:cs typeface="Calibri"/>
                <a:sym typeface="Calibri"/>
              </a:rPr>
              <a:t>by</a:t>
            </a:r>
            <a:r>
              <a:rPr lang="en" sz="1900" b="1">
                <a:latin typeface="Calibri"/>
                <a:ea typeface="Calibri"/>
                <a:cs typeface="Calibri"/>
                <a:sym typeface="Calibri"/>
              </a:rPr>
              <a:t> 8</a:t>
            </a:r>
            <a:r>
              <a:rPr lang="en" sz="1900">
                <a:latin typeface="Calibri"/>
                <a:ea typeface="Calibri"/>
                <a:cs typeface="Calibri"/>
                <a:sym typeface="Calibri"/>
              </a:rPr>
              <a:t> matrix with an </a:t>
            </a:r>
            <a:r>
              <a:rPr lang="en" sz="1900" b="1">
                <a:latin typeface="Calibri"/>
                <a:ea typeface="Calibri"/>
                <a:cs typeface="Calibri"/>
                <a:sym typeface="Calibri"/>
              </a:rPr>
              <a:t>8 </a:t>
            </a:r>
            <a:r>
              <a:rPr lang="en" sz="1900">
                <a:latin typeface="Calibri"/>
                <a:ea typeface="Calibri"/>
                <a:cs typeface="Calibri"/>
                <a:sym typeface="Calibri"/>
              </a:rPr>
              <a:t>by</a:t>
            </a:r>
            <a:r>
              <a:rPr lang="en" sz="1900" b="1">
                <a:latin typeface="Calibri"/>
                <a:ea typeface="Calibri"/>
                <a:cs typeface="Calibri"/>
                <a:sym typeface="Calibri"/>
              </a:rPr>
              <a:t> 6</a:t>
            </a:r>
            <a:r>
              <a:rPr lang="en" sz="1900">
                <a:latin typeface="Calibri"/>
                <a:ea typeface="Calibri"/>
                <a:cs typeface="Calibri"/>
                <a:sym typeface="Calibri"/>
              </a:rPr>
              <a:t> matrix...</a:t>
            </a:r>
            <a:endParaRPr sz="1900">
              <a:latin typeface="Calibri"/>
              <a:ea typeface="Calibri"/>
              <a:cs typeface="Calibri"/>
              <a:sym typeface="Calibri"/>
            </a:endParaRPr>
          </a:p>
        </p:txBody>
      </p:sp>
      <p:sp>
        <p:nvSpPr>
          <p:cNvPr id="167" name="Google Shape;167;p17"/>
          <p:cNvSpPr txBox="1"/>
          <p:nvPr/>
        </p:nvSpPr>
        <p:spPr>
          <a:xfrm>
            <a:off x="3430800" y="1800200"/>
            <a:ext cx="22824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These values must match!</a:t>
            </a:r>
            <a:endParaRPr>
              <a:latin typeface="Calibri"/>
              <a:ea typeface="Calibri"/>
              <a:cs typeface="Calibri"/>
              <a:sym typeface="Calibri"/>
            </a:endParaRPr>
          </a:p>
        </p:txBody>
      </p:sp>
      <p:sp>
        <p:nvSpPr>
          <p:cNvPr id="168" name="Google Shape;168;p17"/>
          <p:cNvSpPr txBox="1"/>
          <p:nvPr/>
        </p:nvSpPr>
        <p:spPr>
          <a:xfrm>
            <a:off x="3252900" y="3753775"/>
            <a:ext cx="2638200" cy="3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The </a:t>
            </a:r>
            <a:r>
              <a:rPr lang="en" u="sng">
                <a:latin typeface="Calibri"/>
                <a:ea typeface="Calibri"/>
                <a:cs typeface="Calibri"/>
                <a:sym typeface="Calibri"/>
              </a:rPr>
              <a:t>result</a:t>
            </a:r>
            <a:r>
              <a:rPr lang="en">
                <a:latin typeface="Calibri"/>
                <a:ea typeface="Calibri"/>
                <a:cs typeface="Calibri"/>
                <a:sym typeface="Calibri"/>
              </a:rPr>
              <a:t> will be a </a:t>
            </a:r>
            <a:r>
              <a:rPr lang="en" b="1">
                <a:latin typeface="Calibri"/>
                <a:ea typeface="Calibri"/>
                <a:cs typeface="Calibri"/>
                <a:sym typeface="Calibri"/>
              </a:rPr>
              <a:t>4 </a:t>
            </a:r>
            <a:r>
              <a:rPr lang="en">
                <a:latin typeface="Calibri"/>
                <a:ea typeface="Calibri"/>
                <a:cs typeface="Calibri"/>
                <a:sym typeface="Calibri"/>
              </a:rPr>
              <a:t>by</a:t>
            </a:r>
            <a:r>
              <a:rPr lang="en" b="1">
                <a:latin typeface="Calibri"/>
                <a:ea typeface="Calibri"/>
                <a:cs typeface="Calibri"/>
                <a:sym typeface="Calibri"/>
              </a:rPr>
              <a:t> 6</a:t>
            </a:r>
            <a:r>
              <a:rPr lang="en">
                <a:latin typeface="Calibri"/>
                <a:ea typeface="Calibri"/>
                <a:cs typeface="Calibri"/>
                <a:sym typeface="Calibri"/>
              </a:rPr>
              <a:t> matrix</a:t>
            </a:r>
            <a:endParaRPr>
              <a:latin typeface="Calibri"/>
              <a:ea typeface="Calibri"/>
              <a:cs typeface="Calibri"/>
              <a:sym typeface="Calibri"/>
            </a:endParaRPr>
          </a:p>
        </p:txBody>
      </p:sp>
      <p:cxnSp>
        <p:nvCxnSpPr>
          <p:cNvPr id="169" name="Google Shape;169;p17"/>
          <p:cNvCxnSpPr>
            <a:stCxn id="167" idx="2"/>
          </p:cNvCxnSpPr>
          <p:nvPr/>
        </p:nvCxnSpPr>
        <p:spPr>
          <a:xfrm flipH="1">
            <a:off x="4333500" y="2136800"/>
            <a:ext cx="238500" cy="513900"/>
          </a:xfrm>
          <a:prstGeom prst="straightConnector1">
            <a:avLst/>
          </a:prstGeom>
          <a:noFill/>
          <a:ln w="19050" cap="flat" cmpd="sng">
            <a:solidFill>
              <a:schemeClr val="dk2"/>
            </a:solidFill>
            <a:prstDash val="solid"/>
            <a:round/>
            <a:headEnd type="none" w="med" len="med"/>
            <a:tailEnd type="triangle" w="med" len="med"/>
          </a:ln>
        </p:spPr>
      </p:cxnSp>
      <p:cxnSp>
        <p:nvCxnSpPr>
          <p:cNvPr id="170" name="Google Shape;170;p17"/>
          <p:cNvCxnSpPr>
            <a:stCxn id="167" idx="2"/>
          </p:cNvCxnSpPr>
          <p:nvPr/>
        </p:nvCxnSpPr>
        <p:spPr>
          <a:xfrm>
            <a:off x="4572000" y="2136800"/>
            <a:ext cx="1307700" cy="555900"/>
          </a:xfrm>
          <a:prstGeom prst="straightConnector1">
            <a:avLst/>
          </a:prstGeom>
          <a:noFill/>
          <a:ln w="19050" cap="flat" cmpd="sng">
            <a:solidFill>
              <a:schemeClr val="dk2"/>
            </a:solidFill>
            <a:prstDash val="solid"/>
            <a:round/>
            <a:headEnd type="none" w="med" len="med"/>
            <a:tailEnd type="triangle" w="med" len="med"/>
          </a:ln>
        </p:spPr>
      </p:cxnSp>
      <p:cxnSp>
        <p:nvCxnSpPr>
          <p:cNvPr id="171" name="Google Shape;171;p17"/>
          <p:cNvCxnSpPr>
            <a:stCxn id="168" idx="0"/>
          </p:cNvCxnSpPr>
          <p:nvPr/>
        </p:nvCxnSpPr>
        <p:spPr>
          <a:xfrm rot="10800000">
            <a:off x="3881400" y="2945275"/>
            <a:ext cx="690600" cy="808500"/>
          </a:xfrm>
          <a:prstGeom prst="straightConnector1">
            <a:avLst/>
          </a:prstGeom>
          <a:noFill/>
          <a:ln w="19050" cap="flat" cmpd="sng">
            <a:solidFill>
              <a:schemeClr val="dk2"/>
            </a:solidFill>
            <a:prstDash val="solid"/>
            <a:round/>
            <a:headEnd type="none" w="med" len="med"/>
            <a:tailEnd type="triangle" w="med" len="med"/>
          </a:ln>
        </p:spPr>
      </p:cxnSp>
      <p:cxnSp>
        <p:nvCxnSpPr>
          <p:cNvPr id="172" name="Google Shape;172;p17"/>
          <p:cNvCxnSpPr>
            <a:stCxn id="168" idx="0"/>
          </p:cNvCxnSpPr>
          <p:nvPr/>
        </p:nvCxnSpPr>
        <p:spPr>
          <a:xfrm rot="10800000" flipH="1">
            <a:off x="4572000" y="2945275"/>
            <a:ext cx="1791600" cy="808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3167210" y="1322900"/>
            <a:ext cx="2809579" cy="3463533"/>
          </a:xfrm>
          <a:prstGeom prst="rect">
            <a:avLst/>
          </a:prstGeom>
        </p:spPr>
      </p:pic>
      <p:sp>
        <p:nvSpPr>
          <p:cNvPr id="177" name="Google Shape;177;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pic>
        <p:nvPicPr>
          <p:cNvPr id="8" name="Picture 7"/>
          <p:cNvPicPr>
            <a:picLocks noChangeAspect="1"/>
          </p:cNvPicPr>
          <p:nvPr/>
        </p:nvPicPr>
        <p:blipFill>
          <a:blip r:embed="rId4"/>
          <a:stretch>
            <a:fillRect/>
          </a:stretch>
        </p:blipFill>
        <p:spPr>
          <a:xfrm>
            <a:off x="946369" y="2690448"/>
            <a:ext cx="2220841" cy="72843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Matrix Multiplication</a:t>
            </a:r>
            <a:endParaRPr/>
          </a:p>
        </p:txBody>
      </p:sp>
      <p:sp>
        <p:nvSpPr>
          <p:cNvPr id="185" name="Google Shape;18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t>
            </a:r>
            <a:r>
              <a:rPr lang="en" b="1" u="sng" dirty="0"/>
              <a:t>sequential</a:t>
            </a:r>
            <a:r>
              <a:rPr lang="en" dirty="0"/>
              <a:t> solution for computing result matrix </a:t>
            </a:r>
            <a:r>
              <a:rPr lang="en" b="1" dirty="0"/>
              <a:t>C</a:t>
            </a:r>
            <a:r>
              <a:rPr lang="en" dirty="0"/>
              <a:t> from </a:t>
            </a:r>
            <a:r>
              <a:rPr lang="en" b="1" dirty="0"/>
              <a:t>A x B</a:t>
            </a:r>
            <a:r>
              <a:rPr lang="en" dirty="0"/>
              <a:t>:</a:t>
            </a:r>
            <a:endParaRPr dirty="0"/>
          </a:p>
          <a:p>
            <a:pPr marL="0" lvl="0" indent="0">
              <a:spcBef>
                <a:spcPts val="1600"/>
              </a:spcBef>
              <a:buNone/>
            </a:pPr>
            <a:r>
              <a:rPr lang="en" dirty="0">
                <a:latin typeface="Courier New"/>
                <a:ea typeface="Courier New"/>
                <a:cs typeface="Courier New"/>
                <a:sym typeface="Courier New"/>
              </a:rPr>
              <a:t>	for each row </a:t>
            </a:r>
            <a:r>
              <a:rPr lang="en" b="1" dirty="0">
                <a:latin typeface="Courier New"/>
                <a:ea typeface="Courier New"/>
                <a:cs typeface="Courier New"/>
                <a:sym typeface="Courier New"/>
              </a:rPr>
              <a:t>r</a:t>
            </a:r>
            <a:r>
              <a:rPr lang="en" dirty="0">
                <a:latin typeface="Courier New"/>
                <a:ea typeface="Courier New"/>
                <a:cs typeface="Courier New"/>
                <a:sym typeface="Courier New"/>
              </a:rPr>
              <a:t> in matrix </a:t>
            </a:r>
            <a:r>
              <a:rPr lang="en" b="1" dirty="0">
                <a:latin typeface="Courier New"/>
                <a:ea typeface="Courier New"/>
                <a:cs typeface="Courier New"/>
                <a:sym typeface="Courier New"/>
              </a:rPr>
              <a:t>A</a:t>
            </a:r>
            <a:r>
              <a:rPr lang="en" dirty="0">
                <a:latin typeface="Courier New"/>
                <a:ea typeface="Courier New"/>
                <a:cs typeface="Courier New"/>
                <a:sym typeface="Courier New"/>
              </a:rPr>
              <a:t>:</a:t>
            </a:r>
            <a:br>
              <a:rPr lang="en" dirty="0">
                <a:latin typeface="Courier New"/>
                <a:ea typeface="Courier New"/>
                <a:cs typeface="Courier New"/>
                <a:sym typeface="Courier New"/>
              </a:rPr>
            </a:br>
            <a:r>
              <a:rPr lang="en" dirty="0">
                <a:latin typeface="Courier New"/>
                <a:ea typeface="Courier New"/>
                <a:cs typeface="Courier New"/>
                <a:sym typeface="Courier New"/>
              </a:rPr>
              <a:t>		for each column </a:t>
            </a:r>
            <a:r>
              <a:rPr lang="en" b="1" dirty="0">
                <a:latin typeface="Courier New"/>
                <a:ea typeface="Courier New"/>
                <a:cs typeface="Courier New"/>
                <a:sym typeface="Courier New"/>
              </a:rPr>
              <a:t>c</a:t>
            </a:r>
            <a:r>
              <a:rPr lang="en" dirty="0">
                <a:latin typeface="Courier New"/>
                <a:ea typeface="Courier New"/>
                <a:cs typeface="Courier New"/>
                <a:sym typeface="Courier New"/>
              </a:rPr>
              <a:t> in matrix </a:t>
            </a:r>
            <a:r>
              <a:rPr lang="en" b="1" dirty="0">
                <a:latin typeface="Courier New"/>
                <a:ea typeface="Courier New"/>
                <a:cs typeface="Courier New"/>
                <a:sym typeface="Courier New"/>
              </a:rPr>
              <a:t>B</a:t>
            </a:r>
            <a:r>
              <a:rPr lang="en" dirty="0">
                <a:latin typeface="Courier New"/>
                <a:ea typeface="Courier New"/>
                <a:cs typeface="Courier New"/>
                <a:sym typeface="Courier New"/>
              </a:rPr>
              <a:t>:</a:t>
            </a:r>
            <a:br>
              <a:rPr lang="en" dirty="0">
                <a:latin typeface="Courier New"/>
                <a:ea typeface="Courier New"/>
                <a:cs typeface="Courier New"/>
                <a:sym typeface="Courier New"/>
              </a:rPr>
            </a:br>
            <a:r>
              <a:rPr lang="en" dirty="0">
                <a:latin typeface="Courier New"/>
                <a:ea typeface="Courier New"/>
                <a:cs typeface="Courier New"/>
                <a:sym typeface="Courier New"/>
              </a:rPr>
              <a:t>			total = 0</a:t>
            </a:r>
            <a:br>
              <a:rPr lang="en" dirty="0">
                <a:latin typeface="Courier New"/>
                <a:ea typeface="Courier New"/>
                <a:cs typeface="Courier New"/>
                <a:sym typeface="Courier New"/>
              </a:rPr>
            </a:br>
            <a:r>
              <a:rPr lang="en" dirty="0">
                <a:latin typeface="Courier New"/>
                <a:ea typeface="Courier New"/>
                <a:cs typeface="Courier New"/>
                <a:sym typeface="Courier New"/>
              </a:rPr>
              <a:t>			for each corresponding position </a:t>
            </a:r>
            <a:r>
              <a:rPr lang="en" b="1" dirty="0" err="1">
                <a:latin typeface="Courier New"/>
                <a:ea typeface="Courier New"/>
                <a:cs typeface="Courier New"/>
                <a:sym typeface="Courier New"/>
              </a:rPr>
              <a:t>i</a:t>
            </a:r>
            <a:r>
              <a:rPr lang="en" dirty="0">
                <a:latin typeface="Courier New"/>
                <a:ea typeface="Courier New"/>
                <a:cs typeface="Courier New"/>
                <a:sym typeface="Courier New"/>
              </a:rPr>
              <a:t> between </a:t>
            </a:r>
            <a:r>
              <a:rPr lang="en" dirty="0" smtClean="0">
                <a:latin typeface="Courier New"/>
                <a:ea typeface="Courier New"/>
                <a:cs typeface="Courier New"/>
                <a:sym typeface="Courier New"/>
              </a:rPr>
              <a:t>row</a:t>
            </a:r>
            <a:r>
              <a:rPr lang="en" dirty="0">
                <a:latin typeface="Courier New"/>
                <a:ea typeface="Courier New"/>
                <a:cs typeface="Courier New"/>
                <a:sym typeface="Courier New"/>
              </a:rPr>
              <a:t>				</a:t>
            </a:r>
            <a:r>
              <a:rPr lang="en" b="1" dirty="0" smtClean="0">
                <a:latin typeface="Courier New"/>
                <a:ea typeface="Courier New"/>
                <a:cs typeface="Courier New"/>
                <a:sym typeface="Courier New"/>
              </a:rPr>
              <a:t>r</a:t>
            </a:r>
            <a:r>
              <a:rPr lang="en" dirty="0" smtClean="0">
                <a:latin typeface="Courier New"/>
                <a:ea typeface="Courier New"/>
                <a:cs typeface="Courier New"/>
                <a:sym typeface="Courier New"/>
              </a:rPr>
              <a:t> </a:t>
            </a:r>
            <a:r>
              <a:rPr lang="en" dirty="0">
                <a:latin typeface="Courier New"/>
                <a:ea typeface="Courier New"/>
                <a:cs typeface="Courier New"/>
                <a:sym typeface="Courier New"/>
              </a:rPr>
              <a:t>and column </a:t>
            </a:r>
            <a:r>
              <a:rPr lang="en" b="1" dirty="0">
                <a:latin typeface="Courier New"/>
                <a:ea typeface="Courier New"/>
                <a:cs typeface="Courier New"/>
                <a:sym typeface="Courier New"/>
              </a:rPr>
              <a:t>c</a:t>
            </a:r>
            <a:r>
              <a:rPr lang="en" dirty="0">
                <a:latin typeface="Courier New"/>
                <a:ea typeface="Courier New"/>
                <a:cs typeface="Courier New"/>
                <a:sym typeface="Courier New"/>
              </a:rPr>
              <a:t>:</a:t>
            </a:r>
            <a:br>
              <a:rPr lang="en" dirty="0">
                <a:latin typeface="Courier New"/>
                <a:ea typeface="Courier New"/>
                <a:cs typeface="Courier New"/>
                <a:sym typeface="Courier New"/>
              </a:rPr>
            </a:br>
            <a:r>
              <a:rPr lang="en" dirty="0">
                <a:latin typeface="Courier New"/>
                <a:ea typeface="Courier New"/>
                <a:cs typeface="Courier New"/>
                <a:sym typeface="Courier New"/>
              </a:rPr>
              <a:t>				total = total + A[r, </a:t>
            </a:r>
            <a:r>
              <a:rPr lang="en" dirty="0" err="1">
                <a:latin typeface="Courier New"/>
                <a:ea typeface="Courier New"/>
                <a:cs typeface="Courier New"/>
                <a:sym typeface="Courier New"/>
              </a:rPr>
              <a:t>i</a:t>
            </a:r>
            <a:r>
              <a:rPr lang="en" dirty="0">
                <a:latin typeface="Courier New"/>
                <a:ea typeface="Courier New"/>
                <a:cs typeface="Courier New"/>
                <a:sym typeface="Courier New"/>
              </a:rPr>
              <a:t>] * B[</a:t>
            </a:r>
            <a:r>
              <a:rPr lang="en" dirty="0" err="1">
                <a:latin typeface="Courier New"/>
                <a:ea typeface="Courier New"/>
                <a:cs typeface="Courier New"/>
                <a:sym typeface="Courier New"/>
              </a:rPr>
              <a:t>i</a:t>
            </a:r>
            <a:r>
              <a:rPr lang="en" dirty="0">
                <a:latin typeface="Courier New"/>
                <a:ea typeface="Courier New"/>
                <a:cs typeface="Courier New"/>
                <a:sym typeface="Courier New"/>
              </a:rPr>
              <a:t>, c]</a:t>
            </a:r>
            <a:br>
              <a:rPr lang="en" dirty="0">
                <a:latin typeface="Courier New"/>
                <a:ea typeface="Courier New"/>
                <a:cs typeface="Courier New"/>
                <a:sym typeface="Courier New"/>
              </a:rPr>
            </a:br>
            <a:r>
              <a:rPr lang="en" dirty="0">
                <a:latin typeface="Courier New"/>
                <a:ea typeface="Courier New"/>
                <a:cs typeface="Courier New"/>
                <a:sym typeface="Courier New"/>
              </a:rPr>
              <a:t>			C[r, c] = total</a:t>
            </a:r>
            <a:endParaRPr dirty="0">
              <a:latin typeface="Courier New"/>
              <a:ea typeface="Courier New"/>
              <a:cs typeface="Courier New"/>
              <a:sym typeface="Courier New"/>
            </a:endParaRPr>
          </a:p>
          <a:p>
            <a:pPr marL="0" lvl="0" indent="0" algn="l" rtl="0">
              <a:spcBef>
                <a:spcPts val="1600"/>
              </a:spcBef>
              <a:spcAft>
                <a:spcPts val="1600"/>
              </a:spcAft>
              <a:buNone/>
            </a:pPr>
            <a:r>
              <a:rPr lang="en" dirty="0"/>
              <a:t>Could this be </a:t>
            </a:r>
            <a:r>
              <a:rPr lang="en" i="1" u="sng" dirty="0"/>
              <a:t>parallelized</a:t>
            </a:r>
            <a:r>
              <a:rPr lang="en" dirty="0"/>
              <a:t>, and if so, how might you do it? If it helps, imagine you are multiplying two matrices that are each 10,000 x 10,000 elements. That’s </a:t>
            </a:r>
            <a:r>
              <a:rPr lang="en" b="1" dirty="0"/>
              <a:t>a lot</a:t>
            </a:r>
            <a:r>
              <a:rPr lang="en" dirty="0"/>
              <a:t> of numbers!</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2506</TotalTime>
  <Words>950</Words>
  <Application>Microsoft Macintosh PowerPoint</Application>
  <PresentationFormat>On-screen Show (16:9)</PresentationFormat>
  <Paragraphs>83</Paragraphs>
  <Slides>23</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Calibri</vt:lpstr>
      <vt:lpstr>Calibri Light</vt:lpstr>
      <vt:lpstr>Courier New</vt:lpstr>
      <vt:lpstr>Nunito</vt:lpstr>
      <vt:lpstr>Roboto</vt:lpstr>
      <vt:lpstr>Times New Roman</vt:lpstr>
      <vt:lpstr>Arial</vt:lpstr>
      <vt:lpstr>Shift</vt:lpstr>
      <vt:lpstr>1_Office Theme</vt:lpstr>
      <vt:lpstr>Blue Waters Petascale Semester Curriculum v1.0 Unit 2: Parallel Computing Concepts Lesson 6: Parallel Algorithms 2 Developed by Beau Christ and Aaron Weeden for the Shodor Education Foundation, Inc.</vt:lpstr>
      <vt:lpstr>Except where otherwise noted, this work by The Shodor Education Foundation, Inc. is licensed under CC BY-SA 4.0. To view a copy of this license, visit https://creativecommons.org/licenses/by-sa/4.0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Parallel Algorithms 2</vt:lpstr>
      <vt:lpstr>Outline</vt:lpstr>
      <vt:lpstr>Example #1: Matrix Multiplication</vt:lpstr>
      <vt:lpstr>Example #1: Matrix Multiplication</vt:lpstr>
      <vt:lpstr>Example #1: Matrix Multiplication</vt:lpstr>
      <vt:lpstr>Example #1: Matrix Multiplication</vt:lpstr>
      <vt:lpstr>Example #1: Matrix Multiplication</vt:lpstr>
      <vt:lpstr>Example #1: Matrix Multiplication</vt:lpstr>
      <vt:lpstr>Example #2: Trapezoidal Rule</vt:lpstr>
      <vt:lpstr>Example #2: Trapezoidal Rule</vt:lpstr>
      <vt:lpstr>Example #2: Trapezoidal Rule</vt:lpstr>
      <vt:lpstr>Example #2: Trapezoidal Rule</vt:lpstr>
      <vt:lpstr>Example #2: Trapezoidal Rule</vt:lpstr>
      <vt:lpstr>Example #2: Trapezoidal Rule</vt:lpstr>
      <vt:lpstr>Example #2: Trapezoidal Rule</vt:lpstr>
      <vt:lpstr>Example #3: Odd-Even Transposition Sort</vt:lpstr>
      <vt:lpstr>Example #3: Odd-Even Transposition Sort</vt:lpstr>
      <vt:lpstr>Example #3: Odd-Even Transposition Sort</vt:lpstr>
      <vt:lpstr>Example #3: Odd-Even Transposition Sort</vt:lpstr>
      <vt:lpstr>Example #3: Odd-Even Transposition Sort</vt:lpstr>
      <vt:lpstr>Conclusion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Algorithms 2</dc:title>
  <cp:lastModifiedBy>Aaron Weeden</cp:lastModifiedBy>
  <cp:revision>26</cp:revision>
  <dcterms:modified xsi:type="dcterms:W3CDTF">2020-11-18T18:55:35Z</dcterms:modified>
</cp:coreProperties>
</file>