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8858d4f4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8858d4f4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8858d4f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8858d4f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8858d4f4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8858d4f4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8858d4f4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8858d4f4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8858d4f4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8858d4f4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8858d4f4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8858d4f4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8858d4f4b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8858d4f4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8858d4f4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8858d4f4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87eb79d46_1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87eb79d46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8858d4f4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8858d4f4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87eb79d46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87eb79d46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8858d4f4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8858d4f4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8858d4f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8858d4f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8858d4f4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8858d4f4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8858d4f4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8858d4f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8858d4f4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8858d4f4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Scientific Examples on a Single Core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Scientific Example #2</a:t>
            </a:r>
            <a:endParaRPr/>
          </a:p>
          <a:p>
            <a:pPr indent="0" lvl="0" marL="0" rtl="0" algn="l">
              <a:spcBef>
                <a:spcPts val="0"/>
              </a:spcBef>
              <a:spcAft>
                <a:spcPts val="0"/>
              </a:spcAft>
              <a:buNone/>
            </a:pPr>
            <a:r>
              <a:rPr i="1" lang="en" sz="2300"/>
              <a:t>Pandemic</a:t>
            </a:r>
            <a:endParaRPr i="1"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Pandemic</a:t>
            </a:r>
            <a:endParaRPr/>
          </a:p>
        </p:txBody>
      </p:sp>
      <p:sp>
        <p:nvSpPr>
          <p:cNvPr id="194" name="Google Shape;194;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extremely important problem is </a:t>
            </a:r>
            <a:r>
              <a:rPr b="1" lang="en"/>
              <a:t>epidemiology</a:t>
            </a:r>
            <a:r>
              <a:rPr lang="en"/>
              <a:t> (the study of infectious disease)</a:t>
            </a:r>
            <a:endParaRPr/>
          </a:p>
          <a:p>
            <a:pPr indent="0" lvl="0" marL="0" rtl="0" algn="l">
              <a:spcBef>
                <a:spcPts val="1600"/>
              </a:spcBef>
              <a:spcAft>
                <a:spcPts val="0"/>
              </a:spcAft>
              <a:buNone/>
            </a:pPr>
            <a:r>
              <a:rPr lang="en"/>
              <a:t>Diseases are said to be </a:t>
            </a:r>
            <a:r>
              <a:rPr b="1" i="1" lang="en" u="sng"/>
              <a:t>contagious</a:t>
            </a:r>
            <a:r>
              <a:rPr lang="en"/>
              <a:t> among people if they are transmittable from one person to another</a:t>
            </a:r>
            <a:endParaRPr/>
          </a:p>
          <a:p>
            <a:pPr indent="0" lvl="0" marL="0" rtl="0" algn="l">
              <a:spcBef>
                <a:spcPts val="1600"/>
              </a:spcBef>
              <a:spcAft>
                <a:spcPts val="0"/>
              </a:spcAft>
              <a:buNone/>
            </a:pPr>
            <a:r>
              <a:rPr lang="en"/>
              <a:t>Epidemiologists can use models to assist them in predicting the behavior of infectious diseases</a:t>
            </a:r>
            <a:endParaRPr/>
          </a:p>
          <a:p>
            <a:pPr indent="0" lvl="0" marL="0" rtl="0" algn="l">
              <a:spcBef>
                <a:spcPts val="1600"/>
              </a:spcBef>
              <a:spcAft>
                <a:spcPts val="0"/>
              </a:spcAft>
              <a:buNone/>
            </a:pPr>
            <a:r>
              <a:rPr lang="en"/>
              <a:t>We now look at a program that implements a simple agent-based model toward the study of infectious disease</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Pandemic</a:t>
            </a:r>
            <a:endParaRPr/>
          </a:p>
        </p:txBody>
      </p:sp>
      <p:sp>
        <p:nvSpPr>
          <p:cNvPr id="200" name="Google Shape;200;p24"/>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a:t>
            </a:r>
            <a:r>
              <a:rPr lang="en"/>
              <a:t> model makes certain assumptions about the spread of the disease:</a:t>
            </a:r>
            <a:endParaRPr/>
          </a:p>
          <a:p>
            <a:pPr indent="-311150" lvl="0" marL="457200" rtl="0" algn="l">
              <a:spcBef>
                <a:spcPts val="1600"/>
              </a:spcBef>
              <a:spcAft>
                <a:spcPts val="0"/>
              </a:spcAft>
              <a:buSzPts val="1300"/>
              <a:buAutoNum type="arabicParenR"/>
            </a:pPr>
            <a:r>
              <a:rPr lang="en"/>
              <a:t>The disease spreads from person to person with some </a:t>
            </a:r>
            <a:r>
              <a:rPr b="1" i="1" lang="en" u="sng"/>
              <a:t>contagiousness factor</a:t>
            </a:r>
            <a:r>
              <a:rPr lang="en"/>
              <a:t> (percent chance that the disease will be transmitted)</a:t>
            </a:r>
            <a:endParaRPr/>
          </a:p>
          <a:p>
            <a:pPr indent="-311150" lvl="0" marL="457200" rtl="0" algn="l">
              <a:spcBef>
                <a:spcPts val="0"/>
              </a:spcBef>
              <a:spcAft>
                <a:spcPts val="0"/>
              </a:spcAft>
              <a:buSzPts val="1300"/>
              <a:buAutoNum type="arabicParenR"/>
            </a:pPr>
            <a:r>
              <a:rPr lang="en"/>
              <a:t>Diseases can only be spread from an </a:t>
            </a:r>
            <a:r>
              <a:rPr b="1" i="1" lang="en" u="sng"/>
              <a:t>infected</a:t>
            </a:r>
            <a:r>
              <a:rPr lang="en"/>
              <a:t> person (carrying the disease) to a </a:t>
            </a:r>
            <a:r>
              <a:rPr b="1" i="1" lang="en" u="sng"/>
              <a:t>susceptible</a:t>
            </a:r>
            <a:r>
              <a:rPr lang="en"/>
              <a:t> </a:t>
            </a:r>
            <a:r>
              <a:rPr lang="en"/>
              <a:t>person (able to be infected)</a:t>
            </a:r>
            <a:endParaRPr/>
          </a:p>
          <a:p>
            <a:pPr indent="-311150" lvl="0" marL="457200" rtl="0" algn="l">
              <a:spcBef>
                <a:spcPts val="0"/>
              </a:spcBef>
              <a:spcAft>
                <a:spcPts val="0"/>
              </a:spcAft>
              <a:buSzPts val="1300"/>
              <a:buAutoNum type="arabicParenR"/>
            </a:pPr>
            <a:r>
              <a:rPr lang="en"/>
              <a:t>The disease has an incubation period (</a:t>
            </a:r>
            <a:r>
              <a:rPr b="1" i="1" lang="en" u="sng"/>
              <a:t>duration</a:t>
            </a:r>
            <a:r>
              <a:rPr lang="en"/>
              <a:t>) in which the disease remains in the person</a:t>
            </a:r>
            <a:endParaRPr/>
          </a:p>
          <a:p>
            <a:pPr indent="-311150" lvl="0" marL="457200" rtl="0" algn="l">
              <a:spcBef>
                <a:spcPts val="0"/>
              </a:spcBef>
              <a:spcAft>
                <a:spcPts val="0"/>
              </a:spcAft>
              <a:buSzPts val="1300"/>
              <a:buAutoNum type="arabicParenR"/>
            </a:pPr>
            <a:r>
              <a:rPr lang="en"/>
              <a:t>The disease is only transmittable within a distance (</a:t>
            </a:r>
            <a:r>
              <a:rPr b="1" i="1" lang="en" u="sng"/>
              <a:t>infection radius</a:t>
            </a:r>
            <a:r>
              <a:rPr lang="en"/>
              <a:t>) </a:t>
            </a:r>
            <a:r>
              <a:rPr lang="en"/>
              <a:t>from an infected person</a:t>
            </a:r>
            <a:endParaRPr/>
          </a:p>
          <a:p>
            <a:pPr indent="-311150" lvl="0" marL="457200" rtl="0" algn="l">
              <a:spcBef>
                <a:spcPts val="0"/>
              </a:spcBef>
              <a:spcAft>
                <a:spcPts val="0"/>
              </a:spcAft>
              <a:buSzPts val="1300"/>
              <a:buAutoNum type="arabicParenR"/>
            </a:pPr>
            <a:r>
              <a:rPr lang="en"/>
              <a:t>Each person </a:t>
            </a:r>
            <a:r>
              <a:rPr b="1" i="1" lang="en" u="sng"/>
              <a:t>moves randomly at most 1 unit</a:t>
            </a:r>
            <a:r>
              <a:rPr lang="en"/>
              <a:t> in a given direction each day</a:t>
            </a:r>
            <a:endParaRPr/>
          </a:p>
          <a:p>
            <a:pPr indent="-311150" lvl="0" marL="457200" rtl="0" algn="l">
              <a:spcBef>
                <a:spcPts val="0"/>
              </a:spcBef>
              <a:spcAft>
                <a:spcPts val="0"/>
              </a:spcAft>
              <a:buSzPts val="1300"/>
              <a:buAutoNum type="arabicParenR"/>
            </a:pPr>
            <a:r>
              <a:rPr lang="en"/>
              <a:t>After the incubation period, the person is either </a:t>
            </a:r>
            <a:r>
              <a:rPr b="1" i="1" lang="en" u="sng"/>
              <a:t>immune</a:t>
            </a:r>
            <a:r>
              <a:rPr lang="en"/>
              <a:t> to the disease (moves around but incapable of being further infected or of infecting other people), or </a:t>
            </a:r>
            <a:r>
              <a:rPr b="1" i="1" lang="en" u="sng"/>
              <a:t>dead</a:t>
            </a:r>
            <a:r>
              <a:rPr lang="en"/>
              <a:t> (incapable of being further infected, infecting other people, or moving)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Pandemic</a:t>
            </a:r>
            <a:endParaRPr/>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components of the model:</a:t>
            </a:r>
            <a:endParaRPr/>
          </a:p>
          <a:p>
            <a:pPr indent="-311150" lvl="0" marL="457200" rtl="0" algn="l">
              <a:spcBef>
                <a:spcPts val="1600"/>
              </a:spcBef>
              <a:spcAft>
                <a:spcPts val="0"/>
              </a:spcAft>
              <a:buSzPts val="1300"/>
              <a:buChar char="-"/>
            </a:pPr>
            <a:r>
              <a:rPr lang="en" u="sng"/>
              <a:t>Environment</a:t>
            </a:r>
            <a:endParaRPr u="sng"/>
          </a:p>
          <a:p>
            <a:pPr indent="-298450" lvl="1" marL="914400" rtl="0" algn="l">
              <a:spcBef>
                <a:spcPts val="0"/>
              </a:spcBef>
              <a:spcAft>
                <a:spcPts val="0"/>
              </a:spcAft>
              <a:buSzPts val="1100"/>
              <a:buChar char="-"/>
            </a:pPr>
            <a:r>
              <a:rPr lang="en"/>
              <a:t>The bound in which people move (a fixed </a:t>
            </a:r>
            <a:r>
              <a:rPr b="1" i="1" lang="en"/>
              <a:t>width</a:t>
            </a:r>
            <a:r>
              <a:rPr lang="en"/>
              <a:t> and </a:t>
            </a:r>
            <a:r>
              <a:rPr b="1" i="1" lang="en"/>
              <a:t>height</a:t>
            </a:r>
            <a:r>
              <a:rPr lang="en"/>
              <a:t>)</a:t>
            </a:r>
            <a:endParaRPr u="sng"/>
          </a:p>
          <a:p>
            <a:pPr indent="-311150" lvl="0" marL="457200" rtl="0" algn="l">
              <a:spcBef>
                <a:spcPts val="0"/>
              </a:spcBef>
              <a:spcAft>
                <a:spcPts val="0"/>
              </a:spcAft>
              <a:buSzPts val="1300"/>
              <a:buChar char="-"/>
            </a:pPr>
            <a:r>
              <a:rPr lang="en" u="sng"/>
              <a:t>People</a:t>
            </a:r>
            <a:endParaRPr u="sng"/>
          </a:p>
          <a:p>
            <a:pPr indent="-298450" lvl="1" marL="914400" rtl="0" algn="l">
              <a:spcBef>
                <a:spcPts val="0"/>
              </a:spcBef>
              <a:spcAft>
                <a:spcPts val="0"/>
              </a:spcAft>
              <a:buSzPts val="1100"/>
              <a:buChar char="-"/>
            </a:pPr>
            <a:r>
              <a:rPr lang="en"/>
              <a:t>Each person has </a:t>
            </a:r>
            <a:r>
              <a:rPr b="1" i="1" lang="en"/>
              <a:t>location</a:t>
            </a:r>
            <a:r>
              <a:rPr lang="en"/>
              <a:t> </a:t>
            </a:r>
            <a:r>
              <a:rPr b="1" i="1" lang="en"/>
              <a:t>(x,y)</a:t>
            </a:r>
            <a:r>
              <a:rPr lang="en"/>
              <a:t> in the environment</a:t>
            </a:r>
            <a:endParaRPr/>
          </a:p>
          <a:p>
            <a:pPr indent="-298450" lvl="1" marL="914400" rtl="0" algn="l">
              <a:spcBef>
                <a:spcPts val="0"/>
              </a:spcBef>
              <a:spcAft>
                <a:spcPts val="0"/>
              </a:spcAft>
              <a:buSzPts val="1100"/>
              <a:buChar char="-"/>
            </a:pPr>
            <a:r>
              <a:rPr lang="en"/>
              <a:t>Each person has one </a:t>
            </a:r>
            <a:r>
              <a:rPr b="1" i="1" lang="en"/>
              <a:t>state</a:t>
            </a:r>
            <a:r>
              <a:rPr lang="en"/>
              <a:t>: [</a:t>
            </a:r>
            <a:r>
              <a:rPr i="1" lang="en"/>
              <a:t>susceptible</a:t>
            </a:r>
            <a:r>
              <a:rPr lang="en"/>
              <a:t>, </a:t>
            </a:r>
            <a:r>
              <a:rPr i="1" lang="en"/>
              <a:t>infected</a:t>
            </a:r>
            <a:r>
              <a:rPr lang="en"/>
              <a:t>, </a:t>
            </a:r>
            <a:r>
              <a:rPr i="1" lang="en"/>
              <a:t>immune</a:t>
            </a:r>
            <a:r>
              <a:rPr lang="en"/>
              <a:t>, </a:t>
            </a:r>
            <a:r>
              <a:rPr i="1" lang="en"/>
              <a:t>dead</a:t>
            </a:r>
            <a:r>
              <a:rPr lang="en"/>
              <a:t>]</a:t>
            </a:r>
            <a:endParaRPr/>
          </a:p>
          <a:p>
            <a:pPr indent="-311150" lvl="0" marL="457200" rtl="0" algn="l">
              <a:spcBef>
                <a:spcPts val="0"/>
              </a:spcBef>
              <a:spcAft>
                <a:spcPts val="0"/>
              </a:spcAft>
              <a:buSzPts val="1300"/>
              <a:buChar char="-"/>
            </a:pPr>
            <a:r>
              <a:rPr lang="en" u="sng"/>
              <a:t>Disease</a:t>
            </a:r>
            <a:endParaRPr u="sng"/>
          </a:p>
          <a:p>
            <a:pPr indent="-298450" lvl="1" marL="914400" rtl="0" algn="l">
              <a:spcBef>
                <a:spcPts val="0"/>
              </a:spcBef>
              <a:spcAft>
                <a:spcPts val="0"/>
              </a:spcAft>
              <a:buSzPts val="1100"/>
              <a:buChar char="-"/>
            </a:pPr>
            <a:r>
              <a:rPr lang="en"/>
              <a:t>d</a:t>
            </a:r>
            <a:r>
              <a:rPr lang="en"/>
              <a:t>uration = number of days a person is infected</a:t>
            </a:r>
            <a:endParaRPr/>
          </a:p>
          <a:p>
            <a:pPr indent="-298450" lvl="1" marL="914400" rtl="0" algn="l">
              <a:spcBef>
                <a:spcPts val="0"/>
              </a:spcBef>
              <a:spcAft>
                <a:spcPts val="0"/>
              </a:spcAft>
              <a:buSzPts val="1100"/>
              <a:buChar char="-"/>
            </a:pPr>
            <a:r>
              <a:rPr lang="en"/>
              <a:t>contagiousness factor = </a:t>
            </a:r>
            <a:r>
              <a:rPr lang="en"/>
              <a:t>likelihood</a:t>
            </a:r>
            <a:r>
              <a:rPr lang="en"/>
              <a:t> of the disease spreading</a:t>
            </a:r>
            <a:endParaRPr/>
          </a:p>
          <a:p>
            <a:pPr indent="-298450" lvl="1" marL="914400" rtl="0" algn="l">
              <a:spcBef>
                <a:spcPts val="0"/>
              </a:spcBef>
              <a:spcAft>
                <a:spcPts val="0"/>
              </a:spcAft>
              <a:buSzPts val="1100"/>
              <a:buChar char="-"/>
            </a:pPr>
            <a:r>
              <a:rPr lang="en"/>
              <a:t>deadliness factor = likelihood that a person will die from the disease</a:t>
            </a:r>
            <a:endParaRPr/>
          </a:p>
          <a:p>
            <a:pPr indent="-311150" lvl="0" marL="457200" rtl="0" algn="l">
              <a:spcBef>
                <a:spcPts val="0"/>
              </a:spcBef>
              <a:spcAft>
                <a:spcPts val="0"/>
              </a:spcAft>
              <a:buSzPts val="1300"/>
              <a:buChar char="-"/>
            </a:pPr>
            <a:r>
              <a:rPr lang="en" u="sng"/>
              <a:t>Timer</a:t>
            </a:r>
            <a:endParaRPr u="sng"/>
          </a:p>
          <a:p>
            <a:pPr indent="-298450" lvl="1" marL="914400" rtl="0" algn="l">
              <a:spcBef>
                <a:spcPts val="0"/>
              </a:spcBef>
              <a:spcAft>
                <a:spcPts val="0"/>
              </a:spcAft>
              <a:buSzPts val="1100"/>
              <a:buChar char="-"/>
            </a:pPr>
            <a:r>
              <a:rPr lang="en"/>
              <a:t>Counts the number of days that have elapsed in the simulation</a:t>
            </a:r>
            <a:endParaRPr/>
          </a:p>
        </p:txBody>
      </p:sp>
      <p:pic>
        <p:nvPicPr>
          <p:cNvPr id="207" name="Google Shape;207;p25"/>
          <p:cNvPicPr preferRelativeResize="0"/>
          <p:nvPr/>
        </p:nvPicPr>
        <p:blipFill>
          <a:blip r:embed="rId3">
            <a:alphaModFix/>
          </a:blip>
          <a:stretch>
            <a:fillRect/>
          </a:stretch>
        </p:blipFill>
        <p:spPr>
          <a:xfrm>
            <a:off x="6931725" y="2689788"/>
            <a:ext cx="200025" cy="419100"/>
          </a:xfrm>
          <a:prstGeom prst="rect">
            <a:avLst/>
          </a:prstGeom>
          <a:noFill/>
          <a:ln>
            <a:noFill/>
          </a:ln>
        </p:spPr>
      </p:pic>
      <p:pic>
        <p:nvPicPr>
          <p:cNvPr id="208" name="Google Shape;208;p25"/>
          <p:cNvPicPr preferRelativeResize="0"/>
          <p:nvPr/>
        </p:nvPicPr>
        <p:blipFill>
          <a:blip r:embed="rId4">
            <a:alphaModFix/>
          </a:blip>
          <a:stretch>
            <a:fillRect/>
          </a:stretch>
        </p:blipFill>
        <p:spPr>
          <a:xfrm>
            <a:off x="6703125" y="3327100"/>
            <a:ext cx="657225" cy="400050"/>
          </a:xfrm>
          <a:prstGeom prst="rect">
            <a:avLst/>
          </a:prstGeom>
          <a:noFill/>
          <a:ln>
            <a:noFill/>
          </a:ln>
        </p:spPr>
      </p:pic>
      <p:pic>
        <p:nvPicPr>
          <p:cNvPr id="209" name="Google Shape;209;p25"/>
          <p:cNvPicPr preferRelativeResize="0"/>
          <p:nvPr/>
        </p:nvPicPr>
        <p:blipFill>
          <a:blip r:embed="rId5">
            <a:alphaModFix/>
          </a:blip>
          <a:stretch>
            <a:fillRect/>
          </a:stretch>
        </p:blipFill>
        <p:spPr>
          <a:xfrm>
            <a:off x="6741225" y="2000250"/>
            <a:ext cx="581025" cy="571500"/>
          </a:xfrm>
          <a:prstGeom prst="rect">
            <a:avLst/>
          </a:prstGeom>
          <a:noFill/>
          <a:ln>
            <a:noFill/>
          </a:ln>
        </p:spPr>
      </p:pic>
      <p:pic>
        <p:nvPicPr>
          <p:cNvPr id="210" name="Google Shape;210;p25"/>
          <p:cNvPicPr preferRelativeResize="0"/>
          <p:nvPr/>
        </p:nvPicPr>
        <p:blipFill>
          <a:blip r:embed="rId6">
            <a:alphaModFix/>
          </a:blip>
          <a:stretch>
            <a:fillRect/>
          </a:stretch>
        </p:blipFill>
        <p:spPr>
          <a:xfrm>
            <a:off x="6760275" y="3945350"/>
            <a:ext cx="542925" cy="53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Pandemic</a:t>
            </a:r>
            <a:endParaRPr/>
          </a:p>
        </p:txBody>
      </p:sp>
      <p:sp>
        <p:nvSpPr>
          <p:cNvPr id="216" name="Google Shape;216;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t</a:t>
            </a:r>
            <a:r>
              <a:rPr lang="en"/>
              <a:t>he point of this module is </a:t>
            </a:r>
            <a:r>
              <a:rPr i="1" lang="en" u="sng"/>
              <a:t>not</a:t>
            </a:r>
            <a:r>
              <a:rPr lang="en"/>
              <a:t> to write the code yourself, but to use a working example to explore the problem and the performance of the solution</a:t>
            </a:r>
            <a:endParaRPr/>
          </a:p>
          <a:p>
            <a:pPr indent="0" lvl="0" marL="0" rtl="0" algn="l">
              <a:spcBef>
                <a:spcPts val="1600"/>
              </a:spcBef>
              <a:spcAft>
                <a:spcPts val="0"/>
              </a:spcAft>
              <a:buNone/>
            </a:pPr>
            <a:r>
              <a:rPr lang="en"/>
              <a:t>Included with this module is the directory </a:t>
            </a:r>
            <a:r>
              <a:rPr lang="en">
                <a:latin typeface="Courier New"/>
                <a:ea typeface="Courier New"/>
                <a:cs typeface="Courier New"/>
                <a:sym typeface="Courier New"/>
              </a:rPr>
              <a:t>pandemic</a:t>
            </a:r>
            <a:r>
              <a:rPr lang="en"/>
              <a:t>, which contains a simple sequential (serial) solution to this problem with visualization</a:t>
            </a:r>
            <a:endParaRPr/>
          </a:p>
          <a:p>
            <a:pPr indent="0" lvl="0" marL="0" rtl="0" algn="l">
              <a:spcBef>
                <a:spcPts val="1600"/>
              </a:spcBef>
              <a:spcAft>
                <a:spcPts val="0"/>
              </a:spcAft>
              <a:buNone/>
            </a:pPr>
            <a:r>
              <a:rPr lang="en"/>
              <a:t>You can easily compile this </a:t>
            </a:r>
            <a:r>
              <a:rPr b="1" lang="en"/>
              <a:t>C</a:t>
            </a:r>
            <a:r>
              <a:rPr lang="en"/>
              <a:t> program by running:</a:t>
            </a:r>
            <a:br>
              <a:rPr lang="en"/>
            </a:br>
            <a:r>
              <a:rPr lang="en"/>
              <a:t>	</a:t>
            </a:r>
            <a:r>
              <a:rPr lang="en">
                <a:latin typeface="Courier New"/>
                <a:ea typeface="Courier New"/>
                <a:cs typeface="Courier New"/>
                <a:sym typeface="Courier New"/>
              </a:rPr>
              <a:t>make clean</a:t>
            </a:r>
            <a:br>
              <a:rPr lang="en">
                <a:latin typeface="Courier New"/>
                <a:ea typeface="Courier New"/>
                <a:cs typeface="Courier New"/>
                <a:sym typeface="Courier New"/>
              </a:rPr>
            </a:br>
            <a:r>
              <a:rPr lang="en">
                <a:latin typeface="Courier New"/>
                <a:ea typeface="Courier New"/>
                <a:cs typeface="Courier New"/>
                <a:sym typeface="Courier New"/>
              </a:rPr>
              <a:t>	make</a:t>
            </a:r>
            <a:endParaRPr>
              <a:latin typeface="Courier New"/>
              <a:ea typeface="Courier New"/>
              <a:cs typeface="Courier New"/>
              <a:sym typeface="Courier New"/>
            </a:endParaRPr>
          </a:p>
          <a:p>
            <a:pPr indent="0" lvl="0" marL="0" rtl="0" algn="l">
              <a:spcBef>
                <a:spcPts val="1600"/>
              </a:spcBef>
              <a:spcAft>
                <a:spcPts val="0"/>
              </a:spcAft>
              <a:buNone/>
            </a:pPr>
            <a:r>
              <a:rPr lang="en"/>
              <a:t>You can then run the program as follows:</a:t>
            </a:r>
            <a:endParaRPr/>
          </a:p>
          <a:p>
            <a:pPr indent="0" lvl="0" marL="0" rtl="0" algn="l">
              <a:spcBef>
                <a:spcPts val="1600"/>
              </a:spcBef>
              <a:spcAft>
                <a:spcPts val="1600"/>
              </a:spcAft>
              <a:buNone/>
            </a:pPr>
            <a:r>
              <a:rPr lang="en"/>
              <a:t>	</a:t>
            </a:r>
            <a:r>
              <a:rPr lang="en">
                <a:latin typeface="Courier New"/>
                <a:ea typeface="Courier New"/>
                <a:cs typeface="Courier New"/>
                <a:sym typeface="Courier New"/>
              </a:rPr>
              <a:t>./pandemic_serial</a:t>
            </a:r>
            <a:endParaRPr>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Pandemic</a:t>
            </a:r>
            <a:endParaRPr/>
          </a:p>
        </p:txBody>
      </p:sp>
      <p:sp>
        <p:nvSpPr>
          <p:cNvPr id="222" name="Google Shape;222;p27"/>
          <p:cNvSpPr txBox="1"/>
          <p:nvPr>
            <p:ph idx="1" type="body"/>
          </p:nvPr>
        </p:nvSpPr>
        <p:spPr>
          <a:xfrm>
            <a:off x="1297500" y="1191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pandemic</a:t>
            </a:r>
            <a:r>
              <a:rPr lang="en">
                <a:latin typeface="Courier New"/>
                <a:ea typeface="Courier New"/>
                <a:cs typeface="Courier New"/>
                <a:sym typeface="Courier New"/>
              </a:rPr>
              <a:t>_serial</a:t>
            </a:r>
            <a:r>
              <a:rPr lang="en"/>
              <a:t> program </a:t>
            </a:r>
            <a:r>
              <a:rPr lang="en" u="sng"/>
              <a:t>optionally</a:t>
            </a:r>
            <a:r>
              <a:rPr lang="en"/>
              <a:t> accepts the following </a:t>
            </a:r>
            <a:r>
              <a:rPr i="1" lang="en"/>
              <a:t>command-line arguments</a:t>
            </a:r>
            <a:r>
              <a:rPr lang="en"/>
              <a:t>:</a:t>
            </a:r>
            <a:endParaRPr/>
          </a:p>
          <a:p>
            <a:pPr indent="-311150" lvl="0" marL="457200" rtl="0" algn="l">
              <a:spcBef>
                <a:spcPts val="1600"/>
              </a:spcBef>
              <a:spcAft>
                <a:spcPts val="0"/>
              </a:spcAft>
              <a:buSzPts val="1300"/>
              <a:buChar char="●"/>
            </a:pPr>
            <a:r>
              <a:rPr lang="en">
                <a:latin typeface="Courier New"/>
                <a:ea typeface="Courier New"/>
                <a:cs typeface="Courier New"/>
                <a:sym typeface="Courier New"/>
              </a:rPr>
              <a:t>-n</a:t>
            </a:r>
            <a:r>
              <a:rPr lang="en"/>
              <a:t>	the number of people in the model</a:t>
            </a:r>
            <a:endParaRPr/>
          </a:p>
          <a:p>
            <a:pPr indent="-311150" lvl="0" marL="457200" rtl="0" algn="l">
              <a:spcBef>
                <a:spcPts val="0"/>
              </a:spcBef>
              <a:spcAft>
                <a:spcPts val="0"/>
              </a:spcAft>
              <a:buSzPts val="1300"/>
              <a:buChar char="●"/>
            </a:pPr>
            <a:r>
              <a:rPr lang="en">
                <a:latin typeface="Courier New"/>
                <a:ea typeface="Courier New"/>
                <a:cs typeface="Courier New"/>
                <a:sym typeface="Courier New"/>
              </a:rPr>
              <a:t>-i</a:t>
            </a:r>
            <a:r>
              <a:rPr lang="en"/>
              <a:t>	the number of initially infected people</a:t>
            </a:r>
            <a:endParaRPr/>
          </a:p>
          <a:p>
            <a:pPr indent="-311150" lvl="0" marL="457200" rtl="0" algn="l">
              <a:spcBef>
                <a:spcPts val="0"/>
              </a:spcBef>
              <a:spcAft>
                <a:spcPts val="0"/>
              </a:spcAft>
              <a:buSzPts val="1300"/>
              <a:buChar char="●"/>
            </a:pPr>
            <a:r>
              <a:rPr lang="en">
                <a:latin typeface="Courier New"/>
                <a:ea typeface="Courier New"/>
                <a:cs typeface="Courier New"/>
                <a:sym typeface="Courier New"/>
              </a:rPr>
              <a:t>-w</a:t>
            </a:r>
            <a:r>
              <a:rPr lang="en"/>
              <a:t>	the width of the environment</a:t>
            </a:r>
            <a:endParaRPr/>
          </a:p>
          <a:p>
            <a:pPr indent="-311150" lvl="0" marL="457200" rtl="0" algn="l">
              <a:spcBef>
                <a:spcPts val="0"/>
              </a:spcBef>
              <a:spcAft>
                <a:spcPts val="0"/>
              </a:spcAft>
              <a:buSzPts val="1300"/>
              <a:buChar char="●"/>
            </a:pPr>
            <a:r>
              <a:rPr lang="en">
                <a:latin typeface="Courier New"/>
                <a:ea typeface="Courier New"/>
                <a:cs typeface="Courier New"/>
                <a:sym typeface="Courier New"/>
              </a:rPr>
              <a:t>-h</a:t>
            </a:r>
            <a:r>
              <a:rPr lang="en"/>
              <a:t>	the height of the environment</a:t>
            </a:r>
            <a:endParaRPr/>
          </a:p>
          <a:p>
            <a:pPr indent="-311150" lvl="0" marL="457200" rtl="0" algn="l">
              <a:spcBef>
                <a:spcPts val="0"/>
              </a:spcBef>
              <a:spcAft>
                <a:spcPts val="0"/>
              </a:spcAft>
              <a:buSzPts val="1300"/>
              <a:buChar char="●"/>
            </a:pPr>
            <a:r>
              <a:rPr lang="en">
                <a:latin typeface="Courier New"/>
                <a:ea typeface="Courier New"/>
                <a:cs typeface="Courier New"/>
                <a:sym typeface="Courier New"/>
              </a:rPr>
              <a:t>-t</a:t>
            </a:r>
            <a:r>
              <a:rPr lang="en"/>
              <a:t>	the number of time days in the model</a:t>
            </a:r>
            <a:endParaRPr/>
          </a:p>
          <a:p>
            <a:pPr indent="-311150" lvl="0" marL="457200" rtl="0" algn="l">
              <a:spcBef>
                <a:spcPts val="0"/>
              </a:spcBef>
              <a:spcAft>
                <a:spcPts val="0"/>
              </a:spcAft>
              <a:buSzPts val="1300"/>
              <a:buChar char="●"/>
            </a:pPr>
            <a:r>
              <a:rPr lang="en">
                <a:latin typeface="Courier New"/>
                <a:ea typeface="Courier New"/>
                <a:cs typeface="Courier New"/>
                <a:sym typeface="Courier New"/>
              </a:rPr>
              <a:t>-T</a:t>
            </a:r>
            <a:r>
              <a:rPr lang="en"/>
              <a:t>	the duration of the disease (in days)</a:t>
            </a:r>
            <a:endParaRPr/>
          </a:p>
          <a:p>
            <a:pPr indent="-311150" lvl="0" marL="457200" rtl="0" algn="l">
              <a:spcBef>
                <a:spcPts val="0"/>
              </a:spcBef>
              <a:spcAft>
                <a:spcPts val="0"/>
              </a:spcAft>
              <a:buSzPts val="1300"/>
              <a:buChar char="●"/>
            </a:pPr>
            <a:r>
              <a:rPr lang="en">
                <a:latin typeface="Courier New"/>
                <a:ea typeface="Courier New"/>
                <a:cs typeface="Courier New"/>
                <a:sym typeface="Courier New"/>
              </a:rPr>
              <a:t>-c</a:t>
            </a:r>
            <a:r>
              <a:rPr lang="en"/>
              <a:t>	the contagiousness factor of the disease</a:t>
            </a:r>
            <a:endParaRPr/>
          </a:p>
          <a:p>
            <a:pPr indent="-311150" lvl="0" marL="457200" rtl="0" algn="l">
              <a:spcBef>
                <a:spcPts val="0"/>
              </a:spcBef>
              <a:spcAft>
                <a:spcPts val="0"/>
              </a:spcAft>
              <a:buSzPts val="1300"/>
              <a:buChar char="●"/>
            </a:pPr>
            <a:r>
              <a:rPr lang="en">
                <a:latin typeface="Courier New"/>
                <a:ea typeface="Courier New"/>
                <a:cs typeface="Courier New"/>
                <a:sym typeface="Courier New"/>
              </a:rPr>
              <a:t>-d</a:t>
            </a:r>
            <a:r>
              <a:rPr lang="en"/>
              <a:t>	the infection radius of the disease</a:t>
            </a:r>
            <a:endParaRPr/>
          </a:p>
          <a:p>
            <a:pPr indent="-311150" lvl="0" marL="457200" rtl="0" algn="l">
              <a:spcBef>
                <a:spcPts val="0"/>
              </a:spcBef>
              <a:spcAft>
                <a:spcPts val="0"/>
              </a:spcAft>
              <a:buSzPts val="1300"/>
              <a:buChar char="●"/>
            </a:pPr>
            <a:r>
              <a:rPr lang="en">
                <a:latin typeface="Courier New"/>
                <a:ea typeface="Courier New"/>
                <a:cs typeface="Courier New"/>
                <a:sym typeface="Courier New"/>
              </a:rPr>
              <a:t>-D</a:t>
            </a:r>
            <a:r>
              <a:rPr lang="en"/>
              <a:t>	the deadliness factor of the disease</a:t>
            </a:r>
            <a:endParaRPr/>
          </a:p>
          <a:p>
            <a:pPr indent="-311150" lvl="0" marL="457200" rtl="0" algn="l">
              <a:spcBef>
                <a:spcPts val="0"/>
              </a:spcBef>
              <a:spcAft>
                <a:spcPts val="0"/>
              </a:spcAft>
              <a:buSzPts val="1300"/>
              <a:buChar char="●"/>
            </a:pPr>
            <a:r>
              <a:rPr lang="en">
                <a:latin typeface="Courier New"/>
                <a:ea typeface="Courier New"/>
                <a:cs typeface="Courier New"/>
                <a:sym typeface="Courier New"/>
              </a:rPr>
              <a:t>-m</a:t>
            </a:r>
            <a:r>
              <a:rPr lang="en"/>
              <a:t>	the number of microseconds in between days in the model (used to speed</a:t>
            </a:r>
            <a:br>
              <a:rPr lang="en"/>
            </a:br>
            <a:r>
              <a:rPr lang="en"/>
              <a:t>	up or slow down the animation)</a:t>
            </a:r>
            <a:endParaRPr/>
          </a:p>
          <a:p>
            <a:pPr indent="0" lvl="0" marL="0" rtl="0" algn="l">
              <a:spcBef>
                <a:spcPts val="1600"/>
              </a:spcBef>
              <a:spcAft>
                <a:spcPts val="1600"/>
              </a:spcAft>
              <a:buNone/>
            </a:pPr>
            <a:r>
              <a:rPr lang="en"/>
              <a:t>Try opening the source code files to see what the default values are for these!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Pandemic</a:t>
            </a:r>
            <a:endParaRPr/>
          </a:p>
        </p:txBody>
      </p:sp>
      <p:pic>
        <p:nvPicPr>
          <p:cNvPr id="228" name="Google Shape;228;p28"/>
          <p:cNvPicPr preferRelativeResize="0"/>
          <p:nvPr/>
        </p:nvPicPr>
        <p:blipFill>
          <a:blip r:embed="rId3">
            <a:alphaModFix/>
          </a:blip>
          <a:stretch>
            <a:fillRect/>
          </a:stretch>
        </p:blipFill>
        <p:spPr>
          <a:xfrm>
            <a:off x="2949463" y="1307850"/>
            <a:ext cx="3245075" cy="349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problem with these?</a:t>
            </a:r>
            <a:endParaRPr/>
          </a:p>
        </p:txBody>
      </p:sp>
      <p:sp>
        <p:nvSpPr>
          <p:cNvPr id="234" name="Google Shape;234;p29"/>
          <p:cNvSpPr txBox="1"/>
          <p:nvPr>
            <p:ph idx="1" type="body"/>
          </p:nvPr>
        </p:nvSpPr>
        <p:spPr>
          <a:xfrm>
            <a:off x="1297500" y="11744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programs work fine, but if you start playing around with the parameters for the models, you will quickly see the performance take a major hit</a:t>
            </a:r>
            <a:endParaRPr/>
          </a:p>
          <a:p>
            <a:pPr indent="0" lvl="0" marL="0" rtl="0" algn="l">
              <a:spcBef>
                <a:spcPts val="1600"/>
              </a:spcBef>
              <a:spcAft>
                <a:spcPts val="0"/>
              </a:spcAft>
              <a:buNone/>
            </a:pPr>
            <a:r>
              <a:rPr lang="en"/>
              <a:t>For both problems, think about:</a:t>
            </a:r>
            <a:endParaRPr/>
          </a:p>
          <a:p>
            <a:pPr indent="0" lvl="0" marL="0" rtl="0" algn="l">
              <a:spcBef>
                <a:spcPts val="1600"/>
              </a:spcBef>
              <a:spcAft>
                <a:spcPts val="0"/>
              </a:spcAft>
              <a:buNone/>
            </a:pPr>
            <a:r>
              <a:rPr lang="en"/>
              <a:t>	</a:t>
            </a:r>
            <a:r>
              <a:rPr i="1" lang="en"/>
              <a:t>Why do they slow down based on different parameter values?</a:t>
            </a:r>
            <a:endParaRPr i="1"/>
          </a:p>
          <a:p>
            <a:pPr indent="457200" lvl="0" marL="0" rtl="0" algn="l">
              <a:spcBef>
                <a:spcPts val="1600"/>
              </a:spcBef>
              <a:spcAft>
                <a:spcPts val="0"/>
              </a:spcAft>
              <a:buNone/>
            </a:pPr>
            <a:r>
              <a:rPr i="1" lang="en"/>
              <a:t>How much do they slow down?</a:t>
            </a:r>
            <a:endParaRPr i="1"/>
          </a:p>
          <a:p>
            <a:pPr indent="0" lvl="0" marL="0" rtl="0" algn="l">
              <a:spcBef>
                <a:spcPts val="1600"/>
              </a:spcBef>
              <a:spcAft>
                <a:spcPts val="0"/>
              </a:spcAft>
              <a:buNone/>
            </a:pPr>
            <a:r>
              <a:rPr i="1" lang="en"/>
              <a:t>	Would a faster processor help?</a:t>
            </a:r>
            <a:endParaRPr i="1"/>
          </a:p>
          <a:p>
            <a:pPr indent="0" lvl="0" marL="0" rtl="0" algn="l">
              <a:spcBef>
                <a:spcPts val="1600"/>
              </a:spcBef>
              <a:spcAft>
                <a:spcPts val="0"/>
              </a:spcAft>
              <a:buNone/>
            </a:pPr>
            <a:r>
              <a:rPr i="1" lang="en"/>
              <a:t>	Are we able to run parts of the problem in parallel if we had more than one core?</a:t>
            </a:r>
            <a:endParaRPr i="1"/>
          </a:p>
          <a:p>
            <a:pPr indent="0" lvl="0" marL="0" rtl="0" algn="l">
              <a:spcBef>
                <a:spcPts val="1600"/>
              </a:spcBef>
              <a:spcAft>
                <a:spcPts val="1600"/>
              </a:spcAft>
              <a:buNone/>
            </a:pPr>
            <a:r>
              <a:rPr i="1" lang="en"/>
              <a:t>	How would you go about parallelizing these programs? No need for specifics, as</a:t>
            </a:r>
            <a:br>
              <a:rPr i="1" lang="en"/>
            </a:br>
            <a:r>
              <a:rPr i="1" lang="en"/>
              <a:t>	you will learn how to later.</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Scientific example #1</a:t>
            </a:r>
            <a:r>
              <a:rPr lang="en"/>
              <a:t>: </a:t>
            </a:r>
            <a:r>
              <a:rPr i="1" lang="en"/>
              <a:t>Drug design</a:t>
            </a:r>
            <a:endParaRPr i="1"/>
          </a:p>
          <a:p>
            <a:pPr indent="0" lvl="0" marL="0" rtl="0" algn="l">
              <a:spcBef>
                <a:spcPts val="1600"/>
              </a:spcBef>
              <a:spcAft>
                <a:spcPts val="1600"/>
              </a:spcAft>
              <a:buNone/>
            </a:pPr>
            <a:r>
              <a:rPr b="1" lang="en"/>
              <a:t>Scientific example #2</a:t>
            </a:r>
            <a:r>
              <a:rPr lang="en"/>
              <a:t>: </a:t>
            </a:r>
            <a:r>
              <a:rPr i="1" lang="en"/>
              <a:t>Pandemic</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Scientific Example #1</a:t>
            </a:r>
            <a:endParaRPr/>
          </a:p>
          <a:p>
            <a:pPr indent="0" lvl="0" marL="0" rtl="0" algn="l">
              <a:spcBef>
                <a:spcPts val="0"/>
              </a:spcBef>
              <a:spcAft>
                <a:spcPts val="0"/>
              </a:spcAft>
              <a:buNone/>
            </a:pPr>
            <a:r>
              <a:rPr lang="en" sz="2300"/>
              <a:t>Drug Design</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Drug Design</a:t>
            </a:r>
            <a:endParaRPr/>
          </a:p>
        </p:txBody>
      </p:sp>
      <p:sp>
        <p:nvSpPr>
          <p:cNvPr id="151" name="Google Shape;151;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extremely important problem in the biological sciences is </a:t>
            </a:r>
            <a:r>
              <a:rPr b="1" lang="en"/>
              <a:t>drug design</a:t>
            </a:r>
            <a:endParaRPr b="1"/>
          </a:p>
          <a:p>
            <a:pPr indent="0" lvl="0" marL="0" rtl="0" algn="l">
              <a:spcBef>
                <a:spcPts val="1600"/>
              </a:spcBef>
              <a:spcAft>
                <a:spcPts val="0"/>
              </a:spcAft>
              <a:buNone/>
            </a:pPr>
            <a:r>
              <a:rPr b="1" lang="en"/>
              <a:t>	Goal:</a:t>
            </a:r>
            <a:r>
              <a:rPr lang="en"/>
              <a:t> Find small molecules (</a:t>
            </a:r>
            <a:r>
              <a:rPr b="1" lang="en"/>
              <a:t>ligands</a:t>
            </a:r>
            <a:r>
              <a:rPr lang="en"/>
              <a:t>) that are good candidates for use as drugs</a:t>
            </a:r>
            <a:endParaRPr/>
          </a:p>
          <a:p>
            <a:pPr indent="0" lvl="0" marL="0" rtl="0" algn="l">
              <a:spcBef>
                <a:spcPts val="1600"/>
              </a:spcBef>
              <a:spcAft>
                <a:spcPts val="0"/>
              </a:spcAft>
              <a:buNone/>
            </a:pPr>
            <a:r>
              <a:rPr lang="en"/>
              <a:t>General approach to the problem:</a:t>
            </a:r>
            <a:endParaRPr/>
          </a:p>
          <a:p>
            <a:pPr indent="-311150" lvl="0" marL="457200" rtl="0" algn="l">
              <a:spcBef>
                <a:spcPts val="1600"/>
              </a:spcBef>
              <a:spcAft>
                <a:spcPts val="0"/>
              </a:spcAft>
              <a:buSzPts val="1300"/>
              <a:buChar char="-"/>
            </a:pPr>
            <a:r>
              <a:rPr lang="en"/>
              <a:t>A protein associated with the disease of interest is identified, and its 3D structure is found either </a:t>
            </a:r>
            <a:r>
              <a:rPr i="1" lang="en"/>
              <a:t>experimentally</a:t>
            </a:r>
            <a:r>
              <a:rPr lang="en"/>
              <a:t> or </a:t>
            </a:r>
            <a:r>
              <a:rPr i="1" lang="en"/>
              <a:t>through a molecular modeling computation</a:t>
            </a:r>
            <a:endParaRPr i="1"/>
          </a:p>
          <a:p>
            <a:pPr indent="-311150" lvl="0" marL="457200" rtl="0" algn="l">
              <a:spcBef>
                <a:spcPts val="0"/>
              </a:spcBef>
              <a:spcAft>
                <a:spcPts val="0"/>
              </a:spcAft>
              <a:buSzPts val="1300"/>
              <a:buChar char="-"/>
            </a:pPr>
            <a:r>
              <a:rPr lang="en"/>
              <a:t>A </a:t>
            </a:r>
            <a:r>
              <a:rPr b="1" lang="en"/>
              <a:t>collection of ligands</a:t>
            </a:r>
            <a:r>
              <a:rPr lang="en"/>
              <a:t> is tested against the protein (that is, for every orientation of the ligand relative to the protein, computation is done to test whether the ligand binds with the protein in useful ways)</a:t>
            </a:r>
            <a:endParaRPr/>
          </a:p>
          <a:p>
            <a:pPr indent="-311150" lvl="0" marL="457200" rtl="0" algn="l">
              <a:spcBef>
                <a:spcPts val="0"/>
              </a:spcBef>
              <a:spcAft>
                <a:spcPts val="0"/>
              </a:spcAft>
              <a:buSzPts val="1300"/>
              <a:buChar char="-"/>
            </a:pPr>
            <a:r>
              <a:rPr lang="en"/>
              <a:t>A </a:t>
            </a:r>
            <a:r>
              <a:rPr b="1" lang="en"/>
              <a:t>score</a:t>
            </a:r>
            <a:r>
              <a:rPr lang="en"/>
              <a:t> is set based on these binding properties, and the best scores are flagged, </a:t>
            </a:r>
            <a:r>
              <a:rPr lang="en"/>
              <a:t>identifying</a:t>
            </a:r>
            <a:r>
              <a:rPr lang="en"/>
              <a:t> ligands that would make good drug candidates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Drug Design</a:t>
            </a:r>
            <a:endParaRPr/>
          </a:p>
        </p:txBody>
      </p:sp>
      <p:pic>
        <p:nvPicPr>
          <p:cNvPr id="157" name="Google Shape;157;p17"/>
          <p:cNvPicPr preferRelativeResize="0"/>
          <p:nvPr/>
        </p:nvPicPr>
        <p:blipFill>
          <a:blip r:embed="rId3">
            <a:alphaModFix/>
          </a:blip>
          <a:stretch>
            <a:fillRect/>
          </a:stretch>
        </p:blipFill>
        <p:spPr>
          <a:xfrm>
            <a:off x="1800225" y="1307850"/>
            <a:ext cx="5543550" cy="293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Drug Design</a:t>
            </a:r>
            <a:endParaRPr/>
          </a:p>
        </p:txBody>
      </p:sp>
      <p:sp>
        <p:nvSpPr>
          <p:cNvPr id="163" name="Google Shape;163;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actual ligand and protein data is beyond the scope of this example, so we will represent the computation by a simpler </a:t>
            </a:r>
            <a:r>
              <a:rPr i="1" lang="en" u="sng"/>
              <a:t>string-based comparison</a:t>
            </a:r>
            <a:endParaRPr i="1" u="sng"/>
          </a:p>
          <a:p>
            <a:pPr indent="-311150" lvl="0" marL="457200" rtl="0" algn="l">
              <a:spcBef>
                <a:spcPts val="1600"/>
              </a:spcBef>
              <a:spcAft>
                <a:spcPts val="0"/>
              </a:spcAft>
              <a:buSzPts val="1300"/>
              <a:buChar char="-"/>
            </a:pPr>
            <a:r>
              <a:rPr lang="en"/>
              <a:t>Proteins and ligands will be represented as randomly-generated characters strings</a:t>
            </a:r>
            <a:endParaRPr/>
          </a:p>
          <a:p>
            <a:pPr indent="-311150" lvl="0" marL="457200" rtl="0" algn="l">
              <a:spcBef>
                <a:spcPts val="0"/>
              </a:spcBef>
              <a:spcAft>
                <a:spcPts val="0"/>
              </a:spcAft>
              <a:buSzPts val="1300"/>
              <a:buChar char="-"/>
            </a:pPr>
            <a:r>
              <a:rPr lang="en"/>
              <a:t>The computation will be represented by comparing a </a:t>
            </a:r>
            <a:r>
              <a:rPr b="1" lang="en"/>
              <a:t>ligand string (L)</a:t>
            </a:r>
            <a:r>
              <a:rPr lang="en"/>
              <a:t> to a </a:t>
            </a:r>
            <a:r>
              <a:rPr b="1" lang="en"/>
              <a:t>protein string (P)</a:t>
            </a:r>
            <a:endParaRPr b="1"/>
          </a:p>
          <a:p>
            <a:pPr indent="-311150" lvl="0" marL="457200" rtl="0" algn="l">
              <a:spcBef>
                <a:spcPts val="0"/>
              </a:spcBef>
              <a:spcAft>
                <a:spcPts val="0"/>
              </a:spcAft>
              <a:buSzPts val="1300"/>
              <a:buChar char="-"/>
            </a:pPr>
            <a:r>
              <a:rPr lang="en"/>
              <a:t>The score for a pair [L, P] will be the maximum number of matching characters among all </a:t>
            </a:r>
            <a:r>
              <a:rPr lang="en"/>
              <a:t>possibilities</a:t>
            </a:r>
            <a:r>
              <a:rPr lang="en"/>
              <a:t> when L is compared to P, moving from left to right, allowing possible insertions and deletions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Drug Design</a:t>
            </a:r>
            <a:endParaRPr/>
          </a:p>
        </p:txBody>
      </p:sp>
      <p:sp>
        <p:nvSpPr>
          <p:cNvPr id="169" name="Google Shape;169;p19"/>
          <p:cNvSpPr txBox="1"/>
          <p:nvPr>
            <p:ph idx="1" type="body"/>
          </p:nvPr>
        </p:nvSpPr>
        <p:spPr>
          <a:xfrm>
            <a:off x="1297500" y="1307850"/>
            <a:ext cx="7038900" cy="34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if </a:t>
            </a:r>
            <a:r>
              <a:rPr b="1" lang="en"/>
              <a:t>L </a:t>
            </a:r>
            <a:r>
              <a:rPr lang="en"/>
              <a:t>is the string “</a:t>
            </a:r>
            <a:r>
              <a:rPr lang="en">
                <a:latin typeface="Courier New"/>
                <a:ea typeface="Courier New"/>
                <a:cs typeface="Courier New"/>
                <a:sym typeface="Courier New"/>
              </a:rPr>
              <a:t>cxtbcrv</a:t>
            </a:r>
            <a:r>
              <a:rPr lang="en"/>
              <a:t>” and</a:t>
            </a:r>
            <a:r>
              <a:rPr b="1" lang="en"/>
              <a:t> P</a:t>
            </a:r>
            <a:r>
              <a:rPr lang="en"/>
              <a:t> is the string “</a:t>
            </a:r>
            <a:r>
              <a:rPr lang="en">
                <a:latin typeface="Courier New"/>
                <a:ea typeface="Courier New"/>
                <a:cs typeface="Courier New"/>
                <a:sym typeface="Courier New"/>
              </a:rPr>
              <a:t>lcacxetqvivg</a:t>
            </a:r>
            <a:r>
              <a:rPr lang="en"/>
              <a:t>”, then the score is </a:t>
            </a:r>
            <a:r>
              <a:rPr b="1" lang="en"/>
              <a:t>4</a:t>
            </a:r>
            <a:r>
              <a:rPr lang="en"/>
              <a:t>, </a:t>
            </a:r>
            <a:r>
              <a:rPr lang="en"/>
              <a:t>arising</a:t>
            </a:r>
            <a:r>
              <a:rPr lang="en"/>
              <a:t> from this comparison of </a:t>
            </a:r>
            <a:r>
              <a:rPr b="1" lang="en"/>
              <a:t>L</a:t>
            </a:r>
            <a:r>
              <a:rPr lang="en"/>
              <a:t> to a segment </a:t>
            </a:r>
            <a:r>
              <a:rPr b="1" lang="en"/>
              <a:t>P</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Another possible match would be the following (also yielding a score of </a:t>
            </a:r>
            <a:r>
              <a:rPr b="1" lang="en"/>
              <a:t>4</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NOTE: there is </a:t>
            </a:r>
            <a:r>
              <a:rPr i="1" lang="en" u="sng"/>
              <a:t>no</a:t>
            </a:r>
            <a:r>
              <a:rPr i="1" lang="en" u="sng"/>
              <a:t> comparison</a:t>
            </a:r>
            <a:r>
              <a:rPr lang="en"/>
              <a:t> that matches </a:t>
            </a:r>
            <a:r>
              <a:rPr i="1" lang="en"/>
              <a:t>5 or more characters</a:t>
            </a:r>
            <a:r>
              <a:rPr lang="en"/>
              <a:t> while moving left to right, so the score is </a:t>
            </a:r>
            <a:r>
              <a:rPr b="1" lang="en"/>
              <a:t>4</a:t>
            </a:r>
            <a:endParaRPr b="1"/>
          </a:p>
        </p:txBody>
      </p:sp>
      <p:pic>
        <p:nvPicPr>
          <p:cNvPr id="170" name="Google Shape;170;p19"/>
          <p:cNvPicPr preferRelativeResize="0"/>
          <p:nvPr/>
        </p:nvPicPr>
        <p:blipFill>
          <a:blip r:embed="rId3">
            <a:alphaModFix/>
          </a:blip>
          <a:stretch>
            <a:fillRect/>
          </a:stretch>
        </p:blipFill>
        <p:spPr>
          <a:xfrm>
            <a:off x="3605213" y="1961825"/>
            <a:ext cx="1933575" cy="809625"/>
          </a:xfrm>
          <a:prstGeom prst="rect">
            <a:avLst/>
          </a:prstGeom>
          <a:noFill/>
          <a:ln>
            <a:noFill/>
          </a:ln>
        </p:spPr>
      </p:pic>
      <p:pic>
        <p:nvPicPr>
          <p:cNvPr id="171" name="Google Shape;171;p19"/>
          <p:cNvPicPr preferRelativeResize="0"/>
          <p:nvPr/>
        </p:nvPicPr>
        <p:blipFill>
          <a:blip r:embed="rId4">
            <a:alphaModFix/>
          </a:blip>
          <a:stretch>
            <a:fillRect/>
          </a:stretch>
        </p:blipFill>
        <p:spPr>
          <a:xfrm>
            <a:off x="3605213" y="3332175"/>
            <a:ext cx="1933575" cy="6905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Drug Design</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point of this module is </a:t>
            </a:r>
            <a:r>
              <a:rPr i="1" lang="en" u="sng"/>
              <a:t>not</a:t>
            </a:r>
            <a:r>
              <a:rPr lang="en"/>
              <a:t> to write the code yourself, but to use a working example to explore the problem and the performance of the solution</a:t>
            </a:r>
            <a:endParaRPr/>
          </a:p>
          <a:p>
            <a:pPr indent="0" lvl="0" marL="0" rtl="0" algn="l">
              <a:spcBef>
                <a:spcPts val="1600"/>
              </a:spcBef>
              <a:spcAft>
                <a:spcPts val="0"/>
              </a:spcAft>
              <a:buNone/>
            </a:pPr>
            <a:r>
              <a:rPr lang="en"/>
              <a:t>Included with this module is the file </a:t>
            </a:r>
            <a:r>
              <a:rPr lang="en">
                <a:latin typeface="Courier New"/>
                <a:ea typeface="Courier New"/>
                <a:cs typeface="Courier New"/>
                <a:sym typeface="Courier New"/>
              </a:rPr>
              <a:t>dd_serial.cpp</a:t>
            </a:r>
            <a:r>
              <a:rPr lang="en"/>
              <a:t>, a simple sequential (serial) solution to this problem</a:t>
            </a:r>
            <a:endParaRPr/>
          </a:p>
          <a:p>
            <a:pPr indent="0" lvl="0" marL="0" rtl="0" algn="l">
              <a:spcBef>
                <a:spcPts val="1600"/>
              </a:spcBef>
              <a:spcAft>
                <a:spcPts val="0"/>
              </a:spcAft>
              <a:buNone/>
            </a:pPr>
            <a:r>
              <a:rPr lang="en"/>
              <a:t>You can compile this </a:t>
            </a:r>
            <a:r>
              <a:rPr b="1" lang="en"/>
              <a:t>C++</a:t>
            </a:r>
            <a:r>
              <a:rPr lang="en"/>
              <a:t> file as follows:</a:t>
            </a:r>
            <a:endParaRPr/>
          </a:p>
          <a:p>
            <a:pPr indent="0" lvl="0" marL="0" rtl="0" algn="l">
              <a:spcBef>
                <a:spcPts val="1600"/>
              </a:spcBef>
              <a:spcAft>
                <a:spcPts val="0"/>
              </a:spcAft>
              <a:buNone/>
            </a:pPr>
            <a:r>
              <a:rPr lang="en"/>
              <a:t>	</a:t>
            </a:r>
            <a:r>
              <a:rPr lang="en">
                <a:latin typeface="Courier New"/>
                <a:ea typeface="Courier New"/>
                <a:cs typeface="Courier New"/>
                <a:sym typeface="Courier New"/>
              </a:rPr>
              <a:t>g++ -o dd_serial dd_serial.cpp</a:t>
            </a:r>
            <a:endParaRPr>
              <a:latin typeface="Courier New"/>
              <a:ea typeface="Courier New"/>
              <a:cs typeface="Courier New"/>
              <a:sym typeface="Courier New"/>
            </a:endParaRPr>
          </a:p>
          <a:p>
            <a:pPr indent="0" lvl="0" marL="0" rtl="0" algn="l">
              <a:spcBef>
                <a:spcPts val="1600"/>
              </a:spcBef>
              <a:spcAft>
                <a:spcPts val="0"/>
              </a:spcAft>
              <a:buNone/>
            </a:pPr>
            <a:r>
              <a:rPr lang="en"/>
              <a:t>You can then run the program as follows:</a:t>
            </a:r>
            <a:endParaRPr/>
          </a:p>
          <a:p>
            <a:pPr indent="0" lvl="0" marL="0" rtl="0" algn="l">
              <a:spcBef>
                <a:spcPts val="1600"/>
              </a:spcBef>
              <a:spcAft>
                <a:spcPts val="1600"/>
              </a:spcAft>
              <a:buNone/>
            </a:pPr>
            <a:r>
              <a:rPr lang="en"/>
              <a:t>	</a:t>
            </a:r>
            <a:r>
              <a:rPr lang="en">
                <a:latin typeface="Courier New"/>
                <a:ea typeface="Courier New"/>
                <a:cs typeface="Courier New"/>
                <a:sym typeface="Courier New"/>
              </a:rPr>
              <a:t>./dd_serial</a:t>
            </a:r>
            <a:endParaRPr>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Drug Design</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dd_serial</a:t>
            </a:r>
            <a:r>
              <a:rPr lang="en"/>
              <a:t> program </a:t>
            </a:r>
            <a:r>
              <a:rPr lang="en" u="sng"/>
              <a:t>optionally</a:t>
            </a:r>
            <a:r>
              <a:rPr lang="en"/>
              <a:t> accepts up to </a:t>
            </a:r>
            <a:r>
              <a:rPr i="1" lang="en"/>
              <a:t>three command-line arguments</a:t>
            </a:r>
            <a:r>
              <a:rPr lang="en"/>
              <a:t>:</a:t>
            </a:r>
            <a:endParaRPr/>
          </a:p>
          <a:p>
            <a:pPr indent="-311150" lvl="0" marL="457200" rtl="0" algn="l">
              <a:spcBef>
                <a:spcPts val="1600"/>
              </a:spcBef>
              <a:spcAft>
                <a:spcPts val="0"/>
              </a:spcAft>
              <a:buSzPts val="1300"/>
              <a:buAutoNum type="arabicParenR"/>
            </a:pPr>
            <a:r>
              <a:rPr lang="en"/>
              <a:t>maximum length of the randomly generated ligand strings</a:t>
            </a:r>
            <a:br>
              <a:rPr lang="en"/>
            </a:br>
            <a:endParaRPr/>
          </a:p>
          <a:p>
            <a:pPr indent="-311150" lvl="0" marL="457200" rtl="0" algn="l">
              <a:spcBef>
                <a:spcPts val="0"/>
              </a:spcBef>
              <a:spcAft>
                <a:spcPts val="0"/>
              </a:spcAft>
              <a:buSzPts val="1300"/>
              <a:buAutoNum type="arabicParenR"/>
            </a:pPr>
            <a:r>
              <a:rPr lang="en"/>
              <a:t>number of ligands generated</a:t>
            </a:r>
            <a:br>
              <a:rPr lang="en"/>
            </a:br>
            <a:endParaRPr/>
          </a:p>
          <a:p>
            <a:pPr indent="-311150" lvl="0" marL="457200" rtl="0" algn="l">
              <a:spcBef>
                <a:spcPts val="0"/>
              </a:spcBef>
              <a:spcAft>
                <a:spcPts val="0"/>
              </a:spcAft>
              <a:buSzPts val="1300"/>
              <a:buAutoNum type="arabicParenR"/>
            </a:pPr>
            <a:r>
              <a:rPr lang="en"/>
              <a:t>protein string to which ligands will be compared</a:t>
            </a:r>
            <a:endParaRPr/>
          </a:p>
          <a:p>
            <a:pPr indent="0" lvl="0" marL="0" rtl="0" algn="l">
              <a:spcBef>
                <a:spcPts val="1600"/>
              </a:spcBef>
              <a:spcAft>
                <a:spcPts val="1600"/>
              </a:spcAft>
              <a:buNone/>
            </a:pPr>
            <a:r>
              <a:rPr lang="en"/>
              <a:t>Try opening the source code file to see what the default values are for these!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