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9144000" cy="6858000"/>
  <p:embeddedFontLst>
    <p:embeddedFont>
      <p:font typeface="Source Code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slideMaster" Target="slideMasters/slideMaster3.xml"/><Relationship Id="rId19" Type="http://schemas.openxmlformats.org/officeDocument/2006/relationships/font" Target="fonts/SourceCodePro-boldItalic.fntdata"/><Relationship Id="rId6" Type="http://schemas.openxmlformats.org/officeDocument/2006/relationships/notesMaster" Target="notesMasters/notesMaster1.xml"/><Relationship Id="rId18" Type="http://schemas.openxmlformats.org/officeDocument/2006/relationships/font" Target="fonts/SourceCodePr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 name="Google Shape;5;n"/>
          <p:cNvSpPr/>
          <p:nvPr>
            <p:ph idx="3"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Google Shape;7;n"/>
          <p:cNvSpPr txBox="1"/>
          <p:nvPr>
            <p:ph idx="11" type="ftr"/>
          </p:nvPr>
        </p:nvSpPr>
        <p:spPr>
          <a:xfrm>
            <a:off x="0" y="6513513"/>
            <a:ext cx="3962400" cy="3429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 name="Google Shape;8;n"/>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468134be_0_60:notes"/>
          <p:cNvSpPr/>
          <p:nvPr>
            <p:ph idx="2" type="sldImg"/>
          </p:nvPr>
        </p:nvSpPr>
        <p:spPr>
          <a:xfrm>
            <a:off x="508400" y="514350"/>
            <a:ext cx="8127900" cy="25719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468134be_0_60:notes"/>
          <p:cNvSpPr txBox="1"/>
          <p:nvPr>
            <p:ph idx="1" type="body"/>
          </p:nvPr>
        </p:nvSpPr>
        <p:spPr>
          <a:xfrm>
            <a:off x="914400" y="3257550"/>
            <a:ext cx="7315200" cy="308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9c26c4017_0_7: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9c26c4017_0_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p:txBody>
      </p:sp>
      <p:sp>
        <p:nvSpPr>
          <p:cNvPr id="182" name="Google Shape;182;g89c26c4017_0_7:notes"/>
          <p:cNvSpPr txBox="1"/>
          <p:nvPr>
            <p:ph idx="12" type="sldNum"/>
          </p:nvPr>
        </p:nvSpPr>
        <p:spPr>
          <a:xfrm>
            <a:off x="5180013" y="6513513"/>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4468134be_0_10:notes"/>
          <p:cNvSpPr/>
          <p:nvPr>
            <p:ph idx="2" type="sldImg"/>
          </p:nvPr>
        </p:nvSpPr>
        <p:spPr>
          <a:xfrm>
            <a:off x="508400" y="514350"/>
            <a:ext cx="8127900" cy="25719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4468134be_0_10:notes"/>
          <p:cNvSpPr txBox="1"/>
          <p:nvPr>
            <p:ph idx="1" type="body"/>
          </p:nvPr>
        </p:nvSpPr>
        <p:spPr>
          <a:xfrm>
            <a:off x="914400" y="3257550"/>
            <a:ext cx="7315200" cy="308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Before the lecture is started, its always good idea to get started with getting into the system and requesting resource needed for examples and </a:t>
            </a:r>
            <a:r>
              <a:rPr lang="en-US">
                <a:latin typeface="Times New Roman"/>
                <a:ea typeface="Times New Roman"/>
                <a:cs typeface="Times New Roman"/>
                <a:sym typeface="Times New Roman"/>
              </a:rPr>
              <a:t>exercises</a:t>
            </a:r>
            <a:r>
              <a:rPr lang="en-US">
                <a:latin typeface="Times New Roman"/>
                <a:ea typeface="Times New Roman"/>
                <a:cs typeface="Times New Roman"/>
                <a:sym typeface="Times New Roman"/>
              </a:rPr>
              <a:t>. Sometimes the queue can take a while, so request for enough time that will get you through the examples and exercies.</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Optional Slide</a:t>
            </a:r>
            <a:endParaRPr b="0" i="0" sz="1200" u="none" cap="none" strike="noStrike">
              <a:solidFill>
                <a:schemeClr val="dk1"/>
              </a:solidFill>
              <a:latin typeface="Calibri"/>
              <a:ea typeface="Calibri"/>
              <a:cs typeface="Calibri"/>
              <a:sym typeface="Calibri"/>
            </a:endParaRPr>
          </a:p>
        </p:txBody>
      </p:sp>
      <p:sp>
        <p:nvSpPr>
          <p:cNvPr id="195" name="Google Shape;195;p13: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Optional Slide</a:t>
            </a:r>
            <a:endParaRPr>
              <a:latin typeface="Times New Roman"/>
              <a:ea typeface="Times New Roman"/>
              <a:cs typeface="Times New Roman"/>
              <a:sym typeface="Times New Roman"/>
            </a:endParaRPr>
          </a:p>
        </p:txBody>
      </p:sp>
      <p:sp>
        <p:nvSpPr>
          <p:cNvPr id="203" name="Google Shape;203;p11: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Optional Slide</a:t>
            </a:r>
            <a:endParaRPr>
              <a:latin typeface="Times New Roman"/>
              <a:ea typeface="Times New Roman"/>
              <a:cs typeface="Times New Roman"/>
              <a:sym typeface="Times New Roman"/>
            </a:endParaRPr>
          </a:p>
        </p:txBody>
      </p:sp>
      <p:sp>
        <p:nvSpPr>
          <p:cNvPr id="209" name="Google Shape;209;p12: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9c26c4017_0_0: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9c26c4017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50">
                <a:solidFill>
                  <a:schemeClr val="dk1"/>
                </a:solidFill>
                <a:latin typeface="Times New Roman"/>
                <a:ea typeface="Times New Roman"/>
                <a:cs typeface="Times New Roman"/>
                <a:sym typeface="Times New Roman"/>
              </a:rPr>
              <a:t>OpenACC emerged in 2011 as a programming model that uses high-level compiler directives to expose parallelism in the code and parallelizing compilers to build the code for a variety of parallel accelerators. You add OpenACC to C/C++ code in form of #pragmas and in Fortran as comments that gives the compiler </a:t>
            </a:r>
            <a:r>
              <a:rPr lang="en-US" sz="1050">
                <a:solidFill>
                  <a:schemeClr val="dk1"/>
                </a:solidFill>
                <a:latin typeface="Times New Roman"/>
                <a:ea typeface="Times New Roman"/>
                <a:cs typeface="Times New Roman"/>
                <a:sym typeface="Times New Roman"/>
              </a:rPr>
              <a:t>additional</a:t>
            </a:r>
            <a:r>
              <a:rPr lang="en-US" sz="1050">
                <a:solidFill>
                  <a:schemeClr val="dk1"/>
                </a:solidFill>
                <a:latin typeface="Times New Roman"/>
                <a:ea typeface="Times New Roman"/>
                <a:cs typeface="Times New Roman"/>
                <a:sym typeface="Times New Roman"/>
              </a:rPr>
              <a:t> </a:t>
            </a:r>
            <a:r>
              <a:rPr lang="en-US" sz="1050">
                <a:solidFill>
                  <a:schemeClr val="dk1"/>
                </a:solidFill>
                <a:latin typeface="Times New Roman"/>
                <a:ea typeface="Times New Roman"/>
                <a:cs typeface="Times New Roman"/>
                <a:sym typeface="Times New Roman"/>
              </a:rPr>
              <a:t>information</a:t>
            </a:r>
            <a:r>
              <a:rPr lang="en-US" sz="1050">
                <a:solidFill>
                  <a:schemeClr val="dk1"/>
                </a:solidFill>
                <a:latin typeface="Times New Roman"/>
                <a:ea typeface="Times New Roman"/>
                <a:cs typeface="Times New Roman"/>
                <a:sym typeface="Times New Roman"/>
              </a:rPr>
              <a:t> on how to the code should be compiled.</a:t>
            </a:r>
            <a:endParaRPr sz="10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850">
                <a:solidFill>
                  <a:schemeClr val="dk1"/>
                </a:solidFill>
              </a:rPr>
              <a:t>CPU and GPU has its own memory, so data need to exist in both places and need to be managed correctly. We don’t have to manage two copies of same vectors data, we instead we can have OpenACC manage that for us.</a:t>
            </a:r>
            <a:endParaRPr sz="850">
              <a:solidFill>
                <a:schemeClr val="dk1"/>
              </a:solidFill>
            </a:endParaRPr>
          </a:p>
          <a:p>
            <a:pPr indent="0" lvl="0" marL="0" rtl="0" algn="l">
              <a:lnSpc>
                <a:spcPct val="115000"/>
              </a:lnSpc>
              <a:spcBef>
                <a:spcPts val="0"/>
              </a:spcBef>
              <a:spcAft>
                <a:spcPts val="0"/>
              </a:spcAft>
              <a:buNone/>
            </a:pPr>
            <a:r>
              <a:rPr lang="en-US" sz="850">
                <a:solidFill>
                  <a:schemeClr val="dk1"/>
                </a:solidFill>
              </a:rPr>
              <a:t>The most important part of this </a:t>
            </a:r>
            <a:r>
              <a:rPr lang="en-US" sz="850">
                <a:solidFill>
                  <a:schemeClr val="dk1"/>
                </a:solidFill>
              </a:rPr>
              <a:t>pseudocode</a:t>
            </a:r>
            <a:r>
              <a:rPr lang="en-US" sz="850">
                <a:solidFill>
                  <a:schemeClr val="dk1"/>
                </a:solidFill>
              </a:rPr>
              <a:t> is the #pragma acc parallel which actually </a:t>
            </a:r>
            <a:r>
              <a:rPr lang="en-US" sz="850">
                <a:solidFill>
                  <a:schemeClr val="dk1"/>
                </a:solidFill>
              </a:rPr>
              <a:t>initiates</a:t>
            </a:r>
            <a:r>
              <a:rPr lang="en-US" sz="850">
                <a:solidFill>
                  <a:schemeClr val="dk1"/>
                </a:solidFill>
              </a:rPr>
              <a:t> the parallel region and creates a group of threads for parallel execution.</a:t>
            </a:r>
            <a:endParaRPr sz="850">
              <a:solidFill>
                <a:schemeClr val="dk1"/>
              </a:solidFill>
            </a:endParaRPr>
          </a:p>
          <a:p>
            <a:pPr indent="0" lvl="0" marL="0" rtl="0" algn="l">
              <a:lnSpc>
                <a:spcPct val="115000"/>
              </a:lnSpc>
              <a:spcBef>
                <a:spcPts val="0"/>
              </a:spcBef>
              <a:spcAft>
                <a:spcPts val="0"/>
              </a:spcAft>
              <a:buNone/>
            </a:pPr>
            <a:r>
              <a:rPr lang="en-US" sz="850">
                <a:solidFill>
                  <a:schemeClr val="dk1"/>
                </a:solidFill>
              </a:rPr>
              <a:t>You don’t have to tell the compiler how to divide the loop </a:t>
            </a:r>
            <a:r>
              <a:rPr lang="en-US" sz="850">
                <a:solidFill>
                  <a:schemeClr val="dk1"/>
                </a:solidFill>
              </a:rPr>
              <a:t>iterations</a:t>
            </a:r>
            <a:r>
              <a:rPr lang="en-US" sz="850">
                <a:solidFill>
                  <a:schemeClr val="dk1"/>
                </a:solidFill>
              </a:rPr>
              <a:t>, it will will do it automatically based on what it knows about the system </a:t>
            </a:r>
            <a:r>
              <a:rPr lang="en-US" sz="850">
                <a:solidFill>
                  <a:schemeClr val="dk1"/>
                </a:solidFill>
              </a:rPr>
              <a:t>architecture</a:t>
            </a:r>
            <a:r>
              <a:rPr lang="en-US" sz="850">
                <a:solidFill>
                  <a:schemeClr val="dk1"/>
                </a:solidFill>
              </a:rPr>
              <a:t>. </a:t>
            </a:r>
            <a:endParaRPr sz="850">
              <a:solidFill>
                <a:schemeClr val="dk1"/>
              </a:solidFill>
            </a:endParaRPr>
          </a:p>
          <a:p>
            <a:pPr indent="0" lvl="0" marL="0" rtl="0" algn="l">
              <a:lnSpc>
                <a:spcPct val="115000"/>
              </a:lnSpc>
              <a:spcBef>
                <a:spcPts val="0"/>
              </a:spcBef>
              <a:spcAft>
                <a:spcPts val="0"/>
              </a:spcAft>
              <a:buNone/>
            </a:pPr>
            <a:r>
              <a:rPr lang="en-US" sz="850">
                <a:solidFill>
                  <a:schemeClr val="dk1"/>
                </a:solidFill>
              </a:rPr>
              <a:t>These directives dont have to be added all together, we can just add them incrementally as we test for performance and program correctness. </a:t>
            </a:r>
            <a:endParaRPr sz="850">
              <a:solidFill>
                <a:schemeClr val="dk1"/>
              </a:solidFill>
            </a:endParaRPr>
          </a:p>
          <a:p>
            <a:pPr indent="0" lvl="0" marL="0" rtl="0" algn="l">
              <a:lnSpc>
                <a:spcPct val="115000"/>
              </a:lnSpc>
              <a:spcBef>
                <a:spcPts val="0"/>
              </a:spcBef>
              <a:spcAft>
                <a:spcPts val="0"/>
              </a:spcAft>
              <a:buNone/>
            </a:pPr>
            <a:r>
              <a:rPr lang="en-US" sz="850">
                <a:solidFill>
                  <a:schemeClr val="dk1"/>
                </a:solidFill>
              </a:rPr>
              <a:t>Same code could be run on many different </a:t>
            </a:r>
            <a:r>
              <a:rPr lang="en-US" sz="850">
                <a:solidFill>
                  <a:schemeClr val="dk1"/>
                </a:solidFill>
              </a:rPr>
              <a:t>architecture</a:t>
            </a:r>
            <a:r>
              <a:rPr lang="en-US" sz="850">
                <a:solidFill>
                  <a:schemeClr val="dk1"/>
                </a:solidFill>
              </a:rPr>
              <a:t> </a:t>
            </a:r>
            <a:r>
              <a:rPr lang="en-US" sz="850">
                <a:solidFill>
                  <a:schemeClr val="dk1"/>
                </a:solidFill>
              </a:rPr>
              <a:t>without</a:t>
            </a:r>
            <a:r>
              <a:rPr lang="en-US" sz="850">
                <a:solidFill>
                  <a:schemeClr val="dk1"/>
                </a:solidFill>
              </a:rPr>
              <a:t> any change, except for recompiling and </a:t>
            </a:r>
            <a:r>
              <a:rPr lang="en-US" sz="850">
                <a:solidFill>
                  <a:schemeClr val="dk1"/>
                </a:solidFill>
              </a:rPr>
              <a:t>specifying</a:t>
            </a:r>
            <a:r>
              <a:rPr lang="en-US" sz="850">
                <a:solidFill>
                  <a:schemeClr val="dk1"/>
                </a:solidFill>
              </a:rPr>
              <a:t> the target </a:t>
            </a:r>
            <a:r>
              <a:rPr lang="en-US" sz="850">
                <a:solidFill>
                  <a:schemeClr val="dk1"/>
                </a:solidFill>
              </a:rPr>
              <a:t>compiler</a:t>
            </a:r>
            <a:r>
              <a:rPr lang="en-US" sz="850">
                <a:solidFill>
                  <a:schemeClr val="dk1"/>
                </a:solidFill>
              </a:rPr>
              <a:t> flags</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None/>
            </a:pPr>
            <a:r>
              <a:t/>
            </a:r>
            <a:endParaRPr sz="1500"/>
          </a:p>
        </p:txBody>
      </p:sp>
      <p:sp>
        <p:nvSpPr>
          <p:cNvPr id="217" name="Google Shape;217;g89c26c4017_0_0:notes"/>
          <p:cNvSpPr txBox="1"/>
          <p:nvPr>
            <p:ph idx="12" type="sldNum"/>
          </p:nvPr>
        </p:nvSpPr>
        <p:spPr>
          <a:xfrm>
            <a:off x="5180013" y="6513513"/>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9c26c4017_0_14: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9c26c4017_0_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latin typeface="Times New Roman"/>
              <a:ea typeface="Times New Roman"/>
              <a:cs typeface="Times New Roman"/>
              <a:sym typeface="Times New Roman"/>
            </a:endParaRPr>
          </a:p>
        </p:txBody>
      </p:sp>
      <p:sp>
        <p:nvSpPr>
          <p:cNvPr id="224" name="Google Shape;224;g89c26c4017_0_14:notes"/>
          <p:cNvSpPr txBox="1"/>
          <p:nvPr>
            <p:ph idx="12" type="sldNum"/>
          </p:nvPr>
        </p:nvSpPr>
        <p:spPr>
          <a:xfrm>
            <a:off x="5180013" y="6513513"/>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597820"/>
            <a:ext cx="7772400" cy="1102519"/>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7" name="Google Shape;17;p2"/>
          <p:cNvSpPr txBox="1"/>
          <p:nvPr>
            <p:ph idx="1" type="subTitle"/>
          </p:nvPr>
        </p:nvSpPr>
        <p:spPr>
          <a:xfrm>
            <a:off x="1371600" y="2914650"/>
            <a:ext cx="6400800" cy="131445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400"/>
              <a:buFont typeface="Arial"/>
              <a:buNone/>
              <a:defRPr/>
            </a:lvl1pPr>
            <a:lvl2pPr indent="0" lvl="1" marL="457200" marR="0" rtl="0" algn="ctr">
              <a:spcBef>
                <a:spcPts val="560"/>
              </a:spcBef>
              <a:spcAft>
                <a:spcPts val="0"/>
              </a:spcAft>
              <a:buClr>
                <a:srgbClr val="888888"/>
              </a:buClr>
              <a:buSzPts val="1400"/>
              <a:buFont typeface="Arial"/>
              <a:buNone/>
              <a:defRPr/>
            </a:lvl2pPr>
            <a:lvl3pPr indent="0" lvl="2" marL="914400" marR="0" rtl="0" algn="ctr">
              <a:spcBef>
                <a:spcPts val="480"/>
              </a:spcBef>
              <a:spcAft>
                <a:spcPts val="0"/>
              </a:spcAft>
              <a:buClr>
                <a:srgbClr val="888888"/>
              </a:buClr>
              <a:buSzPts val="1400"/>
              <a:buFont typeface="Arial"/>
              <a:buNone/>
              <a:defRPr/>
            </a:lvl3pPr>
            <a:lvl4pPr indent="0" lvl="3" marL="1371600" marR="0" rtl="0" algn="ctr">
              <a:spcBef>
                <a:spcPts val="400"/>
              </a:spcBef>
              <a:spcAft>
                <a:spcPts val="0"/>
              </a:spcAft>
              <a:buClr>
                <a:srgbClr val="888888"/>
              </a:buClr>
              <a:buSzPts val="1400"/>
              <a:buFont typeface="Arial"/>
              <a:buNone/>
              <a:defRPr/>
            </a:lvl4pPr>
            <a:lvl5pPr indent="0" lvl="4" marL="1828800" marR="0" rtl="0" algn="ctr">
              <a:spcBef>
                <a:spcPts val="400"/>
              </a:spcBef>
              <a:spcAft>
                <a:spcPts val="0"/>
              </a:spcAft>
              <a:buClr>
                <a:srgbClr val="888888"/>
              </a:buClr>
              <a:buSzPts val="1400"/>
              <a:buFont typeface="Arial"/>
              <a:buNone/>
              <a:defRPr/>
            </a:lvl5pPr>
            <a:lvl6pPr indent="0" lvl="5" marL="2286000" marR="0" rtl="0" algn="ctr">
              <a:spcBef>
                <a:spcPts val="400"/>
              </a:spcBef>
              <a:spcAft>
                <a:spcPts val="0"/>
              </a:spcAft>
              <a:buClr>
                <a:srgbClr val="888888"/>
              </a:buClr>
              <a:buSzPts val="1400"/>
              <a:buFont typeface="Arial"/>
              <a:buNone/>
              <a:defRPr/>
            </a:lvl6pPr>
            <a:lvl7pPr indent="0" lvl="6" marL="2743200" marR="0" rtl="0" algn="ctr">
              <a:spcBef>
                <a:spcPts val="400"/>
              </a:spcBef>
              <a:spcAft>
                <a:spcPts val="0"/>
              </a:spcAft>
              <a:buClr>
                <a:srgbClr val="888888"/>
              </a:buClr>
              <a:buSzPts val="1400"/>
              <a:buFont typeface="Arial"/>
              <a:buNone/>
              <a:defRPr/>
            </a:lvl7pPr>
            <a:lvl8pPr indent="0" lvl="7" marL="3200400" marR="0" rtl="0" algn="ctr">
              <a:spcBef>
                <a:spcPts val="400"/>
              </a:spcBef>
              <a:spcAft>
                <a:spcPts val="0"/>
              </a:spcAft>
              <a:buClr>
                <a:srgbClr val="888888"/>
              </a:buClr>
              <a:buSzPts val="1400"/>
              <a:buFont typeface="Arial"/>
              <a:buNone/>
              <a:defRPr/>
            </a:lvl8pPr>
            <a:lvl9pPr indent="0" lvl="8" marL="3657600" marR="0" rtl="0" algn="ctr">
              <a:spcBef>
                <a:spcPts val="400"/>
              </a:spcBef>
              <a:spcAft>
                <a:spcPts val="0"/>
              </a:spcAft>
              <a:buClr>
                <a:srgbClr val="888888"/>
              </a:buClr>
              <a:buSzPts val="1400"/>
              <a:buFont typeface="Arial"/>
              <a:buNone/>
              <a:defRPr/>
            </a:lvl9pPr>
          </a:lstStyle>
          <a:p/>
        </p:txBody>
      </p:sp>
      <p:sp>
        <p:nvSpPr>
          <p:cNvPr id="18" name="Google Shape;18;p2"/>
          <p:cNvSpPr txBox="1"/>
          <p:nvPr>
            <p:ph idx="10" type="dt"/>
          </p:nvPr>
        </p:nvSpPr>
        <p:spPr>
          <a:xfrm>
            <a:off x="457200" y="4767264"/>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9" name="Google Shape;19;p2"/>
          <p:cNvSpPr txBox="1"/>
          <p:nvPr>
            <p:ph idx="11" type="ftr"/>
          </p:nvPr>
        </p:nvSpPr>
        <p:spPr>
          <a:xfrm>
            <a:off x="3124200" y="4767264"/>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0" name="Google Shape;20;p2"/>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05979"/>
            <a:ext cx="8229600" cy="857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rot="5400000">
            <a:off x="2874764" y="-1217413"/>
            <a:ext cx="3394472"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75" name="Google Shape;75;p11"/>
          <p:cNvSpPr txBox="1"/>
          <p:nvPr>
            <p:ph idx="10" type="dt"/>
          </p:nvPr>
        </p:nvSpPr>
        <p:spPr>
          <a:xfrm>
            <a:off x="457200" y="4767264"/>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6" name="Google Shape;76;p11"/>
          <p:cNvSpPr txBox="1"/>
          <p:nvPr>
            <p:ph idx="11" type="ftr"/>
          </p:nvPr>
        </p:nvSpPr>
        <p:spPr>
          <a:xfrm>
            <a:off x="3124200" y="4767264"/>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1"/>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5463778" y="1371602"/>
            <a:ext cx="4388644" cy="20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0" name="Google Shape;80;p12"/>
          <p:cNvSpPr txBox="1"/>
          <p:nvPr>
            <p:ph idx="1" type="body"/>
          </p:nvPr>
        </p:nvSpPr>
        <p:spPr>
          <a:xfrm rot="5400000">
            <a:off x="1272778" y="-609598"/>
            <a:ext cx="4388644"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81" name="Google Shape;81;p12"/>
          <p:cNvSpPr txBox="1"/>
          <p:nvPr>
            <p:ph idx="10" type="dt"/>
          </p:nvPr>
        </p:nvSpPr>
        <p:spPr>
          <a:xfrm>
            <a:off x="457200" y="4767264"/>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2" name="Google Shape;82;p12"/>
          <p:cNvSpPr txBox="1"/>
          <p:nvPr>
            <p:ph idx="11" type="ftr"/>
          </p:nvPr>
        </p:nvSpPr>
        <p:spPr>
          <a:xfrm>
            <a:off x="3124200" y="4767264"/>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3" name="Google Shape;83;p12"/>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8" name="Shape 88"/>
        <p:cNvGrpSpPr/>
        <p:nvPr/>
      </p:nvGrpSpPr>
      <p:grpSpPr>
        <a:xfrm>
          <a:off x="0" y="0"/>
          <a:ext cx="0" cy="0"/>
          <a:chOff x="0" y="0"/>
          <a:chExt cx="0" cy="0"/>
        </a:xfrm>
      </p:grpSpPr>
      <p:sp>
        <p:nvSpPr>
          <p:cNvPr id="89" name="Google Shape;89;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0" name="Google Shape;90;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1" name="Google Shape;9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4" name="Google Shape;9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5" name="Shape 95"/>
        <p:cNvGrpSpPr/>
        <p:nvPr/>
      </p:nvGrpSpPr>
      <p:grpSpPr>
        <a:xfrm>
          <a:off x="0" y="0"/>
          <a:ext cx="0" cy="0"/>
          <a:chOff x="0" y="0"/>
          <a:chExt cx="0" cy="0"/>
        </a:xfrm>
      </p:grpSpPr>
      <p:sp>
        <p:nvSpPr>
          <p:cNvPr id="96" name="Google Shape;9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8" name="Google Shape;9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2" name="Google Shape;102;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3" name="Google Shape;10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 name="Google Shape;109;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0" name="Google Shape;11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1" name="Shape 111"/>
        <p:cNvGrpSpPr/>
        <p:nvPr/>
      </p:nvGrpSpPr>
      <p:grpSpPr>
        <a:xfrm>
          <a:off x="0" y="0"/>
          <a:ext cx="0" cy="0"/>
          <a:chOff x="0" y="0"/>
          <a:chExt cx="0" cy="0"/>
        </a:xfrm>
      </p:grpSpPr>
      <p:sp>
        <p:nvSpPr>
          <p:cNvPr id="112" name="Google Shape;112;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3" name="Google Shape;11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sp>
        <p:nvSpPr>
          <p:cNvPr id="115" name="Google Shape;115;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7" name="Google Shape;117;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8" name="Google Shape;118;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9" name="Google Shape;11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05979"/>
            <a:ext cx="8229600" cy="857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 name="Google Shape;23;p3"/>
          <p:cNvSpPr txBox="1"/>
          <p:nvPr>
            <p:ph idx="1" type="body"/>
          </p:nvPr>
        </p:nvSpPr>
        <p:spPr>
          <a:xfrm>
            <a:off x="457200" y="1200151"/>
            <a:ext cx="8229600" cy="3394472"/>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24" name="Google Shape;24;p3"/>
          <p:cNvSpPr txBox="1"/>
          <p:nvPr>
            <p:ph idx="10" type="dt"/>
          </p:nvPr>
        </p:nvSpPr>
        <p:spPr>
          <a:xfrm>
            <a:off x="457200" y="4767264"/>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5" name="Google Shape;25;p3"/>
          <p:cNvSpPr txBox="1"/>
          <p:nvPr>
            <p:ph idx="11" type="ftr"/>
          </p:nvPr>
        </p:nvSpPr>
        <p:spPr>
          <a:xfrm>
            <a:off x="3124200" y="4767264"/>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6" name="Google Shape;26;p3"/>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0" name="Shape 120"/>
        <p:cNvGrpSpPr/>
        <p:nvPr/>
      </p:nvGrpSpPr>
      <p:grpSpPr>
        <a:xfrm>
          <a:off x="0" y="0"/>
          <a:ext cx="0" cy="0"/>
          <a:chOff x="0" y="0"/>
          <a:chExt cx="0" cy="0"/>
        </a:xfrm>
      </p:grpSpPr>
      <p:sp>
        <p:nvSpPr>
          <p:cNvPr id="121" name="Google Shape;121;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22" name="Google Shape;12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3" name="Shape 123"/>
        <p:cNvGrpSpPr/>
        <p:nvPr/>
      </p:nvGrpSpPr>
      <p:grpSpPr>
        <a:xfrm>
          <a:off x="0" y="0"/>
          <a:ext cx="0" cy="0"/>
          <a:chOff x="0" y="0"/>
          <a:chExt cx="0" cy="0"/>
        </a:xfrm>
      </p:grpSpPr>
      <p:sp>
        <p:nvSpPr>
          <p:cNvPr id="124" name="Google Shape;124;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5" name="Google Shape;125;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6" name="Google Shape;12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3" name="Shape 133"/>
        <p:cNvGrpSpPr/>
        <p:nvPr/>
      </p:nvGrpSpPr>
      <p:grpSpPr>
        <a:xfrm>
          <a:off x="0" y="0"/>
          <a:ext cx="0" cy="0"/>
          <a:chOff x="0" y="0"/>
          <a:chExt cx="0" cy="0"/>
        </a:xfrm>
      </p:grpSpPr>
      <p:sp>
        <p:nvSpPr>
          <p:cNvPr id="134" name="Google Shape;134;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5" name="Google Shape;135;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9" name="Google Shape;13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beenDefault" type="tx">
  <p:cSld name="TITLE_AND_BODY">
    <p:spTree>
      <p:nvGrpSpPr>
        <p:cNvPr id="140" name="Shape 140"/>
        <p:cNvGrpSpPr/>
        <p:nvPr/>
      </p:nvGrpSpPr>
      <p:grpSpPr>
        <a:xfrm>
          <a:off x="0" y="0"/>
          <a:ext cx="0" cy="0"/>
          <a:chOff x="0" y="0"/>
          <a:chExt cx="0" cy="0"/>
        </a:xfrm>
      </p:grpSpPr>
      <p:sp>
        <p:nvSpPr>
          <p:cNvPr id="141" name="Google Shape;141;p28"/>
          <p:cNvSpPr txBox="1"/>
          <p:nvPr>
            <p:ph type="title"/>
          </p:nvPr>
        </p:nvSpPr>
        <p:spPr>
          <a:xfrm>
            <a:off x="311700" y="2155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1pPr>
            <a:lvl2pPr lvl="1"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2pPr>
            <a:lvl3pPr lvl="2"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3pPr>
            <a:lvl4pPr lvl="3"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4pPr>
            <a:lvl5pPr lvl="4"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5pPr>
            <a:lvl6pPr lvl="5"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6pPr>
            <a:lvl7pPr lvl="6"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7pPr>
            <a:lvl8pPr lvl="7"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8pPr>
            <a:lvl9pPr lvl="8" rtl="0">
              <a:spcBef>
                <a:spcPts val="0"/>
              </a:spcBef>
              <a:spcAft>
                <a:spcPts val="0"/>
              </a:spcAft>
              <a:buClr>
                <a:srgbClr val="000000"/>
              </a:buClr>
              <a:buSzPts val="2800"/>
              <a:buFont typeface="Times New Roman"/>
              <a:buNone/>
              <a:defRPr>
                <a:solidFill>
                  <a:srgbClr val="000000"/>
                </a:solidFill>
                <a:latin typeface="Times New Roman"/>
                <a:ea typeface="Times New Roman"/>
                <a:cs typeface="Times New Roman"/>
                <a:sym typeface="Times New Roman"/>
              </a:defRPr>
            </a:lvl9pPr>
          </a:lstStyle>
          <a:p/>
        </p:txBody>
      </p:sp>
      <p:sp>
        <p:nvSpPr>
          <p:cNvPr id="142" name="Google Shape;142;p28"/>
          <p:cNvSpPr txBox="1"/>
          <p:nvPr>
            <p:ph idx="1" type="body"/>
          </p:nvPr>
        </p:nvSpPr>
        <p:spPr>
          <a:xfrm>
            <a:off x="311700" y="788250"/>
            <a:ext cx="8520600" cy="4101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000000"/>
              </a:buClr>
              <a:buSzPts val="1800"/>
              <a:buFont typeface="Times New Roman"/>
              <a:buChar char="●"/>
              <a:defRPr>
                <a:solidFill>
                  <a:srgbClr val="000000"/>
                </a:solidFill>
                <a:latin typeface="Times New Roman"/>
                <a:ea typeface="Times New Roman"/>
                <a:cs typeface="Times New Roman"/>
                <a:sym typeface="Times New Roman"/>
              </a:defRPr>
            </a:lvl1pPr>
            <a:lvl2pPr indent="-317500" lvl="1" marL="9144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2pPr>
            <a:lvl3pPr indent="-317500" lvl="2" marL="13716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3pPr>
            <a:lvl4pPr indent="-317500" lvl="3" marL="18288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4pPr>
            <a:lvl5pPr indent="-317500" lvl="4" marL="22860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5pPr>
            <a:lvl6pPr indent="-317500" lvl="5" marL="27432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6pPr>
            <a:lvl7pPr indent="-317500" lvl="6" marL="32004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7pPr>
            <a:lvl8pPr indent="-317500" lvl="7" marL="3657600" rtl="0">
              <a:spcBef>
                <a:spcPts val="1600"/>
              </a:spcBef>
              <a:spcAft>
                <a:spcPts val="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8pPr>
            <a:lvl9pPr indent="-317500" lvl="8" marL="4114800" rtl="0">
              <a:spcBef>
                <a:spcPts val="1600"/>
              </a:spcBef>
              <a:spcAft>
                <a:spcPts val="1600"/>
              </a:spcAft>
              <a:buClr>
                <a:srgbClr val="000000"/>
              </a:buClr>
              <a:buSzPts val="1400"/>
              <a:buFont typeface="Times New Roman"/>
              <a:buChar char="■"/>
              <a:defRPr>
                <a:solidFill>
                  <a:srgbClr val="000000"/>
                </a:solidFill>
                <a:latin typeface="Times New Roman"/>
                <a:ea typeface="Times New Roman"/>
                <a:cs typeface="Times New Roman"/>
                <a:sym typeface="Times New Roman"/>
              </a:defRPr>
            </a:lvl9pPr>
          </a:lstStyle>
          <a:p/>
        </p:txBody>
      </p:sp>
      <p:sp>
        <p:nvSpPr>
          <p:cNvPr id="143" name="Google Shape;14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rgbClr val="000000"/>
                </a:solidFill>
                <a:latin typeface="Times New Roman"/>
                <a:ea typeface="Times New Roman"/>
                <a:cs typeface="Times New Roman"/>
                <a:sym typeface="Times New Roman"/>
              </a:defRPr>
            </a:lvl1pPr>
            <a:lvl2pPr lvl="1" rtl="0">
              <a:buNone/>
              <a:defRPr>
                <a:solidFill>
                  <a:srgbClr val="000000"/>
                </a:solidFill>
                <a:latin typeface="Times New Roman"/>
                <a:ea typeface="Times New Roman"/>
                <a:cs typeface="Times New Roman"/>
                <a:sym typeface="Times New Roman"/>
              </a:defRPr>
            </a:lvl2pPr>
            <a:lvl3pPr lvl="2" rtl="0">
              <a:buNone/>
              <a:defRPr>
                <a:solidFill>
                  <a:srgbClr val="000000"/>
                </a:solidFill>
                <a:latin typeface="Times New Roman"/>
                <a:ea typeface="Times New Roman"/>
                <a:cs typeface="Times New Roman"/>
                <a:sym typeface="Times New Roman"/>
              </a:defRPr>
            </a:lvl3pPr>
            <a:lvl4pPr lvl="3" rtl="0">
              <a:buNone/>
              <a:defRPr>
                <a:solidFill>
                  <a:srgbClr val="000000"/>
                </a:solidFill>
                <a:latin typeface="Times New Roman"/>
                <a:ea typeface="Times New Roman"/>
                <a:cs typeface="Times New Roman"/>
                <a:sym typeface="Times New Roman"/>
              </a:defRPr>
            </a:lvl4pPr>
            <a:lvl5pPr lvl="4" rtl="0">
              <a:buNone/>
              <a:defRPr>
                <a:solidFill>
                  <a:srgbClr val="000000"/>
                </a:solidFill>
                <a:latin typeface="Times New Roman"/>
                <a:ea typeface="Times New Roman"/>
                <a:cs typeface="Times New Roman"/>
                <a:sym typeface="Times New Roman"/>
              </a:defRPr>
            </a:lvl5pPr>
            <a:lvl6pPr lvl="5" rtl="0">
              <a:buNone/>
              <a:defRPr>
                <a:solidFill>
                  <a:srgbClr val="000000"/>
                </a:solidFill>
                <a:latin typeface="Times New Roman"/>
                <a:ea typeface="Times New Roman"/>
                <a:cs typeface="Times New Roman"/>
                <a:sym typeface="Times New Roman"/>
              </a:defRPr>
            </a:lvl6pPr>
            <a:lvl7pPr lvl="6" rtl="0">
              <a:buNone/>
              <a:defRPr>
                <a:solidFill>
                  <a:srgbClr val="000000"/>
                </a:solidFill>
                <a:latin typeface="Times New Roman"/>
                <a:ea typeface="Times New Roman"/>
                <a:cs typeface="Times New Roman"/>
                <a:sym typeface="Times New Roman"/>
              </a:defRPr>
            </a:lvl7pPr>
            <a:lvl8pPr lvl="7" rtl="0">
              <a:buNone/>
              <a:defRPr>
                <a:solidFill>
                  <a:srgbClr val="000000"/>
                </a:solidFill>
                <a:latin typeface="Times New Roman"/>
                <a:ea typeface="Times New Roman"/>
                <a:cs typeface="Times New Roman"/>
                <a:sym typeface="Times New Roman"/>
              </a:defRPr>
            </a:lvl8pPr>
            <a:lvl9pPr lvl="8" rtl="0">
              <a:buNone/>
              <a:defRPr>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4" name="Shape 144"/>
        <p:cNvGrpSpPr/>
        <p:nvPr/>
      </p:nvGrpSpPr>
      <p:grpSpPr>
        <a:xfrm>
          <a:off x="0" y="0"/>
          <a:ext cx="0" cy="0"/>
          <a:chOff x="0" y="0"/>
          <a:chExt cx="0" cy="0"/>
        </a:xfrm>
      </p:grpSpPr>
      <p:sp>
        <p:nvSpPr>
          <p:cNvPr id="145" name="Google Shape;14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6" name="Google Shape;146;p2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47" name="Google Shape;147;p2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48" name="Google Shape;14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9" name="Shape 149"/>
        <p:cNvGrpSpPr/>
        <p:nvPr/>
      </p:nvGrpSpPr>
      <p:grpSpPr>
        <a:xfrm>
          <a:off x="0" y="0"/>
          <a:ext cx="0" cy="0"/>
          <a:chOff x="0" y="0"/>
          <a:chExt cx="0" cy="0"/>
        </a:xfrm>
      </p:grpSpPr>
      <p:sp>
        <p:nvSpPr>
          <p:cNvPr id="150" name="Google Shape;15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2" name="Shape 152"/>
        <p:cNvGrpSpPr/>
        <p:nvPr/>
      </p:nvGrpSpPr>
      <p:grpSpPr>
        <a:xfrm>
          <a:off x="0" y="0"/>
          <a:ext cx="0" cy="0"/>
          <a:chOff x="0" y="0"/>
          <a:chExt cx="0" cy="0"/>
        </a:xfrm>
      </p:grpSpPr>
      <p:sp>
        <p:nvSpPr>
          <p:cNvPr id="153" name="Google Shape;153;p3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 name="Google Shape;154;p3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5" name="Google Shape;15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6" name="Shape 156"/>
        <p:cNvGrpSpPr/>
        <p:nvPr/>
      </p:nvGrpSpPr>
      <p:grpSpPr>
        <a:xfrm>
          <a:off x="0" y="0"/>
          <a:ext cx="0" cy="0"/>
          <a:chOff x="0" y="0"/>
          <a:chExt cx="0" cy="0"/>
        </a:xfrm>
      </p:grpSpPr>
      <p:sp>
        <p:nvSpPr>
          <p:cNvPr id="157" name="Google Shape;157;p3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8" name="Google Shape;158;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3305176"/>
            <a:ext cx="7772400" cy="1021556"/>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 name="Google Shape;29;p4"/>
          <p:cNvSpPr txBox="1"/>
          <p:nvPr>
            <p:ph idx="1" type="body"/>
          </p:nvPr>
        </p:nvSpPr>
        <p:spPr>
          <a:xfrm>
            <a:off x="722313" y="2180035"/>
            <a:ext cx="7772400" cy="1125140"/>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Clr>
                <a:srgbClr val="888888"/>
              </a:buClr>
              <a:buSzPts val="1400"/>
              <a:buFont typeface="Calibri"/>
              <a:buNone/>
              <a:defRPr/>
            </a:lvl1pPr>
            <a:lvl2pPr indent="-228600" lvl="1" marL="914400" rtl="0">
              <a:spcBef>
                <a:spcPts val="560"/>
              </a:spcBef>
              <a:spcAft>
                <a:spcPts val="0"/>
              </a:spcAft>
              <a:buClr>
                <a:srgbClr val="888888"/>
              </a:buClr>
              <a:buSzPts val="1400"/>
              <a:buFont typeface="Calibri"/>
              <a:buNone/>
              <a:defRPr/>
            </a:lvl2pPr>
            <a:lvl3pPr indent="-228600" lvl="2" marL="1371600" rtl="0">
              <a:spcBef>
                <a:spcPts val="480"/>
              </a:spcBef>
              <a:spcAft>
                <a:spcPts val="0"/>
              </a:spcAft>
              <a:buClr>
                <a:srgbClr val="888888"/>
              </a:buClr>
              <a:buSzPts val="1400"/>
              <a:buFont typeface="Calibri"/>
              <a:buNone/>
              <a:defRPr/>
            </a:lvl3pPr>
            <a:lvl4pPr indent="-228600" lvl="3" marL="1828800" rtl="0">
              <a:spcBef>
                <a:spcPts val="400"/>
              </a:spcBef>
              <a:spcAft>
                <a:spcPts val="0"/>
              </a:spcAft>
              <a:buClr>
                <a:srgbClr val="888888"/>
              </a:buClr>
              <a:buSzPts val="1400"/>
              <a:buFont typeface="Calibri"/>
              <a:buNone/>
              <a:defRPr/>
            </a:lvl4pPr>
            <a:lvl5pPr indent="-228600" lvl="4" marL="2286000" rtl="0">
              <a:spcBef>
                <a:spcPts val="400"/>
              </a:spcBef>
              <a:spcAft>
                <a:spcPts val="0"/>
              </a:spcAft>
              <a:buClr>
                <a:srgbClr val="888888"/>
              </a:buClr>
              <a:buSzPts val="1400"/>
              <a:buFont typeface="Calibri"/>
              <a:buNone/>
              <a:defRPr/>
            </a:lvl5pPr>
            <a:lvl6pPr indent="-228600" lvl="5" marL="2743200" rtl="0">
              <a:spcBef>
                <a:spcPts val="400"/>
              </a:spcBef>
              <a:spcAft>
                <a:spcPts val="0"/>
              </a:spcAft>
              <a:buClr>
                <a:srgbClr val="888888"/>
              </a:buClr>
              <a:buSzPts val="1400"/>
              <a:buFont typeface="Calibri"/>
              <a:buNone/>
              <a:defRPr/>
            </a:lvl6pPr>
            <a:lvl7pPr indent="-228600" lvl="6" marL="3200400" rtl="0">
              <a:spcBef>
                <a:spcPts val="400"/>
              </a:spcBef>
              <a:spcAft>
                <a:spcPts val="0"/>
              </a:spcAft>
              <a:buClr>
                <a:srgbClr val="888888"/>
              </a:buClr>
              <a:buSzPts val="1400"/>
              <a:buFont typeface="Calibri"/>
              <a:buNone/>
              <a:defRPr/>
            </a:lvl7pPr>
            <a:lvl8pPr indent="-228600" lvl="7" marL="3657600" rtl="0">
              <a:spcBef>
                <a:spcPts val="400"/>
              </a:spcBef>
              <a:spcAft>
                <a:spcPts val="0"/>
              </a:spcAft>
              <a:buClr>
                <a:srgbClr val="888888"/>
              </a:buClr>
              <a:buSzPts val="1400"/>
              <a:buFont typeface="Calibri"/>
              <a:buNone/>
              <a:defRPr/>
            </a:lvl8pPr>
            <a:lvl9pPr indent="-228600" lvl="8" marL="4114800" rtl="0">
              <a:spcBef>
                <a:spcPts val="400"/>
              </a:spcBef>
              <a:spcAft>
                <a:spcPts val="0"/>
              </a:spcAft>
              <a:buClr>
                <a:srgbClr val="888888"/>
              </a:buClr>
              <a:buSzPts val="1400"/>
              <a:buFont typeface="Calibri"/>
              <a:buNone/>
              <a:defRPr/>
            </a:lvl9pPr>
          </a:lstStyle>
          <a:p/>
        </p:txBody>
      </p:sp>
      <p:sp>
        <p:nvSpPr>
          <p:cNvPr id="30" name="Google Shape;30;p4"/>
          <p:cNvSpPr txBox="1"/>
          <p:nvPr>
            <p:ph idx="10" type="dt"/>
          </p:nvPr>
        </p:nvSpPr>
        <p:spPr>
          <a:xfrm>
            <a:off x="457200" y="4767264"/>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1" name="Google Shape;31;p4"/>
          <p:cNvSpPr txBox="1"/>
          <p:nvPr>
            <p:ph idx="11" type="ftr"/>
          </p:nvPr>
        </p:nvSpPr>
        <p:spPr>
          <a:xfrm>
            <a:off x="3124200" y="4767264"/>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2" name="Google Shape;32;p4"/>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9" name="Shape 159"/>
        <p:cNvGrpSpPr/>
        <p:nvPr/>
      </p:nvGrpSpPr>
      <p:grpSpPr>
        <a:xfrm>
          <a:off x="0" y="0"/>
          <a:ext cx="0" cy="0"/>
          <a:chOff x="0" y="0"/>
          <a:chExt cx="0" cy="0"/>
        </a:xfrm>
      </p:grpSpPr>
      <p:sp>
        <p:nvSpPr>
          <p:cNvPr id="160" name="Google Shape;160;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62" name="Google Shape;162;p3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3" name="Google Shape;163;p3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64" name="Google Shape;164;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5" name="Shape 165"/>
        <p:cNvGrpSpPr/>
        <p:nvPr/>
      </p:nvGrpSpPr>
      <p:grpSpPr>
        <a:xfrm>
          <a:off x="0" y="0"/>
          <a:ext cx="0" cy="0"/>
          <a:chOff x="0" y="0"/>
          <a:chExt cx="0" cy="0"/>
        </a:xfrm>
      </p:grpSpPr>
      <p:sp>
        <p:nvSpPr>
          <p:cNvPr id="166" name="Google Shape;166;p3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67" name="Google Shape;167;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8" name="Shape 168"/>
        <p:cNvGrpSpPr/>
        <p:nvPr/>
      </p:nvGrpSpPr>
      <p:grpSpPr>
        <a:xfrm>
          <a:off x="0" y="0"/>
          <a:ext cx="0" cy="0"/>
          <a:chOff x="0" y="0"/>
          <a:chExt cx="0" cy="0"/>
        </a:xfrm>
      </p:grpSpPr>
      <p:sp>
        <p:nvSpPr>
          <p:cNvPr id="169" name="Google Shape;169;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0" name="Google Shape;170;p3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71" name="Google Shape;171;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2" name="Shape 172"/>
        <p:cNvGrpSpPr/>
        <p:nvPr/>
      </p:nvGrpSpPr>
      <p:grpSpPr>
        <a:xfrm>
          <a:off x="0" y="0"/>
          <a:ext cx="0" cy="0"/>
          <a:chOff x="0" y="0"/>
          <a:chExt cx="0" cy="0"/>
        </a:xfrm>
      </p:grpSpPr>
      <p:sp>
        <p:nvSpPr>
          <p:cNvPr id="173" name="Google Shape;173;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05979"/>
            <a:ext cx="8229600" cy="857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5" name="Google Shape;35;p5"/>
          <p:cNvSpPr txBox="1"/>
          <p:nvPr>
            <p:ph idx="1" type="body"/>
          </p:nvPr>
        </p:nvSpPr>
        <p:spPr>
          <a:xfrm>
            <a:off x="457200" y="1200151"/>
            <a:ext cx="4038600" cy="3394472"/>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6" name="Google Shape;36;p5"/>
          <p:cNvSpPr txBox="1"/>
          <p:nvPr>
            <p:ph idx="2" type="body"/>
          </p:nvPr>
        </p:nvSpPr>
        <p:spPr>
          <a:xfrm>
            <a:off x="4648200" y="1200151"/>
            <a:ext cx="4038600" cy="3394472"/>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7" name="Google Shape;37;p5"/>
          <p:cNvSpPr txBox="1"/>
          <p:nvPr>
            <p:ph idx="10" type="dt"/>
          </p:nvPr>
        </p:nvSpPr>
        <p:spPr>
          <a:xfrm>
            <a:off x="457200" y="4767264"/>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8" name="Google Shape;38;p5"/>
          <p:cNvSpPr txBox="1"/>
          <p:nvPr>
            <p:ph idx="11" type="ftr"/>
          </p:nvPr>
        </p:nvSpPr>
        <p:spPr>
          <a:xfrm>
            <a:off x="3124200" y="4767264"/>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9" name="Google Shape;39;p5"/>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05979"/>
            <a:ext cx="8229600" cy="85725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2" name="Google Shape;42;p6"/>
          <p:cNvSpPr txBox="1"/>
          <p:nvPr>
            <p:ph idx="1" type="body"/>
          </p:nvPr>
        </p:nvSpPr>
        <p:spPr>
          <a:xfrm>
            <a:off x="457200" y="1151335"/>
            <a:ext cx="4040188" cy="47982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43" name="Google Shape;43;p6"/>
          <p:cNvSpPr txBox="1"/>
          <p:nvPr>
            <p:ph idx="2" type="body"/>
          </p:nvPr>
        </p:nvSpPr>
        <p:spPr>
          <a:xfrm>
            <a:off x="457200" y="1631156"/>
            <a:ext cx="4040188" cy="2963466"/>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4" name="Google Shape;44;p6"/>
          <p:cNvSpPr txBox="1"/>
          <p:nvPr>
            <p:ph idx="3" type="body"/>
          </p:nvPr>
        </p:nvSpPr>
        <p:spPr>
          <a:xfrm>
            <a:off x="4645028" y="1151335"/>
            <a:ext cx="4041775" cy="47982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45" name="Google Shape;45;p6"/>
          <p:cNvSpPr txBox="1"/>
          <p:nvPr>
            <p:ph idx="4" type="body"/>
          </p:nvPr>
        </p:nvSpPr>
        <p:spPr>
          <a:xfrm>
            <a:off x="4645028" y="1631156"/>
            <a:ext cx="4041775" cy="2963466"/>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6" name="Google Shape;46;p6"/>
          <p:cNvSpPr txBox="1"/>
          <p:nvPr>
            <p:ph idx="10" type="dt"/>
          </p:nvPr>
        </p:nvSpPr>
        <p:spPr>
          <a:xfrm>
            <a:off x="457200" y="4767264"/>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7" name="Google Shape;47;p6"/>
          <p:cNvSpPr txBox="1"/>
          <p:nvPr>
            <p:ph idx="11" type="ftr"/>
          </p:nvPr>
        </p:nvSpPr>
        <p:spPr>
          <a:xfrm>
            <a:off x="3124200" y="4767264"/>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8" name="Google Shape;48;p6"/>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05979"/>
            <a:ext cx="8229600" cy="85725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1" name="Google Shape;51;p7"/>
          <p:cNvSpPr txBox="1"/>
          <p:nvPr>
            <p:ph idx="10" type="dt"/>
          </p:nvPr>
        </p:nvSpPr>
        <p:spPr>
          <a:xfrm>
            <a:off x="457200" y="4767264"/>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2" name="Google Shape;52;p7"/>
          <p:cNvSpPr txBox="1"/>
          <p:nvPr>
            <p:ph idx="11" type="ftr"/>
          </p:nvPr>
        </p:nvSpPr>
        <p:spPr>
          <a:xfrm>
            <a:off x="3124200" y="4767264"/>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3" name="Google Shape;53;p7"/>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4767264"/>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6" name="Google Shape;56;p8"/>
          <p:cNvSpPr txBox="1"/>
          <p:nvPr>
            <p:ph idx="11" type="ftr"/>
          </p:nvPr>
        </p:nvSpPr>
        <p:spPr>
          <a:xfrm>
            <a:off x="3124200" y="4767264"/>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7" name="Google Shape;57;p8"/>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3" y="204787"/>
            <a:ext cx="3008313" cy="8715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0" name="Google Shape;60;p9"/>
          <p:cNvSpPr txBox="1"/>
          <p:nvPr>
            <p:ph idx="1" type="body"/>
          </p:nvPr>
        </p:nvSpPr>
        <p:spPr>
          <a:xfrm>
            <a:off x="3575050" y="204789"/>
            <a:ext cx="5111750" cy="4389835"/>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61" name="Google Shape;61;p9"/>
          <p:cNvSpPr txBox="1"/>
          <p:nvPr>
            <p:ph idx="2" type="body"/>
          </p:nvPr>
        </p:nvSpPr>
        <p:spPr>
          <a:xfrm>
            <a:off x="457203" y="1076327"/>
            <a:ext cx="3008313" cy="3518297"/>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2" name="Google Shape;62;p9"/>
          <p:cNvSpPr txBox="1"/>
          <p:nvPr>
            <p:ph idx="10" type="dt"/>
          </p:nvPr>
        </p:nvSpPr>
        <p:spPr>
          <a:xfrm>
            <a:off x="457200" y="4767264"/>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3" name="Google Shape;63;p9"/>
          <p:cNvSpPr txBox="1"/>
          <p:nvPr>
            <p:ph idx="11" type="ftr"/>
          </p:nvPr>
        </p:nvSpPr>
        <p:spPr>
          <a:xfrm>
            <a:off x="3124200" y="4767264"/>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4" name="Google Shape;64;p9"/>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3600450"/>
            <a:ext cx="5486400" cy="425054"/>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p:nvPr>
            <p:ph idx="2" type="pic"/>
          </p:nvPr>
        </p:nvSpPr>
        <p:spPr>
          <a:xfrm>
            <a:off x="1792288" y="459581"/>
            <a:ext cx="5486400" cy="3086100"/>
          </a:xfrm>
          <a:prstGeom prst="rect">
            <a:avLst/>
          </a:prstGeom>
          <a:noFill/>
          <a:ln>
            <a:noFill/>
          </a:ln>
        </p:spPr>
      </p:sp>
      <p:sp>
        <p:nvSpPr>
          <p:cNvPr id="68" name="Google Shape;68;p10"/>
          <p:cNvSpPr txBox="1"/>
          <p:nvPr>
            <p:ph idx="1" type="body"/>
          </p:nvPr>
        </p:nvSpPr>
        <p:spPr>
          <a:xfrm>
            <a:off x="1792288" y="4025504"/>
            <a:ext cx="5486400" cy="603647"/>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9" name="Google Shape;69;p10"/>
          <p:cNvSpPr txBox="1"/>
          <p:nvPr>
            <p:ph idx="10" type="dt"/>
          </p:nvPr>
        </p:nvSpPr>
        <p:spPr>
          <a:xfrm>
            <a:off x="457200" y="4767264"/>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0" name="Google Shape;70;p10"/>
          <p:cNvSpPr txBox="1"/>
          <p:nvPr>
            <p:ph idx="11" type="ftr"/>
          </p:nvPr>
        </p:nvSpPr>
        <p:spPr>
          <a:xfrm>
            <a:off x="3124200" y="4767264"/>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0"/>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9"/>
            <a:ext cx="8229600" cy="85725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1" name="Google Shape;11;p1"/>
          <p:cNvSpPr txBox="1"/>
          <p:nvPr>
            <p:ph idx="1" type="body"/>
          </p:nvPr>
        </p:nvSpPr>
        <p:spPr>
          <a:xfrm>
            <a:off x="457200" y="1200151"/>
            <a:ext cx="8229600" cy="3394472"/>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480"/>
              </a:spcBef>
              <a:spcAft>
                <a:spcPts val="0"/>
              </a:spcAft>
              <a:buClr>
                <a:schemeClr val="dk1"/>
              </a:buClr>
              <a:buSzPts val="1400"/>
              <a:buFont typeface="Arial"/>
              <a:buChar char="•"/>
              <a:defRPr/>
            </a:lvl3pPr>
            <a:lvl4pPr indent="-317500" lvl="3" marL="1828800" marR="0" rtl="0" algn="l">
              <a:spcBef>
                <a:spcPts val="400"/>
              </a:spcBef>
              <a:spcAft>
                <a:spcPts val="0"/>
              </a:spcAft>
              <a:buClr>
                <a:schemeClr val="dk1"/>
              </a:buClr>
              <a:buSzPts val="1400"/>
              <a:buFont typeface="Arial"/>
              <a:buChar char="–"/>
              <a:defRPr/>
            </a:lvl4pPr>
            <a:lvl5pPr indent="-317500" lvl="4" marL="2286000" marR="0" rtl="0" algn="l">
              <a:spcBef>
                <a:spcPts val="40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
        <p:nvSpPr>
          <p:cNvPr id="12" name="Google Shape;12;p1"/>
          <p:cNvSpPr txBox="1"/>
          <p:nvPr>
            <p:ph idx="10" type="dt"/>
          </p:nvPr>
        </p:nvSpPr>
        <p:spPr>
          <a:xfrm>
            <a:off x="457200" y="4767264"/>
            <a:ext cx="2133600" cy="273844"/>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 name="Google Shape;13;p1"/>
          <p:cNvSpPr txBox="1"/>
          <p:nvPr>
            <p:ph idx="11" type="ftr"/>
          </p:nvPr>
        </p:nvSpPr>
        <p:spPr>
          <a:xfrm>
            <a:off x="3124200" y="4767264"/>
            <a:ext cx="2895600" cy="273844"/>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4" name="Google Shape;14;p1"/>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6" name="Google Shape;86;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7" name="Google Shape;8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31" name="Google Shape;131;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132" name="Google Shape;13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hyperlink" Target="http://www.eecs.berkeley.edu/~sangjin/2013/02/12/CPU-GPU-comparison.html" TargetMode="External"/><Relationship Id="rId10" Type="http://schemas.openxmlformats.org/officeDocument/2006/relationships/hyperlink" Target="http://electronicdesign.com/digital-ics/gpu-architecture-improves-embedded-application-support" TargetMode="External"/><Relationship Id="rId13" Type="http://schemas.openxmlformats.org/officeDocument/2006/relationships/hyperlink" Target="http://www.technologytell.com/gaming/59208/video-game-gpu-used-to-improve-ct-scans/" TargetMode="External"/><Relationship Id="rId12" Type="http://schemas.openxmlformats.org/officeDocument/2006/relationships/hyperlink" Target="http://www.nvidia.com/content/cuda/spotlights/michael-bussmann-hzdr.html"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openacc.org/sites/default/files/OpenACC_API_QuickRefGuide.pdf" TargetMode="External"/><Relationship Id="rId4" Type="http://schemas.openxmlformats.org/officeDocument/2006/relationships/hyperlink" Target="https://bluewaters.ncsa.illinois.edu/openacc" TargetMode="External"/><Relationship Id="rId9" Type="http://schemas.openxmlformats.org/officeDocument/2006/relationships/hyperlink" Target="http://cinwell.wordpress.com/2013/09/06/overview-of-gpu-architecture-fermi-based/" TargetMode="External"/><Relationship Id="rId5" Type="http://schemas.openxmlformats.org/officeDocument/2006/relationships/hyperlink" Target="http://www.openacc.org/sites/default/files/OpenACC%202%200.pdf" TargetMode="External"/><Relationship Id="rId6" Type="http://schemas.openxmlformats.org/officeDocument/2006/relationships/hyperlink" Target="http://www.nvidia.com/content/PDF/kepler/NVIDIA-Kepler-GK110-Architecture-Whitepaper.pdf" TargetMode="External"/><Relationship Id="rId7" Type="http://schemas.openxmlformats.org/officeDocument/2006/relationships/hyperlink" Target="http://blogs.nvidia.com/blog/2009/12/16/whats-the-difference-between-a-cpu-and-a-gpu/" TargetMode="External"/><Relationship Id="rId8" Type="http://schemas.openxmlformats.org/officeDocument/2006/relationships/hyperlink" Target="http://arkanis.de/weblog/2011-04-02-finished-my-practical-term/gpgpu-origins-and-gpu-hardware-architecture.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Introduction to GPGPU Computing with OpenACC</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type="title"/>
          </p:nvPr>
        </p:nvSpPr>
        <p:spPr>
          <a:xfrm>
            <a:off x="457200" y="205979"/>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Calibri"/>
              <a:buNone/>
            </a:pPr>
            <a:r>
              <a:rPr lang="en-US" sz="4400">
                <a:solidFill>
                  <a:schemeClr val="dk1"/>
                </a:solidFill>
                <a:latin typeface="Times New Roman"/>
                <a:ea typeface="Times New Roman"/>
                <a:cs typeface="Times New Roman"/>
                <a:sym typeface="Times New Roman"/>
              </a:rPr>
              <a:t>Learning Objectives</a:t>
            </a:r>
            <a:endParaRPr/>
          </a:p>
        </p:txBody>
      </p:sp>
      <p:sp>
        <p:nvSpPr>
          <p:cNvPr id="185" name="Google Shape;185;p38"/>
          <p:cNvSpPr txBox="1"/>
          <p:nvPr>
            <p:ph idx="1" type="body"/>
          </p:nvPr>
        </p:nvSpPr>
        <p:spPr>
          <a:xfrm>
            <a:off x="457200" y="1200151"/>
            <a:ext cx="8229600" cy="33945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Times New Roman"/>
              <a:buAutoNum type="arabicPeriod"/>
            </a:pPr>
            <a:r>
              <a:rPr lang="en-US" sz="1700">
                <a:solidFill>
                  <a:schemeClr val="dk1"/>
                </a:solidFill>
                <a:latin typeface="Times New Roman"/>
                <a:ea typeface="Times New Roman"/>
                <a:cs typeface="Times New Roman"/>
                <a:sym typeface="Times New Roman"/>
              </a:rPr>
              <a:t>Understand what OpenACC is and its use cases in scientific applications</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AutoNum type="arabicPeriod"/>
            </a:pPr>
            <a:r>
              <a:rPr lang="en-US" sz="1700">
                <a:solidFill>
                  <a:schemeClr val="dk1"/>
                </a:solidFill>
                <a:latin typeface="Times New Roman"/>
                <a:ea typeface="Times New Roman"/>
                <a:cs typeface="Times New Roman"/>
                <a:sym typeface="Times New Roman"/>
              </a:rPr>
              <a:t>Learn how to compile and run programs that use OpenACC on Blue Waters.</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AutoNum type="arabicPeriod"/>
            </a:pPr>
            <a:r>
              <a:rPr lang="en-US" sz="1700">
                <a:solidFill>
                  <a:schemeClr val="dk1"/>
                </a:solidFill>
                <a:latin typeface="Times New Roman"/>
                <a:ea typeface="Times New Roman"/>
                <a:cs typeface="Times New Roman"/>
                <a:sym typeface="Times New Roman"/>
              </a:rPr>
              <a:t>Run an example program (diffusion model), comparing the performance difference between running serial vs. with OpenACC. </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AutoNum type="arabicPeriod"/>
            </a:pPr>
            <a:r>
              <a:rPr lang="en-US" sz="1700">
                <a:solidFill>
                  <a:schemeClr val="dk1"/>
                </a:solidFill>
                <a:latin typeface="Times New Roman"/>
                <a:ea typeface="Times New Roman"/>
                <a:cs typeface="Times New Roman"/>
                <a:sym typeface="Times New Roman"/>
              </a:rPr>
              <a:t>Learn about following OpenACC implementation of compiler directives: </a:t>
            </a:r>
            <a:endParaRPr sz="1700">
              <a:solidFill>
                <a:schemeClr val="dk1"/>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Consolas"/>
              <a:buAutoNum type="alphaLcPeriod"/>
            </a:pPr>
            <a:r>
              <a:rPr b="1" lang="en-US" sz="1700">
                <a:solidFill>
                  <a:schemeClr val="dk1"/>
                </a:solidFill>
                <a:latin typeface="Consolas"/>
                <a:ea typeface="Consolas"/>
                <a:cs typeface="Consolas"/>
                <a:sym typeface="Consolas"/>
              </a:rPr>
              <a:t>#pragma acc parallel </a:t>
            </a:r>
            <a:endParaRPr b="1" sz="1700">
              <a:solidFill>
                <a:schemeClr val="dk1"/>
              </a:solidFill>
              <a:latin typeface="Consolas"/>
              <a:ea typeface="Consolas"/>
              <a:cs typeface="Consolas"/>
              <a:sym typeface="Consolas"/>
            </a:endParaRPr>
          </a:p>
          <a:p>
            <a:pPr indent="-336550" lvl="1" marL="914400" rtl="0" algn="l">
              <a:lnSpc>
                <a:spcPct val="115000"/>
              </a:lnSpc>
              <a:spcBef>
                <a:spcPts val="0"/>
              </a:spcBef>
              <a:spcAft>
                <a:spcPts val="0"/>
              </a:spcAft>
              <a:buSzPts val="1700"/>
              <a:buAutoNum type="alphaLcPeriod"/>
            </a:pPr>
            <a:r>
              <a:rPr b="1" lang="en-US" sz="1700">
                <a:solidFill>
                  <a:schemeClr val="dk1"/>
                </a:solidFill>
                <a:latin typeface="Consolas"/>
                <a:ea typeface="Consolas"/>
                <a:cs typeface="Consolas"/>
                <a:sym typeface="Consolas"/>
              </a:rPr>
              <a:t>#pragma acc parallel loop</a:t>
            </a:r>
            <a:endParaRPr b="1" sz="1700">
              <a:solidFill>
                <a:schemeClr val="dk1"/>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AutoNum type="alphaLcPeriod"/>
            </a:pPr>
            <a:r>
              <a:rPr b="1" lang="en-US" sz="1700">
                <a:solidFill>
                  <a:schemeClr val="dk1"/>
                </a:solidFill>
                <a:latin typeface="Consolas"/>
                <a:ea typeface="Consolas"/>
                <a:cs typeface="Consolas"/>
                <a:sym typeface="Consolas"/>
              </a:rPr>
              <a:t>#pragma acc kernel</a:t>
            </a:r>
            <a:r>
              <a:rPr lang="en-US"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AutoNum type="alphaLcPeriod"/>
            </a:pPr>
            <a:r>
              <a:rPr b="1" lang="en-US" sz="1700">
                <a:solidFill>
                  <a:schemeClr val="dk1"/>
                </a:solidFill>
                <a:latin typeface="Consolas"/>
                <a:ea typeface="Consolas"/>
                <a:cs typeface="Consolas"/>
                <a:sym typeface="Consolas"/>
              </a:rPr>
              <a:t>#pragma acc data, present, copy, copyin, copyout, create</a:t>
            </a:r>
            <a:endParaRPr sz="1700">
              <a:solidFill>
                <a:schemeClr val="dk1"/>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AutoNum type="alphaLcPeriod"/>
            </a:pPr>
            <a:r>
              <a:rPr b="1" lang="en-US" sz="1700">
                <a:solidFill>
                  <a:schemeClr val="dk1"/>
                </a:solidFill>
                <a:latin typeface="Consolas"/>
                <a:ea typeface="Consolas"/>
                <a:cs typeface="Consolas"/>
                <a:sym typeface="Consolas"/>
              </a:rPr>
              <a:t>#pragma acc update</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9"/>
          <p:cNvSpPr txBox="1"/>
          <p:nvPr>
            <p:ph type="title"/>
          </p:nvPr>
        </p:nvSpPr>
        <p:spPr>
          <a:xfrm>
            <a:off x="311700" y="220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Getting started</a:t>
            </a:r>
            <a:endParaRPr>
              <a:latin typeface="Times New Roman"/>
              <a:ea typeface="Times New Roman"/>
              <a:cs typeface="Times New Roman"/>
              <a:sym typeface="Times New Roman"/>
            </a:endParaRPr>
          </a:p>
        </p:txBody>
      </p:sp>
      <p:sp>
        <p:nvSpPr>
          <p:cNvPr id="191" name="Google Shape;191;p39"/>
          <p:cNvSpPr txBox="1"/>
          <p:nvPr>
            <p:ph idx="1" type="body"/>
          </p:nvPr>
        </p:nvSpPr>
        <p:spPr>
          <a:xfrm>
            <a:off x="311700" y="793325"/>
            <a:ext cx="8520600" cy="421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a:solidFill>
                  <a:schemeClr val="dk1"/>
                </a:solidFill>
                <a:latin typeface="Times New Roman"/>
                <a:ea typeface="Times New Roman"/>
                <a:cs typeface="Times New Roman"/>
                <a:sym typeface="Times New Roman"/>
              </a:rPr>
              <a:t>Login:</a:t>
            </a:r>
            <a:endParaRPr b="1">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b="1" lang="en-US">
                <a:solidFill>
                  <a:schemeClr val="dk1"/>
                </a:solidFill>
                <a:latin typeface="Source Code Pro"/>
                <a:ea typeface="Source Code Pro"/>
                <a:cs typeface="Source Code Pro"/>
                <a:sym typeface="Source Code Pro"/>
              </a:rPr>
              <a:t>$ </a:t>
            </a:r>
            <a:r>
              <a:rPr b="1" lang="en-US">
                <a:solidFill>
                  <a:schemeClr val="dk1"/>
                </a:solidFill>
                <a:latin typeface="Consolas"/>
                <a:ea typeface="Consolas"/>
                <a:cs typeface="Consolas"/>
                <a:sym typeface="Consolas"/>
              </a:rPr>
              <a:t>ssh</a:t>
            </a:r>
            <a:r>
              <a:rPr b="1" lang="en-US">
                <a:solidFill>
                  <a:schemeClr val="dk1"/>
                </a:solidFill>
                <a:highlight>
                  <a:srgbClr val="00FFFF"/>
                </a:highlight>
                <a:latin typeface="Consolas"/>
                <a:ea typeface="Consolas"/>
                <a:cs typeface="Consolas"/>
                <a:sym typeface="Consolas"/>
              </a:rPr>
              <a:t> </a:t>
            </a:r>
            <a:r>
              <a:rPr b="1" lang="en-US">
                <a:solidFill>
                  <a:schemeClr val="dk1"/>
                </a:solidFill>
                <a:highlight>
                  <a:srgbClr val="FFFF00"/>
                </a:highlight>
                <a:latin typeface="Consolas"/>
                <a:ea typeface="Consolas"/>
                <a:cs typeface="Consolas"/>
                <a:sym typeface="Consolas"/>
              </a:rPr>
              <a:t>&lt;username&gt;</a:t>
            </a:r>
            <a:r>
              <a:rPr b="1" lang="en-US">
                <a:solidFill>
                  <a:schemeClr val="dk1"/>
                </a:solidFill>
                <a:latin typeface="Consolas"/>
                <a:ea typeface="Consolas"/>
                <a:cs typeface="Consolas"/>
                <a:sym typeface="Consolas"/>
              </a:rPr>
              <a:t>@bw.ncsa.illinois.edu</a:t>
            </a:r>
            <a:r>
              <a:rPr b="1" lang="en-US">
                <a:solidFill>
                  <a:schemeClr val="dk1"/>
                </a:solidFill>
                <a:highlight>
                  <a:srgbClr val="00FF00"/>
                </a:highlight>
                <a:latin typeface="Source Code Pro"/>
                <a:ea typeface="Source Code Pro"/>
                <a:cs typeface="Source Code Pro"/>
                <a:sym typeface="Source Code Pro"/>
              </a:rPr>
              <a:t>&lt;ENTER&gt;</a:t>
            </a:r>
            <a:endParaRPr>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lang="en-US">
                <a:solidFill>
                  <a:srgbClr val="000000"/>
                </a:solidFill>
                <a:latin typeface="Times New Roman"/>
                <a:ea typeface="Times New Roman"/>
                <a:cs typeface="Times New Roman"/>
                <a:sym typeface="Times New Roman"/>
              </a:rPr>
              <a:t>Interactive node request:</a:t>
            </a:r>
            <a:endParaRPr b="1">
              <a:solidFill>
                <a:srgbClr val="000000"/>
              </a:solidFill>
              <a:latin typeface="Times New Roman"/>
              <a:ea typeface="Times New Roman"/>
              <a:cs typeface="Times New Roman"/>
              <a:sym typeface="Times New Roman"/>
            </a:endParaRPr>
          </a:p>
          <a:p>
            <a:pPr indent="457200" lvl="0" marL="0" marR="0" rtl="0" algn="l">
              <a:lnSpc>
                <a:spcPct val="115000"/>
              </a:lnSpc>
              <a:spcBef>
                <a:spcPts val="0"/>
              </a:spcBef>
              <a:spcAft>
                <a:spcPts val="0"/>
              </a:spcAft>
              <a:buNone/>
            </a:pPr>
            <a:r>
              <a:rPr b="1" lang="en-US">
                <a:solidFill>
                  <a:schemeClr val="dk1"/>
                </a:solidFill>
                <a:latin typeface="Consolas"/>
                <a:ea typeface="Consolas"/>
                <a:cs typeface="Consolas"/>
                <a:sym typeface="Consolas"/>
              </a:rPr>
              <a:t>$ qsub</a:t>
            </a:r>
            <a:r>
              <a:rPr b="1" lang="en-US">
                <a:solidFill>
                  <a:schemeClr val="dk1"/>
                </a:solidFill>
                <a:highlight>
                  <a:srgbClr val="00FFFF"/>
                </a:highlight>
                <a:latin typeface="Consolas"/>
                <a:ea typeface="Consolas"/>
                <a:cs typeface="Consolas"/>
                <a:sym typeface="Consolas"/>
              </a:rPr>
              <a:t> </a:t>
            </a:r>
            <a:r>
              <a:rPr b="1" lang="en-US">
                <a:solidFill>
                  <a:schemeClr val="dk1"/>
                </a:solidFill>
                <a:latin typeface="Consolas"/>
                <a:ea typeface="Consolas"/>
                <a:cs typeface="Consolas"/>
                <a:sym typeface="Consolas"/>
              </a:rPr>
              <a:t>-I</a:t>
            </a:r>
            <a:r>
              <a:rPr b="1" lang="en-US">
                <a:solidFill>
                  <a:schemeClr val="dk1"/>
                </a:solidFill>
                <a:highlight>
                  <a:srgbClr val="00FFFF"/>
                </a:highlight>
                <a:latin typeface="Consolas"/>
                <a:ea typeface="Consolas"/>
                <a:cs typeface="Consolas"/>
                <a:sym typeface="Consolas"/>
              </a:rPr>
              <a:t> </a:t>
            </a:r>
            <a:r>
              <a:rPr b="1" lang="en-US">
                <a:solidFill>
                  <a:schemeClr val="dk1"/>
                </a:solidFill>
                <a:latin typeface="Consolas"/>
                <a:ea typeface="Consolas"/>
                <a:cs typeface="Consolas"/>
                <a:sym typeface="Consolas"/>
              </a:rPr>
              <a:t>-l</a:t>
            </a:r>
            <a:r>
              <a:rPr b="1" lang="en-US">
                <a:solidFill>
                  <a:schemeClr val="dk1"/>
                </a:solidFill>
                <a:highlight>
                  <a:srgbClr val="00FFFF"/>
                </a:highlight>
                <a:latin typeface="Consolas"/>
                <a:ea typeface="Consolas"/>
                <a:cs typeface="Consolas"/>
                <a:sym typeface="Consolas"/>
              </a:rPr>
              <a:t> </a:t>
            </a:r>
            <a:r>
              <a:rPr b="1" lang="en-US">
                <a:solidFill>
                  <a:schemeClr val="dk1"/>
                </a:solidFill>
                <a:latin typeface="Consolas"/>
                <a:ea typeface="Consolas"/>
                <a:cs typeface="Consolas"/>
                <a:sym typeface="Consolas"/>
              </a:rPr>
              <a:t>nodes=1:ppn=16:xk,walltime=03:00:00</a:t>
            </a:r>
            <a:r>
              <a:rPr b="1" lang="en-US">
                <a:solidFill>
                  <a:schemeClr val="dk1"/>
                </a:solidFill>
                <a:highlight>
                  <a:srgbClr val="00FF00"/>
                </a:highlight>
                <a:latin typeface="Source Code Pro"/>
                <a:ea typeface="Source Code Pro"/>
                <a:cs typeface="Source Code Pro"/>
                <a:sym typeface="Source Code Pro"/>
              </a:rPr>
              <a:t>&lt;ENTER&gt;</a:t>
            </a:r>
            <a:endParaRPr b="1">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None/>
            </a:pPr>
            <a:r>
              <a:t/>
            </a:r>
            <a:endParaRPr b="1">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None/>
            </a:pPr>
            <a:r>
              <a:rPr b="1" lang="en-US">
                <a:solidFill>
                  <a:srgbClr val="000000"/>
                </a:solidFill>
                <a:latin typeface="Times New Roman"/>
                <a:ea typeface="Times New Roman"/>
                <a:cs typeface="Times New Roman"/>
                <a:sym typeface="Times New Roman"/>
              </a:rPr>
              <a:t>Download code:</a:t>
            </a:r>
            <a:endParaRPr b="1">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None/>
            </a:pPr>
            <a:r>
              <a:rPr b="1" lang="en-US">
                <a:solidFill>
                  <a:srgbClr val="000000"/>
                </a:solidFill>
                <a:latin typeface="Source Code Pro"/>
                <a:ea typeface="Source Code Pro"/>
                <a:cs typeface="Source Code Pro"/>
                <a:sym typeface="Source Code Pro"/>
              </a:rPr>
              <a:t>$ </a:t>
            </a:r>
            <a:r>
              <a:rPr b="1" lang="en-US" sz="1700">
                <a:solidFill>
                  <a:srgbClr val="000000"/>
                </a:solidFill>
                <a:latin typeface="Consolas"/>
                <a:ea typeface="Consolas"/>
                <a:cs typeface="Consolas"/>
                <a:sym typeface="Consolas"/>
              </a:rPr>
              <a:t>wget</a:t>
            </a:r>
            <a:r>
              <a:rPr b="1" lang="en-US" sz="1400">
                <a:solidFill>
                  <a:schemeClr val="dk1"/>
                </a:solidFill>
                <a:highlight>
                  <a:srgbClr val="00FFFF"/>
                </a:highlight>
                <a:latin typeface="Source Code Pro"/>
                <a:ea typeface="Source Code Pro"/>
                <a:cs typeface="Source Code Pro"/>
                <a:sym typeface="Source Code Pro"/>
              </a:rPr>
              <a:t> </a:t>
            </a:r>
            <a:r>
              <a:rPr b="1" lang="en-US" sz="1700">
                <a:solidFill>
                  <a:srgbClr val="000000"/>
                </a:solidFill>
                <a:latin typeface="Consolas"/>
                <a:ea typeface="Consolas"/>
                <a:cs typeface="Consolas"/>
                <a:sym typeface="Consolas"/>
              </a:rPr>
              <a:t>http://shodor.org/~mludin/BW_Capstone/openACC_intro.tar</a:t>
            </a:r>
            <a:r>
              <a:rPr b="1" lang="en-US" sz="1400">
                <a:solidFill>
                  <a:srgbClr val="000000"/>
                </a:solidFill>
                <a:highlight>
                  <a:srgbClr val="00FFFF"/>
                </a:highlight>
                <a:latin typeface="Source Code Pro"/>
                <a:ea typeface="Source Code Pro"/>
                <a:cs typeface="Source Code Pro"/>
                <a:sym typeface="Source Code Pro"/>
              </a:rPr>
              <a:t> </a:t>
            </a:r>
            <a:r>
              <a:rPr b="1" lang="en-US" sz="1400">
                <a:solidFill>
                  <a:srgbClr val="000000"/>
                </a:solidFill>
                <a:highlight>
                  <a:srgbClr val="00FF00"/>
                </a:highlight>
                <a:latin typeface="Source Code Pro"/>
                <a:ea typeface="Source Code Pro"/>
                <a:cs typeface="Source Code Pro"/>
                <a:sym typeface="Source Code Pro"/>
              </a:rPr>
              <a:t>&lt;ENTER&gt;</a:t>
            </a:r>
            <a:endParaRPr b="1" sz="1400">
              <a:solidFill>
                <a:srgbClr val="000000"/>
              </a:solidFill>
              <a:highlight>
                <a:srgbClr val="00FF00"/>
              </a:highlight>
              <a:latin typeface="Source Code Pro"/>
              <a:ea typeface="Source Code Pro"/>
              <a:cs typeface="Source Code Pro"/>
              <a:sym typeface="Source Code Pro"/>
            </a:endParaRPr>
          </a:p>
          <a:p>
            <a:pPr indent="0" lvl="0" marL="0" marR="0" rtl="0" algn="l">
              <a:lnSpc>
                <a:spcPct val="115000"/>
              </a:lnSpc>
              <a:spcBef>
                <a:spcPts val="0"/>
              </a:spcBef>
              <a:spcAft>
                <a:spcPts val="0"/>
              </a:spcAft>
              <a:buNone/>
            </a:pPr>
            <a:r>
              <a:rPr b="1" lang="en-US">
                <a:solidFill>
                  <a:srgbClr val="000000"/>
                </a:solidFill>
                <a:latin typeface="Times New Roman"/>
                <a:ea typeface="Times New Roman"/>
                <a:cs typeface="Times New Roman"/>
                <a:sym typeface="Times New Roman"/>
              </a:rPr>
              <a:t>Extract the tar file:</a:t>
            </a:r>
            <a:endParaRPr b="1">
              <a:solidFill>
                <a:schemeClr val="dk1"/>
              </a:solidFill>
              <a:latin typeface="Source Code Pro"/>
              <a:ea typeface="Source Code Pro"/>
              <a:cs typeface="Source Code Pro"/>
              <a:sym typeface="Source Code Pro"/>
            </a:endParaRPr>
          </a:p>
          <a:p>
            <a:pPr indent="457200" lvl="0" marL="0" marR="0" rtl="0" algn="l">
              <a:lnSpc>
                <a:spcPct val="115000"/>
              </a:lnSpc>
              <a:spcBef>
                <a:spcPts val="0"/>
              </a:spcBef>
              <a:spcAft>
                <a:spcPts val="0"/>
              </a:spcAft>
              <a:buNone/>
            </a:pPr>
            <a:r>
              <a:rPr b="1" lang="en-US">
                <a:solidFill>
                  <a:schemeClr val="dk1"/>
                </a:solidFill>
                <a:latin typeface="Source Code Pro"/>
                <a:ea typeface="Source Code Pro"/>
                <a:cs typeface="Source Code Pro"/>
                <a:sym typeface="Source Code Pro"/>
              </a:rPr>
              <a:t>$ </a:t>
            </a:r>
            <a:r>
              <a:rPr b="1" lang="en-US">
                <a:solidFill>
                  <a:schemeClr val="dk1"/>
                </a:solidFill>
                <a:latin typeface="Consolas"/>
                <a:ea typeface="Consolas"/>
                <a:cs typeface="Consolas"/>
                <a:sym typeface="Consolas"/>
              </a:rPr>
              <a:t>tar</a:t>
            </a:r>
            <a:r>
              <a:rPr b="1" lang="en-US" sz="1400">
                <a:solidFill>
                  <a:schemeClr val="dk1"/>
                </a:solidFill>
                <a:highlight>
                  <a:srgbClr val="00FFFF"/>
                </a:highlight>
                <a:latin typeface="Source Code Pro"/>
                <a:ea typeface="Source Code Pro"/>
                <a:cs typeface="Source Code Pro"/>
                <a:sym typeface="Source Code Pro"/>
              </a:rPr>
              <a:t> </a:t>
            </a:r>
            <a:r>
              <a:rPr b="1" lang="en-US">
                <a:solidFill>
                  <a:schemeClr val="dk1"/>
                </a:solidFill>
                <a:latin typeface="Consolas"/>
                <a:ea typeface="Consolas"/>
                <a:cs typeface="Consolas"/>
                <a:sym typeface="Consolas"/>
              </a:rPr>
              <a:t>-xvvf</a:t>
            </a:r>
            <a:r>
              <a:rPr b="1" lang="en-US" sz="1400">
                <a:solidFill>
                  <a:schemeClr val="dk1"/>
                </a:solidFill>
                <a:highlight>
                  <a:srgbClr val="00FFFF"/>
                </a:highlight>
                <a:latin typeface="Source Code Pro"/>
                <a:ea typeface="Source Code Pro"/>
                <a:cs typeface="Source Code Pro"/>
                <a:sym typeface="Source Code Pro"/>
              </a:rPr>
              <a:t> </a:t>
            </a:r>
            <a:r>
              <a:rPr b="1" lang="en-US">
                <a:solidFill>
                  <a:schemeClr val="dk1"/>
                </a:solidFill>
                <a:latin typeface="Consolas"/>
                <a:ea typeface="Consolas"/>
                <a:cs typeface="Consolas"/>
                <a:sym typeface="Consolas"/>
              </a:rPr>
              <a:t>openACC_intro.tar</a:t>
            </a:r>
            <a:r>
              <a:rPr b="1" lang="en-US">
                <a:solidFill>
                  <a:schemeClr val="dk1"/>
                </a:solidFill>
                <a:highlight>
                  <a:srgbClr val="00FF00"/>
                </a:highlight>
                <a:latin typeface="Source Code Pro"/>
                <a:ea typeface="Source Code Pro"/>
                <a:cs typeface="Source Code Pro"/>
                <a:sym typeface="Source Code Pro"/>
              </a:rPr>
              <a:t>&lt;ENTER&gt;</a:t>
            </a:r>
            <a:endParaRPr b="1">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None/>
            </a:pPr>
            <a:r>
              <a:rPr b="1" lang="en-US">
                <a:solidFill>
                  <a:srgbClr val="000000"/>
                </a:solidFill>
                <a:latin typeface="Times New Roman"/>
                <a:ea typeface="Times New Roman"/>
                <a:cs typeface="Times New Roman"/>
                <a:sym typeface="Times New Roman"/>
              </a:rPr>
              <a:t>Change folders:</a:t>
            </a:r>
            <a:endParaRPr b="1">
              <a:solidFill>
                <a:schemeClr val="dk1"/>
              </a:solidFill>
              <a:latin typeface="Source Code Pro"/>
              <a:ea typeface="Source Code Pro"/>
              <a:cs typeface="Source Code Pro"/>
              <a:sym typeface="Source Code Pro"/>
            </a:endParaRPr>
          </a:p>
          <a:p>
            <a:pPr indent="457200" lvl="0" marL="0" marR="0" rtl="0" algn="l">
              <a:lnSpc>
                <a:spcPct val="115000"/>
              </a:lnSpc>
              <a:spcBef>
                <a:spcPts val="0"/>
              </a:spcBef>
              <a:spcAft>
                <a:spcPts val="0"/>
              </a:spcAft>
              <a:buNone/>
            </a:pPr>
            <a:r>
              <a:rPr b="1" lang="en-US">
                <a:solidFill>
                  <a:schemeClr val="dk1"/>
                </a:solidFill>
                <a:latin typeface="Source Code Pro"/>
                <a:ea typeface="Source Code Pro"/>
                <a:cs typeface="Source Code Pro"/>
                <a:sym typeface="Source Code Pro"/>
              </a:rPr>
              <a:t>$ </a:t>
            </a:r>
            <a:r>
              <a:rPr b="1" lang="en-US">
                <a:solidFill>
                  <a:schemeClr val="dk1"/>
                </a:solidFill>
                <a:latin typeface="Consolas"/>
                <a:ea typeface="Consolas"/>
                <a:cs typeface="Consolas"/>
                <a:sym typeface="Consolas"/>
              </a:rPr>
              <a:t>cd</a:t>
            </a:r>
            <a:r>
              <a:rPr b="1" lang="en-US" sz="1400">
                <a:solidFill>
                  <a:schemeClr val="dk1"/>
                </a:solidFill>
                <a:highlight>
                  <a:srgbClr val="00FFFF"/>
                </a:highlight>
                <a:latin typeface="Source Code Pro"/>
                <a:ea typeface="Source Code Pro"/>
                <a:cs typeface="Source Code Pro"/>
                <a:sym typeface="Source Code Pro"/>
              </a:rPr>
              <a:t> </a:t>
            </a:r>
            <a:r>
              <a:rPr b="1" lang="en-US">
                <a:solidFill>
                  <a:schemeClr val="dk1"/>
                </a:solidFill>
                <a:latin typeface="Consolas"/>
                <a:ea typeface="Consolas"/>
                <a:cs typeface="Consolas"/>
                <a:sym typeface="Consolas"/>
              </a:rPr>
              <a:t>openACC_intro</a:t>
            </a:r>
            <a:r>
              <a:rPr b="1" lang="en-US">
                <a:solidFill>
                  <a:schemeClr val="dk1"/>
                </a:solidFill>
                <a:latin typeface="Source Code Pro"/>
                <a:ea typeface="Source Code Pro"/>
                <a:cs typeface="Source Code Pro"/>
                <a:sym typeface="Source Code Pro"/>
              </a:rPr>
              <a:t>/</a:t>
            </a:r>
            <a:r>
              <a:rPr b="1" lang="en-US">
                <a:solidFill>
                  <a:schemeClr val="dk1"/>
                </a:solidFill>
                <a:highlight>
                  <a:srgbClr val="00FF00"/>
                </a:highlight>
                <a:latin typeface="Source Code Pro"/>
                <a:ea typeface="Source Code Pro"/>
                <a:cs typeface="Source Code Pro"/>
                <a:sym typeface="Source Code Pro"/>
              </a:rPr>
              <a:t>&lt;ENTER&gt;</a:t>
            </a:r>
            <a:endParaRPr b="1">
              <a:solidFill>
                <a:schemeClr val="dk1"/>
              </a:solidFill>
              <a:highlight>
                <a:srgbClr val="00FF00"/>
              </a:highlight>
              <a:latin typeface="Source Code Pro"/>
              <a:ea typeface="Source Code Pro"/>
              <a:cs typeface="Source Code Pro"/>
              <a:sym typeface="Source Code Pro"/>
            </a:endParaRPr>
          </a:p>
          <a:p>
            <a:pPr indent="457200" lvl="0" marL="0" marR="0" rtl="0" algn="l">
              <a:lnSpc>
                <a:spcPct val="115000"/>
              </a:lnSpc>
              <a:spcBef>
                <a:spcPts val="0"/>
              </a:spcBef>
              <a:spcAft>
                <a:spcPts val="0"/>
              </a:spcAft>
              <a:buNone/>
            </a:pPr>
            <a:r>
              <a:rPr b="1" lang="en-US">
                <a:solidFill>
                  <a:schemeClr val="dk1"/>
                </a:solidFill>
                <a:latin typeface="Source Code Pro"/>
                <a:ea typeface="Source Code Pro"/>
                <a:cs typeface="Source Code Pro"/>
                <a:sym typeface="Source Code Pro"/>
              </a:rPr>
              <a:t>$ </a:t>
            </a:r>
            <a:r>
              <a:rPr b="1" lang="en-US">
                <a:solidFill>
                  <a:schemeClr val="dk1"/>
                </a:solidFill>
                <a:latin typeface="Consolas"/>
                <a:ea typeface="Consolas"/>
                <a:cs typeface="Consolas"/>
                <a:sym typeface="Consolas"/>
              </a:rPr>
              <a:t>ls</a:t>
            </a:r>
            <a:r>
              <a:rPr b="1" lang="en-US" sz="1400">
                <a:solidFill>
                  <a:schemeClr val="dk1"/>
                </a:solidFill>
                <a:highlight>
                  <a:srgbClr val="00FFFF"/>
                </a:highlight>
                <a:latin typeface="Source Code Pro"/>
                <a:ea typeface="Source Code Pro"/>
                <a:cs typeface="Source Code Pro"/>
                <a:sym typeface="Source Code Pro"/>
              </a:rPr>
              <a:t> </a:t>
            </a:r>
            <a:r>
              <a:rPr b="1" lang="en-US">
                <a:solidFill>
                  <a:schemeClr val="dk1"/>
                </a:solidFill>
                <a:highlight>
                  <a:srgbClr val="00FF00"/>
                </a:highlight>
                <a:latin typeface="Source Code Pro"/>
                <a:ea typeface="Source Code Pro"/>
                <a:cs typeface="Source Code Pro"/>
                <a:sym typeface="Source Code Pro"/>
              </a:rPr>
              <a:t>&lt;ENTER&gt;</a:t>
            </a:r>
            <a:endParaRPr b="1">
              <a:solidFill>
                <a:schemeClr val="dk1"/>
              </a:solidFill>
              <a:highlight>
                <a:srgbClr val="00FF00"/>
              </a:highlight>
              <a:latin typeface="Source Code Pro"/>
              <a:ea typeface="Source Code Pro"/>
              <a:cs typeface="Source Code Pro"/>
              <a:sym typeface="Source Code Pro"/>
            </a:endParaRPr>
          </a:p>
          <a:p>
            <a:pPr indent="457200" lvl="0" marL="0" marR="0" rtl="0" algn="l">
              <a:lnSpc>
                <a:spcPct val="115000"/>
              </a:lnSpc>
              <a:spcBef>
                <a:spcPts val="0"/>
              </a:spcBef>
              <a:spcAft>
                <a:spcPts val="0"/>
              </a:spcAft>
              <a:buClr>
                <a:schemeClr val="dk1"/>
              </a:buClr>
              <a:buSzPts val="1100"/>
              <a:buFont typeface="Arial"/>
              <a:buNone/>
            </a:pPr>
            <a:r>
              <a:t/>
            </a:r>
            <a:endParaRPr b="1">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None/>
            </a:pPr>
            <a:r>
              <a:t/>
            </a:r>
            <a:endParaRPr b="1">
              <a:solidFill>
                <a:schemeClr val="dk1"/>
              </a:solidFill>
              <a:highlight>
                <a:srgbClr val="00FF00"/>
              </a:highlight>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0"/>
          <p:cNvSpPr txBox="1"/>
          <p:nvPr>
            <p:ph type="title"/>
          </p:nvPr>
        </p:nvSpPr>
        <p:spPr>
          <a:xfrm>
            <a:off x="457200" y="205979"/>
            <a:ext cx="8229600" cy="65950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3950" u="none" cap="none" strike="noStrike">
                <a:solidFill>
                  <a:schemeClr val="dk1"/>
                </a:solidFill>
                <a:latin typeface="Times New Roman"/>
                <a:ea typeface="Times New Roman"/>
                <a:cs typeface="Times New Roman"/>
                <a:sym typeface="Times New Roman"/>
              </a:rPr>
              <a:t>The GPU Big Bang</a:t>
            </a:r>
            <a:endParaRPr b="0" i="0" sz="3950" u="none" cap="none" strike="noStrike">
              <a:solidFill>
                <a:schemeClr val="dk1"/>
              </a:solidFill>
              <a:latin typeface="Times New Roman"/>
              <a:ea typeface="Times New Roman"/>
              <a:cs typeface="Times New Roman"/>
              <a:sym typeface="Times New Roman"/>
            </a:endParaRPr>
          </a:p>
        </p:txBody>
      </p:sp>
      <p:pic>
        <p:nvPicPr>
          <p:cNvPr id="198" name="Google Shape;198;p40"/>
          <p:cNvPicPr preferRelativeResize="0"/>
          <p:nvPr/>
        </p:nvPicPr>
        <p:blipFill rotWithShape="1">
          <a:blip r:embed="rId3">
            <a:alphaModFix/>
          </a:blip>
          <a:srcRect b="0" l="0" r="0" t="0"/>
          <a:stretch/>
        </p:blipFill>
        <p:spPr>
          <a:xfrm>
            <a:off x="148535" y="865481"/>
            <a:ext cx="2737466" cy="2380075"/>
          </a:xfrm>
          <a:prstGeom prst="rect">
            <a:avLst/>
          </a:prstGeom>
          <a:noFill/>
          <a:ln>
            <a:noFill/>
          </a:ln>
        </p:spPr>
      </p:pic>
      <p:pic>
        <p:nvPicPr>
          <p:cNvPr id="199" name="Google Shape;199;p40"/>
          <p:cNvPicPr preferRelativeResize="0"/>
          <p:nvPr/>
        </p:nvPicPr>
        <p:blipFill rotWithShape="1">
          <a:blip r:embed="rId4">
            <a:alphaModFix/>
          </a:blip>
          <a:srcRect b="0" l="0" r="0" t="0"/>
          <a:stretch/>
        </p:blipFill>
        <p:spPr>
          <a:xfrm>
            <a:off x="6296053" y="1129364"/>
            <a:ext cx="2796900" cy="2884800"/>
          </a:xfrm>
          <a:prstGeom prst="rect">
            <a:avLst/>
          </a:prstGeom>
          <a:noFill/>
          <a:ln>
            <a:noFill/>
          </a:ln>
        </p:spPr>
      </p:pic>
      <p:pic>
        <p:nvPicPr>
          <p:cNvPr id="200" name="Google Shape;200;p40"/>
          <p:cNvPicPr preferRelativeResize="0"/>
          <p:nvPr/>
        </p:nvPicPr>
        <p:blipFill rotWithShape="1">
          <a:blip r:embed="rId5">
            <a:alphaModFix/>
          </a:blip>
          <a:srcRect b="0" l="0" r="0" t="0"/>
          <a:stretch/>
        </p:blipFill>
        <p:spPr>
          <a:xfrm>
            <a:off x="3174999" y="1847380"/>
            <a:ext cx="3052704" cy="30527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1"/>
          <p:cNvSpPr txBox="1"/>
          <p:nvPr>
            <p:ph type="title"/>
          </p:nvPr>
        </p:nvSpPr>
        <p:spPr>
          <a:xfrm>
            <a:off x="457200" y="205979"/>
            <a:ext cx="8229600" cy="51839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3950" u="none" cap="none" strike="noStrike">
                <a:solidFill>
                  <a:schemeClr val="dk1"/>
                </a:solidFill>
                <a:latin typeface="Times New Roman"/>
                <a:ea typeface="Times New Roman"/>
                <a:cs typeface="Times New Roman"/>
                <a:sym typeface="Times New Roman"/>
              </a:rPr>
              <a:t>CPU vs. GPU</a:t>
            </a:r>
            <a:endParaRPr b="0" i="0" sz="3950" u="none" cap="none" strike="noStrike">
              <a:solidFill>
                <a:schemeClr val="dk1"/>
              </a:solidFill>
              <a:latin typeface="Times New Roman"/>
              <a:ea typeface="Times New Roman"/>
              <a:cs typeface="Times New Roman"/>
              <a:sym typeface="Times New Roman"/>
            </a:endParaRPr>
          </a:p>
        </p:txBody>
      </p:sp>
      <p:sp>
        <p:nvSpPr>
          <p:cNvPr id="206" name="Google Shape;206;p41"/>
          <p:cNvSpPr txBox="1"/>
          <p:nvPr>
            <p:ph idx="1" type="body"/>
          </p:nvPr>
        </p:nvSpPr>
        <p:spPr>
          <a:xfrm>
            <a:off x="188147" y="724370"/>
            <a:ext cx="8777111" cy="4280371"/>
          </a:xfrm>
          <a:prstGeom prst="rect">
            <a:avLst/>
          </a:prstGeom>
          <a:noFill/>
          <a:ln>
            <a:noFill/>
          </a:ln>
        </p:spPr>
        <p:txBody>
          <a:bodyPr anchorCtr="0" anchor="t" bIns="45700" lIns="91425" spcFirstLastPara="1" rIns="91425" wrap="square" tIns="45700">
            <a:noAutofit/>
          </a:bodyPr>
          <a:lstStyle/>
          <a:p>
            <a:pPr indent="-323850" lvl="0" marL="342900" marR="0" rtl="0" algn="l">
              <a:lnSpc>
                <a:spcPct val="90000"/>
              </a:lnSpc>
              <a:spcBef>
                <a:spcPts val="0"/>
              </a:spcBef>
              <a:spcAft>
                <a:spcPts val="0"/>
              </a:spcAft>
              <a:buClr>
                <a:schemeClr val="dk1"/>
              </a:buClr>
              <a:buSzPts val="2100"/>
              <a:buFont typeface="Times New Roman"/>
              <a:buChar char="•"/>
            </a:pPr>
            <a:r>
              <a:rPr b="0" i="0" lang="en-US" sz="2100" u="none" cap="none" strike="noStrike">
                <a:solidFill>
                  <a:schemeClr val="dk1"/>
                </a:solidFill>
                <a:latin typeface="Times New Roman"/>
                <a:ea typeface="Times New Roman"/>
                <a:cs typeface="Times New Roman"/>
                <a:sym typeface="Times New Roman"/>
              </a:rPr>
              <a:t>A GPU is tailored for highly parallel operation while a CPU executes programs serially</a:t>
            </a:r>
            <a:endParaRPr sz="1100">
              <a:latin typeface="Times New Roman"/>
              <a:ea typeface="Times New Roman"/>
              <a:cs typeface="Times New Roman"/>
              <a:sym typeface="Times New Roman"/>
            </a:endParaRPr>
          </a:p>
          <a:p>
            <a:pPr indent="-190500" lvl="0" marL="342900" marR="0" rtl="0" algn="l">
              <a:lnSpc>
                <a:spcPct val="90000"/>
              </a:lnSpc>
              <a:spcBef>
                <a:spcPts val="480"/>
              </a:spcBef>
              <a:spcAft>
                <a:spcPts val="0"/>
              </a:spcAft>
              <a:buClr>
                <a:schemeClr val="dk1"/>
              </a:buClr>
              <a:buSzPts val="2400"/>
              <a:buFont typeface="Arial"/>
              <a:buNone/>
            </a:pPr>
            <a:r>
              <a:t/>
            </a:r>
            <a:endParaRPr b="0" i="0" sz="2100" u="none" cap="none" strike="noStrike">
              <a:solidFill>
                <a:schemeClr val="dk1"/>
              </a:solidFill>
              <a:latin typeface="Times New Roman"/>
              <a:ea typeface="Times New Roman"/>
              <a:cs typeface="Times New Roman"/>
              <a:sym typeface="Times New Roman"/>
            </a:endParaRPr>
          </a:p>
          <a:p>
            <a:pPr indent="-323850" lvl="0" marL="342900" marR="0" rtl="0" algn="l">
              <a:lnSpc>
                <a:spcPct val="90000"/>
              </a:lnSpc>
              <a:spcBef>
                <a:spcPts val="480"/>
              </a:spcBef>
              <a:spcAft>
                <a:spcPts val="0"/>
              </a:spcAft>
              <a:buClr>
                <a:schemeClr val="dk1"/>
              </a:buClr>
              <a:buSzPts val="2100"/>
              <a:buFont typeface="Times New Roman"/>
              <a:buChar char="•"/>
            </a:pPr>
            <a:r>
              <a:rPr b="0" i="0" lang="en-US" sz="2100" u="none" cap="none" strike="noStrike">
                <a:solidFill>
                  <a:schemeClr val="dk1"/>
                </a:solidFill>
                <a:latin typeface="Times New Roman"/>
                <a:ea typeface="Times New Roman"/>
                <a:cs typeface="Times New Roman"/>
                <a:sym typeface="Times New Roman"/>
              </a:rPr>
              <a:t>For this reason, GPUs have many parallel execution units and higher transistor counts, while CPUs have few execution units and higher </a:t>
            </a:r>
            <a:r>
              <a:rPr lang="en-US" sz="2100">
                <a:solidFill>
                  <a:schemeClr val="dk1"/>
                </a:solidFill>
                <a:latin typeface="Times New Roman"/>
                <a:ea typeface="Times New Roman"/>
                <a:cs typeface="Times New Roman"/>
                <a:sym typeface="Times New Roman"/>
              </a:rPr>
              <a:t>clock speeds</a:t>
            </a:r>
            <a:endParaRPr b="0" i="0" sz="2100" u="none" cap="none" strike="noStrike">
              <a:solidFill>
                <a:schemeClr val="dk1"/>
              </a:solidFill>
              <a:latin typeface="Times New Roman"/>
              <a:ea typeface="Times New Roman"/>
              <a:cs typeface="Times New Roman"/>
              <a:sym typeface="Times New Roman"/>
            </a:endParaRPr>
          </a:p>
          <a:p>
            <a:pPr indent="-215900" lvl="0" marL="342900" marR="0" rtl="0" algn="l">
              <a:lnSpc>
                <a:spcPct val="90000"/>
              </a:lnSpc>
              <a:spcBef>
                <a:spcPts val="400"/>
              </a:spcBef>
              <a:spcAft>
                <a:spcPts val="0"/>
              </a:spcAft>
              <a:buClr>
                <a:schemeClr val="dk1"/>
              </a:buClr>
              <a:buSzPts val="20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323850" lvl="0" marL="342900" marR="0" rtl="0" algn="l">
              <a:lnSpc>
                <a:spcPct val="90000"/>
              </a:lnSpc>
              <a:spcBef>
                <a:spcPts val="480"/>
              </a:spcBef>
              <a:spcAft>
                <a:spcPts val="0"/>
              </a:spcAft>
              <a:buClr>
                <a:schemeClr val="dk1"/>
              </a:buClr>
              <a:buSzPts val="2100"/>
              <a:buFont typeface="Times New Roman"/>
              <a:buChar char="•"/>
            </a:pPr>
            <a:r>
              <a:rPr b="0" i="0" lang="en-US" sz="2100" u="none" cap="none" strike="noStrike">
                <a:solidFill>
                  <a:schemeClr val="dk1"/>
                </a:solidFill>
                <a:latin typeface="Times New Roman"/>
                <a:ea typeface="Times New Roman"/>
                <a:cs typeface="Times New Roman"/>
                <a:sym typeface="Times New Roman"/>
              </a:rPr>
              <a:t>GPUs have significantly faster and more advanced memory interfaces as they need to shift around a lot more data than CPUs</a:t>
            </a:r>
            <a:endParaRPr sz="1100">
              <a:latin typeface="Times New Roman"/>
              <a:ea typeface="Times New Roman"/>
              <a:cs typeface="Times New Roman"/>
              <a:sym typeface="Times New Roman"/>
            </a:endParaRPr>
          </a:p>
          <a:p>
            <a:pPr indent="-266700" lvl="1" marL="742950" marR="0" rtl="0" algn="l">
              <a:lnSpc>
                <a:spcPct val="90000"/>
              </a:lnSpc>
              <a:spcBef>
                <a:spcPts val="400"/>
              </a:spcBef>
              <a:spcAft>
                <a:spcPts val="0"/>
              </a:spcAft>
              <a:buClr>
                <a:schemeClr val="dk1"/>
              </a:buClr>
              <a:buSzPts val="1700"/>
              <a:buFont typeface="Times New Roman"/>
              <a:buChar char="–"/>
            </a:pPr>
            <a:r>
              <a:rPr b="0" i="0" lang="en-US" sz="1700" u="none" cap="none" strike="noStrike">
                <a:solidFill>
                  <a:schemeClr val="dk1"/>
                </a:solidFill>
                <a:latin typeface="Times New Roman"/>
                <a:ea typeface="Times New Roman"/>
                <a:cs typeface="Times New Roman"/>
                <a:sym typeface="Times New Roman"/>
              </a:rPr>
              <a:t>High bandwidth: NVIDIA Volta (2016) with 1TB/s</a:t>
            </a:r>
            <a:endParaRPr sz="1100">
              <a:latin typeface="Times New Roman"/>
              <a:ea typeface="Times New Roman"/>
              <a:cs typeface="Times New Roman"/>
              <a:sym typeface="Times New Roman"/>
            </a:endParaRPr>
          </a:p>
          <a:p>
            <a:pPr indent="-266700" lvl="1" marL="742950" marR="0" rtl="0" algn="l">
              <a:lnSpc>
                <a:spcPct val="90000"/>
              </a:lnSpc>
              <a:spcBef>
                <a:spcPts val="400"/>
              </a:spcBef>
              <a:spcAft>
                <a:spcPts val="0"/>
              </a:spcAft>
              <a:buClr>
                <a:schemeClr val="dk1"/>
              </a:buClr>
              <a:buSzPts val="1700"/>
              <a:buFont typeface="Times New Roman"/>
              <a:buChar char="–"/>
            </a:pPr>
            <a:r>
              <a:rPr b="0" i="0" lang="en-US" sz="1700" u="none" cap="none" strike="noStrike">
                <a:solidFill>
                  <a:schemeClr val="dk1"/>
                </a:solidFill>
                <a:latin typeface="Times New Roman"/>
                <a:ea typeface="Times New Roman"/>
                <a:cs typeface="Times New Roman"/>
                <a:sym typeface="Times New Roman"/>
              </a:rPr>
              <a:t>Nvidia Titan: 288GB/s</a:t>
            </a:r>
            <a:endParaRPr sz="1100">
              <a:latin typeface="Times New Roman"/>
              <a:ea typeface="Times New Roman"/>
              <a:cs typeface="Times New Roman"/>
              <a:sym typeface="Times New Roman"/>
            </a:endParaRPr>
          </a:p>
          <a:p>
            <a:pPr indent="-190500" lvl="0" marL="342900" marR="0" rtl="0" algn="l">
              <a:lnSpc>
                <a:spcPct val="90000"/>
              </a:lnSpc>
              <a:spcBef>
                <a:spcPts val="480"/>
              </a:spcBef>
              <a:spcAft>
                <a:spcPts val="0"/>
              </a:spcAft>
              <a:buClr>
                <a:schemeClr val="dk1"/>
              </a:buClr>
              <a:buSzPts val="2400"/>
              <a:buFont typeface="Arial"/>
              <a:buNone/>
            </a:pPr>
            <a:r>
              <a:t/>
            </a:r>
            <a:endParaRPr b="0" i="0" sz="2100" u="none" cap="none" strike="noStrike">
              <a:solidFill>
                <a:schemeClr val="dk1"/>
              </a:solidFill>
              <a:latin typeface="Times New Roman"/>
              <a:ea typeface="Times New Roman"/>
              <a:cs typeface="Times New Roman"/>
              <a:sym typeface="Times New Roman"/>
            </a:endParaRPr>
          </a:p>
          <a:p>
            <a:pPr indent="-342900" lvl="0" marL="342900" marR="0" rtl="0" algn="l">
              <a:lnSpc>
                <a:spcPct val="90000"/>
              </a:lnSpc>
              <a:spcBef>
                <a:spcPts val="480"/>
              </a:spcBef>
              <a:spcAft>
                <a:spcPts val="0"/>
              </a:spcAft>
              <a:buClr>
                <a:schemeClr val="dk1"/>
              </a:buClr>
              <a:buFont typeface="Arial"/>
              <a:buNone/>
            </a:pPr>
            <a:r>
              <a:t/>
            </a:r>
            <a:endParaRPr b="0" i="0" sz="21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US" sz="4400" u="none" cap="none" strike="noStrike">
                <a:solidFill>
                  <a:schemeClr val="dk1"/>
                </a:solidFill>
                <a:latin typeface="Times New Roman"/>
                <a:ea typeface="Times New Roman"/>
                <a:cs typeface="Times New Roman"/>
                <a:sym typeface="Times New Roman"/>
              </a:rPr>
              <a:t>Modern CPUs Vs GPUs</a:t>
            </a:r>
            <a:endParaRPr b="0" i="0" sz="4400" u="none" cap="none" strike="noStrike">
              <a:solidFill>
                <a:schemeClr val="dk1"/>
              </a:solidFill>
              <a:latin typeface="Times New Roman"/>
              <a:ea typeface="Times New Roman"/>
              <a:cs typeface="Times New Roman"/>
              <a:sym typeface="Times New Roman"/>
            </a:endParaRPr>
          </a:p>
        </p:txBody>
      </p:sp>
      <p:pic>
        <p:nvPicPr>
          <p:cNvPr id="212" name="Google Shape;212;p42"/>
          <p:cNvPicPr preferRelativeResize="0"/>
          <p:nvPr/>
        </p:nvPicPr>
        <p:blipFill rotWithShape="1">
          <a:blip r:embed="rId3">
            <a:alphaModFix/>
          </a:blip>
          <a:srcRect b="0" l="0" r="0" t="0"/>
          <a:stretch/>
        </p:blipFill>
        <p:spPr>
          <a:xfrm>
            <a:off x="5305778" y="1063229"/>
            <a:ext cx="3700873" cy="3461735"/>
          </a:xfrm>
          <a:prstGeom prst="rect">
            <a:avLst/>
          </a:prstGeom>
          <a:noFill/>
          <a:ln>
            <a:noFill/>
          </a:ln>
        </p:spPr>
      </p:pic>
      <p:sp>
        <p:nvSpPr>
          <p:cNvPr id="213" name="Google Shape;213;p42"/>
          <p:cNvSpPr txBox="1"/>
          <p:nvPr/>
        </p:nvSpPr>
        <p:spPr>
          <a:xfrm>
            <a:off x="197556" y="1063229"/>
            <a:ext cx="5108222"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So why not replace CPUs with GPGPUS?</a:t>
            </a:r>
            <a:endParaRPr sz="1800">
              <a:latin typeface="Times New Roman"/>
              <a:ea typeface="Times New Roman"/>
              <a:cs typeface="Times New Roman"/>
              <a:sym typeface="Times New Roman"/>
            </a:endParaRPr>
          </a:p>
          <a:p>
            <a:pPr indent="-342900" lvl="0" marL="457200" marR="0" rtl="0" algn="l">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Single GPU cores = DUMI</a:t>
            </a:r>
            <a:endParaRPr sz="1800">
              <a:latin typeface="Times New Roman"/>
              <a:ea typeface="Times New Roman"/>
              <a:cs typeface="Times New Roman"/>
              <a:sym typeface="Times New Roman"/>
            </a:endParaRPr>
          </a:p>
          <a:p>
            <a:pPr indent="-342900" lvl="0" marL="457200" marR="0" rtl="0" algn="l">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Group of GPU cores = FAST</a:t>
            </a:r>
            <a:endParaRPr sz="1800">
              <a:latin typeface="Times New Roman"/>
              <a:ea typeface="Times New Roman"/>
              <a:cs typeface="Times New Roman"/>
              <a:sym typeface="Times New Roman"/>
            </a:endParaRPr>
          </a:p>
          <a:p>
            <a:pPr indent="-342900" lvl="0" marL="457200" marR="0" rtl="0" algn="l">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Do not have features for modern Operating Systems</a:t>
            </a:r>
            <a:endParaRPr sz="1800">
              <a:latin typeface="Times New Roman"/>
              <a:ea typeface="Times New Roman"/>
              <a:cs typeface="Times New Roman"/>
              <a:sym typeface="Times New Roman"/>
            </a:endParaRPr>
          </a:p>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Less logic</a:t>
            </a:r>
            <a:endParaRPr sz="1800">
              <a:latin typeface="Times New Roman"/>
              <a:ea typeface="Times New Roman"/>
              <a:cs typeface="Times New Roman"/>
              <a:sym typeface="Times New Roman"/>
            </a:endParaRPr>
          </a:p>
          <a:p>
            <a:pPr indent="-342900" lvl="0" marL="457200" marR="0" rtl="0" algn="l">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No interrupts</a:t>
            </a:r>
            <a:endParaRPr sz="1800">
              <a:latin typeface="Times New Roman"/>
              <a:ea typeface="Times New Roman"/>
              <a:cs typeface="Times New Roman"/>
              <a:sym typeface="Times New Roman"/>
            </a:endParaRPr>
          </a:p>
          <a:p>
            <a:pPr indent="-342900" lvl="0" marL="457200" marR="0" rtl="0" algn="l">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No Virtual Memory that OS Needs</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3"/>
          <p:cNvSpPr txBox="1"/>
          <p:nvPr>
            <p:ph type="title"/>
          </p:nvPr>
        </p:nvSpPr>
        <p:spPr>
          <a:xfrm>
            <a:off x="457200" y="205979"/>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Calibri"/>
              <a:buNone/>
            </a:pPr>
            <a:r>
              <a:rPr lang="en-US" sz="4400">
                <a:solidFill>
                  <a:schemeClr val="dk1"/>
                </a:solidFill>
                <a:latin typeface="Times New Roman"/>
                <a:ea typeface="Times New Roman"/>
                <a:cs typeface="Times New Roman"/>
                <a:sym typeface="Times New Roman"/>
              </a:rPr>
              <a:t>What is OpenACC	</a:t>
            </a:r>
            <a:endParaRPr/>
          </a:p>
        </p:txBody>
      </p:sp>
      <p:sp>
        <p:nvSpPr>
          <p:cNvPr id="220" name="Google Shape;220;p43"/>
          <p:cNvSpPr txBox="1"/>
          <p:nvPr>
            <p:ph idx="1" type="body"/>
          </p:nvPr>
        </p:nvSpPr>
        <p:spPr>
          <a:xfrm>
            <a:off x="457200" y="1200150"/>
            <a:ext cx="8229600" cy="369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a:solidFill>
                  <a:schemeClr val="dk1"/>
                </a:solidFill>
                <a:latin typeface="Consolas"/>
                <a:ea typeface="Consolas"/>
                <a:cs typeface="Consolas"/>
                <a:sym typeface="Consolas"/>
              </a:rPr>
              <a:t>#pragma acc data copyin(x,y) copyout(z)</a:t>
            </a:r>
            <a:endParaRPr b="1">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US">
                <a:solidFill>
                  <a:schemeClr val="dk1"/>
                </a:solidFill>
                <a:latin typeface="Consolas"/>
                <a:ea typeface="Consolas"/>
                <a:cs typeface="Consolas"/>
                <a:sym typeface="Consolas"/>
              </a:rPr>
              <a:t>while ( dt &gt; MAX_TEMP_ERROR &amp;&amp; iteration &lt;= max_iterations )</a:t>
            </a:r>
            <a:r>
              <a:rPr lang="en-US">
                <a:solidFill>
                  <a:schemeClr val="dk1"/>
                </a:solidFill>
                <a:latin typeface="Times New Roman"/>
                <a:ea typeface="Times New Roman"/>
                <a:cs typeface="Times New Roman"/>
                <a:sym typeface="Times New Roman"/>
              </a:rPr>
              <a:t> </a:t>
            </a:r>
            <a:r>
              <a:rPr lang="en-US" sz="1300">
                <a:solidFill>
                  <a:schemeClr val="dk1"/>
                </a:solidFill>
                <a:latin typeface="Times New Roman"/>
                <a:ea typeface="Times New Roman"/>
                <a:cs typeface="Times New Roman"/>
                <a:sym typeface="Times New Roman"/>
              </a:rPr>
              <a:t>// create data region before the parallel loops</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 </a:t>
            </a:r>
            <a:endParaRPr sz="1300">
              <a:solidFill>
                <a:srgbClr val="C5C5C5"/>
              </a:solidFill>
              <a:highlight>
                <a:srgbClr val="151515"/>
              </a:highlight>
            </a:endParaRPr>
          </a:p>
          <a:p>
            <a:pPr indent="457200" lvl="0" marL="0" rtl="0" algn="l">
              <a:lnSpc>
                <a:spcPct val="115000"/>
              </a:lnSpc>
              <a:spcBef>
                <a:spcPts val="0"/>
              </a:spcBef>
              <a:spcAft>
                <a:spcPts val="0"/>
              </a:spcAft>
              <a:buNone/>
            </a:pPr>
            <a:r>
              <a:rPr b="1" lang="en-US">
                <a:solidFill>
                  <a:schemeClr val="dk1"/>
                </a:solidFill>
                <a:latin typeface="Consolas"/>
                <a:ea typeface="Consolas"/>
                <a:cs typeface="Consolas"/>
                <a:sym typeface="Consolas"/>
              </a:rPr>
              <a:t>#pragma acc parallel</a:t>
            </a:r>
            <a:r>
              <a:rPr b="1" lang="en-US" sz="1300">
                <a:solidFill>
                  <a:schemeClr val="dk1"/>
                </a:solidFill>
                <a:latin typeface="Times New Roman"/>
                <a:ea typeface="Times New Roman"/>
                <a:cs typeface="Times New Roman"/>
                <a:sym typeface="Times New Roman"/>
              </a:rPr>
              <a:t>  </a:t>
            </a:r>
            <a:endParaRPr b="1" sz="13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b="1" lang="en-US">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 initiate parallel execution</a:t>
            </a:r>
            <a:endParaRPr sz="13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b="1" lang="en-US">
                <a:solidFill>
                  <a:schemeClr val="dk1"/>
                </a:solidFill>
                <a:latin typeface="Consolas"/>
                <a:ea typeface="Consolas"/>
                <a:cs typeface="Consolas"/>
                <a:sym typeface="Consolas"/>
              </a:rPr>
              <a:t>#pragma acc loop gang vector</a:t>
            </a:r>
            <a:r>
              <a:rPr lang="en-US" sz="1300">
                <a:solidFill>
                  <a:schemeClr val="dk1"/>
                </a:solidFill>
                <a:latin typeface="Times New Roman"/>
                <a:ea typeface="Times New Roman"/>
                <a:cs typeface="Times New Roman"/>
                <a:sym typeface="Times New Roman"/>
              </a:rPr>
              <a:t>    //optimize loop mapping</a:t>
            </a:r>
            <a:endParaRPr sz="13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		</a:t>
            </a:r>
            <a:r>
              <a:rPr lang="en-US">
                <a:solidFill>
                  <a:schemeClr val="dk1"/>
                </a:solidFill>
                <a:latin typeface="Consolas"/>
                <a:ea typeface="Consolas"/>
                <a:cs typeface="Consolas"/>
                <a:sym typeface="Consolas"/>
              </a:rPr>
              <a:t>for (i =0; i &lt; num_itterations; i++){</a:t>
            </a:r>
            <a:endParaRPr>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lang="en-US">
                <a:solidFill>
                  <a:schemeClr val="dk1"/>
                </a:solidFill>
                <a:latin typeface="Consolas"/>
                <a:ea typeface="Consolas"/>
                <a:cs typeface="Consolas"/>
                <a:sym typeface="Consolas"/>
              </a:rPr>
              <a:t>			z[i] = x[i] + y[i];</a:t>
            </a:r>
            <a:endParaRPr>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lang="en-US">
                <a:solidFill>
                  <a:schemeClr val="dk1"/>
                </a:solidFill>
                <a:latin typeface="Consolas"/>
                <a:ea typeface="Consolas"/>
                <a:cs typeface="Consolas"/>
                <a:sym typeface="Consolas"/>
              </a:rPr>
              <a:t>		}</a:t>
            </a:r>
            <a:r>
              <a:rPr lang="en-US" sz="1300">
                <a:solidFill>
                  <a:schemeClr val="dk1"/>
                </a:solidFill>
                <a:latin typeface="Times New Roman"/>
                <a:ea typeface="Times New Roman"/>
                <a:cs typeface="Times New Roman"/>
                <a:sym typeface="Times New Roman"/>
              </a:rPr>
              <a:t> // end for loop</a:t>
            </a:r>
            <a:endParaRPr sz="13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457200" lvl="0" marL="0" marR="0" rtl="0" algn="l">
              <a:lnSpc>
                <a:spcPct val="115000"/>
              </a:lnSpc>
              <a:spcBef>
                <a:spcPts val="0"/>
              </a:spcBef>
              <a:spcAft>
                <a:spcPts val="0"/>
              </a:spcAft>
              <a:buNone/>
            </a:pPr>
            <a:r>
              <a:rPr b="1" lang="en-US">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//end parallel execution region</a:t>
            </a:r>
            <a:endParaRPr sz="13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//write back data to host, and end data region and while loop</a:t>
            </a:r>
            <a:endParaRPr sz="13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4"/>
          <p:cNvSpPr txBox="1"/>
          <p:nvPr>
            <p:ph type="title"/>
          </p:nvPr>
        </p:nvSpPr>
        <p:spPr>
          <a:xfrm>
            <a:off x="457200" y="205979"/>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4400">
                <a:solidFill>
                  <a:schemeClr val="dk1"/>
                </a:solidFill>
                <a:latin typeface="Times New Roman"/>
                <a:ea typeface="Times New Roman"/>
                <a:cs typeface="Times New Roman"/>
                <a:sym typeface="Times New Roman"/>
              </a:rPr>
              <a:t>Parallelizing with OpenACC</a:t>
            </a:r>
            <a:endParaRPr/>
          </a:p>
        </p:txBody>
      </p:sp>
      <p:sp>
        <p:nvSpPr>
          <p:cNvPr id="227" name="Google Shape;227;p44"/>
          <p:cNvSpPr txBox="1"/>
          <p:nvPr>
            <p:ph idx="1" type="body"/>
          </p:nvPr>
        </p:nvSpPr>
        <p:spPr>
          <a:xfrm>
            <a:off x="457200" y="1200150"/>
            <a:ext cx="8229600" cy="369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a:solidFill>
                  <a:schemeClr val="dk1"/>
                </a:solidFill>
                <a:latin typeface="Consolas"/>
                <a:ea typeface="Consolas"/>
                <a:cs typeface="Consolas"/>
                <a:sym typeface="Consolas"/>
              </a:rPr>
              <a:t>#pragma acc data copyin(x,y) copyout(z)</a:t>
            </a:r>
            <a:endParaRPr b="1">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US">
                <a:solidFill>
                  <a:schemeClr val="dk1"/>
                </a:solidFill>
                <a:latin typeface="Consolas"/>
                <a:ea typeface="Consolas"/>
                <a:cs typeface="Consolas"/>
                <a:sym typeface="Consolas"/>
              </a:rPr>
              <a:t>while ( dt &gt; MAX_TEMP_ERROR &amp;&amp; iteration &lt;= max_iterations )</a:t>
            </a:r>
            <a:r>
              <a:rPr lang="en-US">
                <a:solidFill>
                  <a:schemeClr val="dk1"/>
                </a:solidFill>
                <a:latin typeface="Times New Roman"/>
                <a:ea typeface="Times New Roman"/>
                <a:cs typeface="Times New Roman"/>
                <a:sym typeface="Times New Roman"/>
              </a:rPr>
              <a:t> </a:t>
            </a:r>
            <a:r>
              <a:rPr lang="en-US" sz="1300">
                <a:solidFill>
                  <a:schemeClr val="dk1"/>
                </a:solidFill>
                <a:latin typeface="Times New Roman"/>
                <a:ea typeface="Times New Roman"/>
                <a:cs typeface="Times New Roman"/>
                <a:sym typeface="Times New Roman"/>
              </a:rPr>
              <a:t>// create data region before the parallel loops</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 </a:t>
            </a:r>
            <a:endParaRPr sz="1300">
              <a:solidFill>
                <a:srgbClr val="C5C5C5"/>
              </a:solidFill>
              <a:highlight>
                <a:srgbClr val="151515"/>
              </a:highlight>
            </a:endParaRPr>
          </a:p>
          <a:p>
            <a:pPr indent="457200" lvl="0" marL="0" rtl="0" algn="l">
              <a:lnSpc>
                <a:spcPct val="115000"/>
              </a:lnSpc>
              <a:spcBef>
                <a:spcPts val="0"/>
              </a:spcBef>
              <a:spcAft>
                <a:spcPts val="0"/>
              </a:spcAft>
              <a:buNone/>
            </a:pPr>
            <a:r>
              <a:rPr b="1" lang="en-US">
                <a:solidFill>
                  <a:schemeClr val="dk1"/>
                </a:solidFill>
                <a:latin typeface="Consolas"/>
                <a:ea typeface="Consolas"/>
                <a:cs typeface="Consolas"/>
                <a:sym typeface="Consolas"/>
              </a:rPr>
              <a:t>#pragma acc parallel</a:t>
            </a:r>
            <a:r>
              <a:rPr b="1" lang="en-US" sz="1300">
                <a:solidFill>
                  <a:schemeClr val="dk1"/>
                </a:solidFill>
                <a:latin typeface="Times New Roman"/>
                <a:ea typeface="Times New Roman"/>
                <a:cs typeface="Times New Roman"/>
                <a:sym typeface="Times New Roman"/>
              </a:rPr>
              <a:t>  </a:t>
            </a:r>
            <a:endParaRPr b="1" sz="13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b="1" lang="en-US">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 initiate parallel execution</a:t>
            </a:r>
            <a:endParaRPr sz="13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b="1" lang="en-US">
                <a:solidFill>
                  <a:schemeClr val="dk1"/>
                </a:solidFill>
                <a:latin typeface="Consolas"/>
                <a:ea typeface="Consolas"/>
                <a:cs typeface="Consolas"/>
                <a:sym typeface="Consolas"/>
              </a:rPr>
              <a:t>#pragma acc loop gang vector</a:t>
            </a:r>
            <a:r>
              <a:rPr lang="en-US" sz="1300">
                <a:solidFill>
                  <a:schemeClr val="dk1"/>
                </a:solidFill>
                <a:latin typeface="Times New Roman"/>
                <a:ea typeface="Times New Roman"/>
                <a:cs typeface="Times New Roman"/>
                <a:sym typeface="Times New Roman"/>
              </a:rPr>
              <a:t>    //optimize loop mapping</a:t>
            </a:r>
            <a:endParaRPr sz="13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		</a:t>
            </a:r>
            <a:r>
              <a:rPr lang="en-US">
                <a:solidFill>
                  <a:schemeClr val="dk1"/>
                </a:solidFill>
                <a:latin typeface="Consolas"/>
                <a:ea typeface="Consolas"/>
                <a:cs typeface="Consolas"/>
                <a:sym typeface="Consolas"/>
              </a:rPr>
              <a:t>for (i =0; i &lt; num_itterations; i++){</a:t>
            </a:r>
            <a:endParaRPr>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lang="en-US">
                <a:solidFill>
                  <a:schemeClr val="dk1"/>
                </a:solidFill>
                <a:latin typeface="Consolas"/>
                <a:ea typeface="Consolas"/>
                <a:cs typeface="Consolas"/>
                <a:sym typeface="Consolas"/>
              </a:rPr>
              <a:t>			z[i] = x[i] + y[i];</a:t>
            </a:r>
            <a:endParaRPr>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lang="en-US">
                <a:solidFill>
                  <a:schemeClr val="dk1"/>
                </a:solidFill>
                <a:latin typeface="Consolas"/>
                <a:ea typeface="Consolas"/>
                <a:cs typeface="Consolas"/>
                <a:sym typeface="Consolas"/>
              </a:rPr>
              <a:t>		}</a:t>
            </a:r>
            <a:r>
              <a:rPr lang="en-US" sz="1300">
                <a:solidFill>
                  <a:schemeClr val="dk1"/>
                </a:solidFill>
                <a:latin typeface="Times New Roman"/>
                <a:ea typeface="Times New Roman"/>
                <a:cs typeface="Times New Roman"/>
                <a:sym typeface="Times New Roman"/>
              </a:rPr>
              <a:t> // end for loop</a:t>
            </a:r>
            <a:endParaRPr sz="13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457200" lvl="0" marL="0" marR="0" rtl="0" algn="l">
              <a:lnSpc>
                <a:spcPct val="115000"/>
              </a:lnSpc>
              <a:spcBef>
                <a:spcPts val="0"/>
              </a:spcBef>
              <a:spcAft>
                <a:spcPts val="0"/>
              </a:spcAft>
              <a:buNone/>
            </a:pPr>
            <a:r>
              <a:rPr b="1" lang="en-US">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//end parallel execution region</a:t>
            </a:r>
            <a:endParaRPr sz="13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a:solidFill>
                  <a:schemeClr val="dk1"/>
                </a:solidFill>
                <a:latin typeface="Consolas"/>
                <a:ea typeface="Consolas"/>
                <a:cs typeface="Consolas"/>
                <a:sym typeface="Consolas"/>
              </a:rPr>
              <a:t>}</a:t>
            </a:r>
            <a:r>
              <a:rPr lang="en-US" sz="1300">
                <a:solidFill>
                  <a:schemeClr val="dk1"/>
                </a:solidFill>
                <a:latin typeface="Times New Roman"/>
                <a:ea typeface="Times New Roman"/>
                <a:cs typeface="Times New Roman"/>
                <a:sym typeface="Times New Roman"/>
              </a:rPr>
              <a:t> //write back data to host, and end data region and while loop</a:t>
            </a:r>
            <a:endParaRPr sz="13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5"/>
          <p:cNvSpPr txBox="1"/>
          <p:nvPr>
            <p:ph type="title"/>
          </p:nvPr>
        </p:nvSpPr>
        <p:spPr>
          <a:xfrm>
            <a:off x="457200" y="205976"/>
            <a:ext cx="8229600" cy="64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Calibri"/>
              <a:buNone/>
            </a:pPr>
            <a:r>
              <a:rPr lang="en-US" sz="4400">
                <a:solidFill>
                  <a:schemeClr val="dk1"/>
                </a:solidFill>
                <a:latin typeface="Times New Roman"/>
                <a:ea typeface="Times New Roman"/>
                <a:cs typeface="Times New Roman"/>
                <a:sym typeface="Times New Roman"/>
              </a:rPr>
              <a:t>Res</a:t>
            </a:r>
            <a:r>
              <a:rPr b="0" i="0" lang="en-US" sz="4400" u="none" cap="none" strike="noStrike">
                <a:solidFill>
                  <a:schemeClr val="dk1"/>
                </a:solidFill>
                <a:latin typeface="Times New Roman"/>
                <a:ea typeface="Times New Roman"/>
                <a:cs typeface="Times New Roman"/>
                <a:sym typeface="Times New Roman"/>
              </a:rPr>
              <a:t>ources:</a:t>
            </a:r>
            <a:endParaRPr b="0" i="0" sz="4400" u="none" cap="none" strike="noStrike">
              <a:solidFill>
                <a:schemeClr val="dk1"/>
              </a:solidFill>
              <a:latin typeface="Times New Roman"/>
              <a:ea typeface="Times New Roman"/>
              <a:cs typeface="Times New Roman"/>
              <a:sym typeface="Times New Roman"/>
            </a:endParaRPr>
          </a:p>
        </p:txBody>
      </p:sp>
      <p:sp>
        <p:nvSpPr>
          <p:cNvPr id="233" name="Google Shape;233;p45"/>
          <p:cNvSpPr txBox="1"/>
          <p:nvPr>
            <p:ph idx="1" type="body"/>
          </p:nvPr>
        </p:nvSpPr>
        <p:spPr>
          <a:xfrm>
            <a:off x="169325" y="912526"/>
            <a:ext cx="8748900" cy="39579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400"/>
              <a:buFont typeface="Times New Roman"/>
              <a:buChar char="•"/>
            </a:pPr>
            <a:r>
              <a:rPr lang="en-US" u="sng">
                <a:solidFill>
                  <a:schemeClr val="hlink"/>
                </a:solidFill>
                <a:latin typeface="Times New Roman"/>
                <a:ea typeface="Times New Roman"/>
                <a:cs typeface="Times New Roman"/>
                <a:sym typeface="Times New Roman"/>
                <a:hlinkClick r:id="rId3"/>
              </a:rPr>
              <a:t>http://www.openacc.org/sites/default/files/OpenACC_API_QuickRefGuide.pdf</a:t>
            </a:r>
            <a:endParaRPr>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400"/>
              <a:buFont typeface="Times New Roman"/>
              <a:buChar char="•"/>
            </a:pPr>
            <a:r>
              <a:rPr lang="en-US" u="sng">
                <a:solidFill>
                  <a:schemeClr val="hlink"/>
                </a:solidFill>
                <a:latin typeface="Times New Roman"/>
                <a:ea typeface="Times New Roman"/>
                <a:cs typeface="Times New Roman"/>
                <a:sym typeface="Times New Roman"/>
                <a:hlinkClick r:id="rId4"/>
              </a:rPr>
              <a:t>https://bluewaters.ncsa.illinois.edu/openacc</a:t>
            </a:r>
            <a:endParaRPr>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400"/>
              <a:buFont typeface="Times New Roman"/>
              <a:buChar char="•"/>
            </a:pPr>
            <a:r>
              <a:rPr lang="en-US" u="sng">
                <a:solidFill>
                  <a:schemeClr val="hlink"/>
                </a:solidFill>
                <a:latin typeface="Times New Roman"/>
                <a:ea typeface="Times New Roman"/>
                <a:cs typeface="Times New Roman"/>
                <a:sym typeface="Times New Roman"/>
                <a:hlinkClick r:id="rId5"/>
              </a:rPr>
              <a:t>http://www.openacc.org/sites/default/files/OpenACC%202%200.pdf</a:t>
            </a:r>
            <a:endParaRPr>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400"/>
              <a:buFont typeface="Times New Roman"/>
              <a:buChar char="•"/>
            </a:pPr>
            <a:r>
              <a:rPr b="0" i="0" lang="en-US" sz="1400" u="sng" cap="none" strike="noStrike">
                <a:solidFill>
                  <a:schemeClr val="hlink"/>
                </a:solidFill>
                <a:latin typeface="Times New Roman"/>
                <a:ea typeface="Times New Roman"/>
                <a:cs typeface="Times New Roman"/>
                <a:sym typeface="Times New Roman"/>
                <a:hlinkClick r:id="rId6"/>
              </a:rPr>
              <a:t>http://www.nvidia.com/content/PDF/kepler/NVIDIA-Kepler-GK110-Architecture-Whitepaper.pdf</a:t>
            </a:r>
            <a:endParaRPr b="0" i="0" sz="1400" u="none" cap="none" strike="noStrike">
              <a:solidFill>
                <a:schemeClr val="dk1"/>
              </a:solidFill>
              <a:latin typeface="Times New Roman"/>
              <a:ea typeface="Times New Roman"/>
              <a:cs typeface="Times New Roman"/>
              <a:sym typeface="Times New Roman"/>
            </a:endParaRPr>
          </a:p>
          <a:p>
            <a:pPr indent="-342900" lvl="0" marL="342900" marR="0" rtl="0" algn="l">
              <a:spcBef>
                <a:spcPts val="280"/>
              </a:spcBef>
              <a:spcAft>
                <a:spcPts val="0"/>
              </a:spcAft>
              <a:buClr>
                <a:schemeClr val="dk1"/>
              </a:buClr>
              <a:buSzPts val="1400"/>
              <a:buFont typeface="Times New Roman"/>
              <a:buChar char="•"/>
            </a:pPr>
            <a:r>
              <a:rPr b="0" i="0" lang="en-US" sz="1400" u="sng" cap="none" strike="noStrike">
                <a:solidFill>
                  <a:schemeClr val="hlink"/>
                </a:solidFill>
                <a:latin typeface="Times New Roman"/>
                <a:ea typeface="Times New Roman"/>
                <a:cs typeface="Times New Roman"/>
                <a:sym typeface="Times New Roman"/>
                <a:hlinkClick r:id="rId7"/>
              </a:rPr>
              <a:t>http://blogs.nvidia.com/blog/2009/12/16/whats-the-difference-between-a-cpu-and-a-gpu/</a:t>
            </a:r>
            <a:endParaRPr b="0" i="0" sz="1400" u="none" cap="none" strike="noStrike">
              <a:solidFill>
                <a:schemeClr val="dk1"/>
              </a:solidFill>
              <a:latin typeface="Times New Roman"/>
              <a:ea typeface="Times New Roman"/>
              <a:cs typeface="Times New Roman"/>
              <a:sym typeface="Times New Roman"/>
            </a:endParaRPr>
          </a:p>
          <a:p>
            <a:pPr indent="-342900" lvl="0" marL="342900" marR="0" rtl="0" algn="l">
              <a:spcBef>
                <a:spcPts val="280"/>
              </a:spcBef>
              <a:spcAft>
                <a:spcPts val="0"/>
              </a:spcAft>
              <a:buClr>
                <a:schemeClr val="dk1"/>
              </a:buClr>
              <a:buSzPts val="1400"/>
              <a:buFont typeface="Times New Roman"/>
              <a:buChar char="•"/>
            </a:pPr>
            <a:r>
              <a:rPr b="0" i="0" lang="en-US" sz="1400" u="sng" cap="none" strike="noStrike">
                <a:solidFill>
                  <a:schemeClr val="hlink"/>
                </a:solidFill>
                <a:latin typeface="Times New Roman"/>
                <a:ea typeface="Times New Roman"/>
                <a:cs typeface="Times New Roman"/>
                <a:sym typeface="Times New Roman"/>
                <a:hlinkClick r:id="rId8"/>
              </a:rPr>
              <a:t>http://arkanis.de/weblog/2011-04-02-finished-my-practical-term/gpgpu-origins-and-gpu-hardware-architecture.pdf</a:t>
            </a:r>
            <a:endParaRPr b="0" i="0" sz="1400" u="none" cap="none" strike="noStrike">
              <a:solidFill>
                <a:schemeClr val="dk1"/>
              </a:solidFill>
              <a:latin typeface="Times New Roman"/>
              <a:ea typeface="Times New Roman"/>
              <a:cs typeface="Times New Roman"/>
              <a:sym typeface="Times New Roman"/>
            </a:endParaRPr>
          </a:p>
          <a:p>
            <a:pPr indent="-342900" lvl="0" marL="342900" marR="0" rtl="0" algn="l">
              <a:spcBef>
                <a:spcPts val="280"/>
              </a:spcBef>
              <a:spcAft>
                <a:spcPts val="0"/>
              </a:spcAft>
              <a:buClr>
                <a:schemeClr val="dk1"/>
              </a:buClr>
              <a:buSzPts val="1400"/>
              <a:buFont typeface="Times New Roman"/>
              <a:buChar char="•"/>
            </a:pPr>
            <a:r>
              <a:rPr b="0" i="0" lang="en-US" sz="1400" u="sng" cap="none" strike="noStrike">
                <a:solidFill>
                  <a:schemeClr val="hlink"/>
                </a:solidFill>
                <a:latin typeface="Times New Roman"/>
                <a:ea typeface="Times New Roman"/>
                <a:cs typeface="Times New Roman"/>
                <a:sym typeface="Times New Roman"/>
                <a:hlinkClick r:id="rId9"/>
              </a:rPr>
              <a:t>http://cinwell.wordpress.com/2013/09/06/overview-of-gpu-architecture-fermi-based/</a:t>
            </a:r>
            <a:endParaRPr b="0" i="0" sz="1400" u="none" cap="none" strike="noStrike">
              <a:solidFill>
                <a:schemeClr val="dk1"/>
              </a:solidFill>
              <a:latin typeface="Times New Roman"/>
              <a:ea typeface="Times New Roman"/>
              <a:cs typeface="Times New Roman"/>
              <a:sym typeface="Times New Roman"/>
            </a:endParaRPr>
          </a:p>
          <a:p>
            <a:pPr indent="-342900" lvl="0" marL="342900" marR="0" rtl="0" algn="l">
              <a:spcBef>
                <a:spcPts val="280"/>
              </a:spcBef>
              <a:spcAft>
                <a:spcPts val="0"/>
              </a:spcAft>
              <a:buClr>
                <a:schemeClr val="dk1"/>
              </a:buClr>
              <a:buSzPts val="1400"/>
              <a:buFont typeface="Times New Roman"/>
              <a:buChar char="•"/>
            </a:pPr>
            <a:r>
              <a:rPr b="0" i="0" lang="en-US" sz="1400" u="sng" cap="none" strike="noStrike">
                <a:solidFill>
                  <a:schemeClr val="hlink"/>
                </a:solidFill>
                <a:latin typeface="Times New Roman"/>
                <a:ea typeface="Times New Roman"/>
                <a:cs typeface="Times New Roman"/>
                <a:sym typeface="Times New Roman"/>
                <a:hlinkClick r:id="rId10"/>
              </a:rPr>
              <a:t>http://electronicdesign.com/digital-ics/gpu-architecture-improves-embedded-application-support</a:t>
            </a:r>
            <a:endParaRPr b="0" i="0" sz="1400" u="none" cap="none" strike="noStrike">
              <a:solidFill>
                <a:schemeClr val="dk1"/>
              </a:solidFill>
              <a:latin typeface="Times New Roman"/>
              <a:ea typeface="Times New Roman"/>
              <a:cs typeface="Times New Roman"/>
              <a:sym typeface="Times New Roman"/>
            </a:endParaRPr>
          </a:p>
          <a:p>
            <a:pPr indent="-342900" lvl="0" marL="342900" marR="0" rtl="0" algn="l">
              <a:spcBef>
                <a:spcPts val="280"/>
              </a:spcBef>
              <a:spcAft>
                <a:spcPts val="0"/>
              </a:spcAft>
              <a:buClr>
                <a:schemeClr val="dk1"/>
              </a:buClr>
              <a:buSzPts val="1400"/>
              <a:buFont typeface="Times New Roman"/>
              <a:buChar char="•"/>
            </a:pPr>
            <a:r>
              <a:rPr b="0" i="0" lang="en-US" sz="1400" u="sng" cap="none" strike="noStrike">
                <a:solidFill>
                  <a:schemeClr val="hlink"/>
                </a:solidFill>
                <a:latin typeface="Times New Roman"/>
                <a:ea typeface="Times New Roman"/>
                <a:cs typeface="Times New Roman"/>
                <a:sym typeface="Times New Roman"/>
                <a:hlinkClick r:id="rId11"/>
              </a:rPr>
              <a:t>http://www.eecs.berkeley.edu/~sangjin/2013/02/12/CPU-GPU-comparison.html</a:t>
            </a:r>
            <a:endParaRPr b="0" i="0" sz="1400" u="none" cap="none" strike="noStrike">
              <a:solidFill>
                <a:schemeClr val="dk1"/>
              </a:solidFill>
              <a:latin typeface="Times New Roman"/>
              <a:ea typeface="Times New Roman"/>
              <a:cs typeface="Times New Roman"/>
              <a:sym typeface="Times New Roman"/>
            </a:endParaRPr>
          </a:p>
          <a:p>
            <a:pPr indent="-342900" lvl="0" marL="342900" marR="0" rtl="0" algn="l">
              <a:spcBef>
                <a:spcPts val="280"/>
              </a:spcBef>
              <a:spcAft>
                <a:spcPts val="0"/>
              </a:spcAft>
              <a:buClr>
                <a:schemeClr val="dk1"/>
              </a:buClr>
              <a:buSzPts val="1400"/>
              <a:buFont typeface="Times New Roman"/>
              <a:buChar char="•"/>
            </a:pPr>
            <a:r>
              <a:rPr b="0" i="0" lang="en-US" sz="1400" u="sng" cap="none" strike="noStrike">
                <a:solidFill>
                  <a:schemeClr val="hlink"/>
                </a:solidFill>
                <a:latin typeface="Times New Roman"/>
                <a:ea typeface="Times New Roman"/>
                <a:cs typeface="Times New Roman"/>
                <a:sym typeface="Times New Roman"/>
                <a:hlinkClick r:id="rId12"/>
              </a:rPr>
              <a:t>http://www.nvidia.com/content/cuda/spotlights/michael-bussmann-hzdr.html</a:t>
            </a:r>
            <a:endParaRPr b="0" i="0" sz="1400" u="none" cap="none" strike="noStrike">
              <a:solidFill>
                <a:schemeClr val="dk1"/>
              </a:solidFill>
              <a:latin typeface="Times New Roman"/>
              <a:ea typeface="Times New Roman"/>
              <a:cs typeface="Times New Roman"/>
              <a:sym typeface="Times New Roman"/>
            </a:endParaRPr>
          </a:p>
          <a:p>
            <a:pPr indent="-342900" lvl="0" marL="342900" marR="0" rtl="0" algn="l">
              <a:spcBef>
                <a:spcPts val="280"/>
              </a:spcBef>
              <a:spcAft>
                <a:spcPts val="0"/>
              </a:spcAft>
              <a:buClr>
                <a:schemeClr val="dk1"/>
              </a:buClr>
              <a:buSzPts val="1400"/>
              <a:buFont typeface="Times New Roman"/>
              <a:buChar char="•"/>
            </a:pPr>
            <a:r>
              <a:rPr b="0" i="0" lang="en-US" sz="1400" u="sng" cap="none" strike="noStrike">
                <a:solidFill>
                  <a:schemeClr val="hlink"/>
                </a:solidFill>
                <a:latin typeface="Times New Roman"/>
                <a:ea typeface="Times New Roman"/>
                <a:cs typeface="Times New Roman"/>
                <a:sym typeface="Times New Roman"/>
                <a:hlinkClick r:id="rId13"/>
              </a:rPr>
              <a:t>http://www.technologytell.com/gaming/59208/video-game-gpu-used-to-improve-ct-scans/</a:t>
            </a:r>
            <a:endParaRPr sz="2700">
              <a:solidFill>
                <a:schemeClr val="dk1"/>
              </a:solidFill>
              <a:latin typeface="Times New Roman"/>
              <a:ea typeface="Times New Roman"/>
              <a:cs typeface="Times New Roman"/>
              <a:sym typeface="Times New Roman"/>
            </a:endParaRPr>
          </a:p>
          <a:p>
            <a:pPr indent="0" lvl="0" marL="0" marR="0" rtl="0" algn="l">
              <a:spcBef>
                <a:spcPts val="28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spcBef>
                <a:spcPts val="280"/>
              </a:spcBef>
              <a:spcAft>
                <a:spcPts val="0"/>
              </a:spcAft>
              <a:buNone/>
            </a:pPr>
            <a:r>
              <a:t/>
            </a:r>
            <a:endParaRPr>
              <a:solidFill>
                <a:schemeClr val="dk1"/>
              </a:solidFill>
              <a:latin typeface="Times New Roman"/>
              <a:ea typeface="Times New Roman"/>
              <a:cs typeface="Times New Roman"/>
              <a:sym typeface="Times New Roman"/>
            </a:endParaRPr>
          </a:p>
          <a:p>
            <a:pPr indent="-254000" lvl="0" marL="342900" marR="0" rtl="0" algn="l">
              <a:spcBef>
                <a:spcPts val="28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