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saveSubsetFonts="1">
  <p:sldMasterIdLst>
    <p:sldMasterId r:id="rId1" id="2147483648"/>
  </p:sldMasterIdLst>
  <p:notesMasterIdLst>
    <p:notesMasterId r:id="rId17"/>
  </p:notesMasterIdLst>
  <p:sldIdLst>
    <p:sldId r:id="rId2" id="256"/>
    <p:sldId r:id="rId3" id="262"/>
    <p:sldId r:id="rId4" id="264"/>
    <p:sldId r:id="rId5" id="270"/>
    <p:sldId r:id="rId6" id="265"/>
    <p:sldId r:id="rId7" id="266"/>
    <p:sldId r:id="rId8" id="267"/>
    <p:sldId r:id="rId9" id="268"/>
    <p:sldId r:id="rId10" id="257"/>
    <p:sldId r:id="rId11" id="258"/>
    <p:sldId r:id="rId12" id="260"/>
    <p:sldId r:id="rId13" id="269"/>
    <p:sldId r:id="rId14" id="272"/>
    <p:sldId r:id="rId15" id="273"/>
    <p:sldId r:id="rId16" id="271"/>
  </p:sldIdLst>
  <p:sldSz cx="12192000" cy="6858000"/>
  <p:notesSz cx="6858000" cy="9144000"/>
  <p:defaultTextStyle>
    <a:defPPr>
      <a:defRPr lang="en-US"/>
    </a:defPPr>
    <a:lvl1pPr eaLnBrk="1" defTabSz="914400" latinLnBrk="0" rtl="0" marL="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defTabSz="914400" latinLnBrk="0" rtl="0" marL="457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defTabSz="914400" latinLnBrk="0" rtl="0" marL="914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defTabSz="914400" latinLnBrk="0" rtl="0" marL="1371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defTabSz="914400" latinLnBrk="0" rtl="0" marL="18288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defTabSz="914400" latinLnBrk="0" rtl="0" marL="22860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defTabSz="914400" latinLnBrk="0" rtl="0" marL="2743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defTabSz="914400" latinLnBrk="0" rtl="0" marL="3200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defTabSz="914400" latinLnBrk="0" rtl="0" marL="3657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roundtripDataSignature="AMtx7mhOhAlEUOi/OG3o+t3evIJyqvyxnQ==" r:id="rId23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3" name="Anonymous" id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65049" autoAdjust="0"/>
  </p:normalViewPr>
  <p:slideViewPr>
    <p:cSldViewPr snapToGrid="0">
      <p:cViewPr varScale="1">
        <p:scale>
          <a:sx n="54" d="100"/>
          <a:sy n="54" d="100"/>
        </p:scale>
        <p:origin x="11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slide" Target="slides/slide7.xml" Id="rId8"></Relationship><Relationship Type="http://schemas.openxmlformats.org/officeDocument/2006/relationships/slide" Target="slides/slide12.xml" Id="rId13"></Relationship><Relationship Type="http://schemas.openxmlformats.org/officeDocument/2006/relationships/presProps" Target="presProps.xml" Id="rId18"></Relationship><Relationship Type="http://schemas.openxmlformats.org/officeDocument/2006/relationships/slide" Target="slides/slide2.xml" Id="rId3"></Relationship><Relationship Type="http://schemas.openxmlformats.org/officeDocument/2006/relationships/tableStyles" Target="tableStyles.xml" Id="rId21"></Relationship><Relationship Type="http://schemas.openxmlformats.org/officeDocument/2006/relationships/slide" Target="slides/slide6.xml" Id="rId7"></Relationship><Relationship Type="http://schemas.openxmlformats.org/officeDocument/2006/relationships/slide" Target="slides/slide11.xml" Id="rId12"></Relationship><Relationship Type="http://schemas.openxmlformats.org/officeDocument/2006/relationships/notesMaster" Target="notesMasters/notesMaster1.xml" Id="rId17"></Relationship><Relationship Type="http://schemas.openxmlformats.org/officeDocument/2006/relationships/slide" Target="slides/slide1.xml" Id="rId2"></Relationship><Relationship Type="http://schemas.openxmlformats.org/officeDocument/2006/relationships/slide" Target="slides/slide15.xml" Id="rId16"></Relationship><Relationship Type="http://schemas.openxmlformats.org/officeDocument/2006/relationships/theme" Target="theme/theme1.xml" Id="rId20"></Relationship><Relationship Type="http://schemas.openxmlformats.org/officeDocument/2006/relationships/slideMaster" Target="slideMasters/slideMaster1.xml" Id="rId1"></Relationship><Relationship Type="http://schemas.openxmlformats.org/officeDocument/2006/relationships/slide" Target="slides/slide5.xml" Id="rId6"></Relationship><Relationship Type="http://schemas.openxmlformats.org/officeDocument/2006/relationships/slide" Target="slides/slide10.xml" Id="rId11"></Relationship><Relationship Type="http://schemas.openxmlformats.org/officeDocument/2006/relationships/slide" Target="slides/slide4.xml" Id="rId5"></Relationship><Relationship Type="http://schemas.openxmlformats.org/officeDocument/2006/relationships/slide" Target="slides/slide14.xml" Id="rId15"></Relationship><Relationship Type="http://schemas.openxmlformats.org/officeDocument/2006/relationships/slide" Target="slides/slide9.xml" Id="rId10"></Relationship><Relationship Type="http://schemas.openxmlformats.org/officeDocument/2006/relationships/viewProps" Target="viewProps.xml" Id="rId19"></Relationship><Relationship Type="http://schemas.openxmlformats.org/officeDocument/2006/relationships/slide" Target="slides/slide3.xml" Id="rId4"></Relationship><Relationship Type="http://schemas.openxmlformats.org/officeDocument/2006/relationships/slide" Target="slides/slide8.xml" Id="rId9"></Relationship><Relationship Type="http://schemas.openxmlformats.org/officeDocument/2006/relationships/slide" Target="slides/slide13.xml" Id="rId14"></Relationship><Relationship Target="commentAuthors.xml" Type="http://schemas.openxmlformats.org/officeDocument/2006/relationships/commentAuthors" Id="rId22"></Relationship><Relationship Target="metadata" Type="http://customschemas.google.com/relationships/presentationmetadata" Id="rId23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9T19:41:20.011" authorId="0" idx="1">
    <p:pos x="1024" y="672"/>
    <p:text>is a graphic missing?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u3v2OM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9T19:41:05.894" authorId="0" idx="2">
    <p:pos x="1016" y="944"/>
    <p:text>It might be good to list the full names of the schools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u3v2OI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9T19:41:33.330" authorId="0" idx="3">
    <p:pos x="4768" y="208"/>
    <p:text>is a graphic missing?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u3v2O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016C-1A58-4CA4-A72C-FFAAF17E373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5680-7B1E-4A16-96E2-367CF47F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548A-031C-4017-A469-1F6F57DF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04642-FB16-43CB-BDB2-BE565D19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A357-5A12-4FB6-831E-263725DE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0D76-737D-4F45-B02B-C64E830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5EBC-DAA7-44A9-87F6-D6E5BF88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7ED8-32D3-48A9-865B-D1F7D0D5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C3ACB-AF72-4D39-8202-0ABA6ADA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86A8-0336-475E-8C53-378986A0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4AD7-F88E-4B18-978A-9BD28F63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E9313-B78B-4B28-9BBD-0BA91A2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ED3BC-5406-4FD7-8220-DA00CDF3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3A346-AFBF-4885-ABCB-E5FE8DA8A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9FBE-5C0E-46E3-8F73-D3B85FFB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8963-6DEF-4C8E-9E8B-3657C93F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38DF-83CC-45F7-90AD-68EA5D4E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F21E-0BA7-4D7B-8E95-5004BB0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9068-4E3F-47D8-9543-2CE3A535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C011-12E6-44E4-A195-99E6DE27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2B6E-3830-4EA4-928D-4D5F317D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C216-3724-451A-BE89-E30F691F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92F1-AE35-479A-A1DB-99B1583C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A97F5-CF09-4A2D-BF21-2B70E8AD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327A-1010-450D-8DDD-14CC7ECF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9986-F889-43BB-BCFC-AF605406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CBB6-A5A9-4B55-85FE-AC05DF6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7227-E424-4031-BBB3-2AD61C3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14F5-39A7-48DA-9FA0-D6670889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71E3C-60A0-4402-8888-62897F4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C5DB4-2DC8-4210-B2F1-9F36671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7ABFA-7B68-4E83-8E08-7F5B44E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1CF60-10D0-4244-A96C-6C488AF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3737-E7AA-4A77-AF7F-BCB0E39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6E096-0255-4086-9035-A6353590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7967A-F630-4562-994C-1C8CDD82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7920C-D647-4D12-8724-F4AC8CAF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33A59-014F-4CCE-81F9-97B02615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08CB2-C117-447E-A916-0D66CF4D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D0CA4-543C-4E0A-A731-7C56C35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57B18-ED85-4692-AE50-1FA346C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9879-9EC8-4EA4-A995-D07D768E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92A33-2D1F-4823-B252-99E97C0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7B68E-6BE9-4ED5-B7D3-D74B3AC3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CC1B9-4FFC-478E-B58E-91CC1AF2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884B7-E95E-4524-9970-59581525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F3E20-0700-4A4C-9B49-598F144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E44B5-BA8F-4623-BD93-F657EB2C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0524-F63C-4D3B-A166-48089E0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F34B-9227-44D9-8AAC-9F4D9BC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B3FC6-BDE7-458E-A0D4-3B5CDEE2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A527-DB80-4A46-B718-1AA0F64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12AFE-009E-4B98-A758-6A98890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5B9B9-1722-4441-BC9D-A99F478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2D60-7517-4620-8434-71A1B86C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50A2E-0AC2-40B7-B734-6E908DE2D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D254B-29A8-4412-A23A-AB503F4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0A96D-2768-4D80-9060-4598900E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42613-6820-4E02-8767-4A56738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8FC9A-02F5-433E-8828-4CEAA332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FA33A-BDCE-4DA7-A39F-6ADCDBC9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C21BF-88DD-4AD5-BAA9-8D109B47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3D1B-D615-4DE2-AC94-EDCE63FF4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F5B9-6226-4C75-9420-E8D17C4C152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67E6-1A57-4987-A830-E077F3332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710F-7A62-4E14-A523-79DB7AF35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2.xml" Id="rId1"></Relationship><Relationship Target="../comments/comment1.xml" Type="http://schemas.openxmlformats.org/officeDocument/2006/relationships/comments" Id="rId2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2.xml" Id="rId1"></Relationship><Relationship Target="../comments/comment2.xml" Type="http://schemas.openxmlformats.org/officeDocument/2006/relationships/comments" Id="rId2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Type="http://schemas.openxmlformats.org/officeDocument/2006/relationships/notesSlide" Target="../notesSlides/notesSlide1.xml" Id="rId2"></Relationship><Relationship Type="http://schemas.openxmlformats.org/officeDocument/2006/relationships/slideLayout" Target="../slideLayouts/slideLayout2.xml" Id="rId1"></Relationship><Relationship Target="../comments/comment3.xml" Type="http://schemas.openxmlformats.org/officeDocument/2006/relationships/comments" Id="rId3"></Relationship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BC3B-32FB-4028-8930-97FA13158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Clusters of Computers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A181B-5749-491B-A1DE-1E74BE0BD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1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812E-D0EF-4592-8D50-8A836B1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SLURM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inux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tility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esources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anager)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BE4C-9368-4E1B-AC76-88337059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cluster resource management and job scheduler system for small and large Linux computers clusters connected as HPC( High Performance Computers)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B787-9675-49F4-BB53-DFA1AB9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Batch Scheduler and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94E1-C2DC-488F-A46D-BE2DBBE9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SLURM system, both the resource manager and the job batch scheduler (work load manager) work hands in hands to run and complete the job request of the user.</a:t>
            </a:r>
          </a:p>
          <a:p>
            <a:r>
              <a:rPr lang="en-US" dirty="0"/>
              <a:t>Job Batch Scheduler: identifies, allocate in optimized time the requested resources and launch to run and complete the job.</a:t>
            </a:r>
          </a:p>
        </p:txBody>
      </p:sp>
    </p:spTree>
    <p:extLst>
      <p:ext uri="{BB962C8B-B14F-4D97-AF65-F5344CB8AC3E}">
        <p14:creationId xmlns:p14="http://schemas.microsoft.com/office/powerpoint/2010/main" val="158238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A4F9-2CFF-4842-82DB-21B4127B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88775F-A18E-4561-9815-8073F4D6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00100"/>
            <a:ext cx="10033000" cy="56435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53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8A27-4C54-4A5D-9E0E-D5770B16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6BB5D6-2EE5-4698-B45F-CD57D9421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7644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821F-0927-46A2-AB53-699DE44B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49F9-9F08-4186-B9E1-38BF346F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E1C5-520E-4FA3-A586-E040AA66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3"/>
            <a:ext cx="10515600" cy="906465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B0BB-6D89-4802-861E-CA9648FF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6864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https://slurm.schedmd.com/quickstart.html</a:t>
            </a:r>
          </a:p>
          <a:p>
            <a:r>
              <a:rPr lang="en-US" dirty="0"/>
              <a:t>https://hpc.llnl.gov/banks-jobs/running-jobs/slurm-commands</a:t>
            </a:r>
          </a:p>
        </p:txBody>
      </p:sp>
    </p:spTree>
    <p:extLst>
      <p:ext uri="{BB962C8B-B14F-4D97-AF65-F5344CB8AC3E}">
        <p14:creationId xmlns:p14="http://schemas.microsoft.com/office/powerpoint/2010/main" val="21284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7892-6AAD-4E4B-B485-21B5ECB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5787-C7C5-40FF-9F79-31FD29A6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61190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Clusters</a:t>
            </a:r>
          </a:p>
          <a:p>
            <a:r>
              <a:rPr lang="en-US" dirty="0"/>
              <a:t>Workload Scheduler &amp; Resources Manager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r>
              <a:rPr lang="en-US" dirty="0"/>
              <a:t>Example of WLRM across universities and institutions</a:t>
            </a:r>
          </a:p>
          <a:p>
            <a:pPr lvl="1"/>
            <a:r>
              <a:rPr lang="en-US" dirty="0"/>
              <a:t>OU SLURM</a:t>
            </a:r>
          </a:p>
          <a:p>
            <a:pPr lvl="1"/>
            <a:r>
              <a:rPr lang="en-US" dirty="0"/>
              <a:t>OSU TORQUE</a:t>
            </a:r>
          </a:p>
          <a:p>
            <a:pPr lvl="1"/>
            <a:r>
              <a:rPr lang="en-US" dirty="0"/>
              <a:t>Blue Water PBS/TORQUE</a:t>
            </a:r>
          </a:p>
          <a:p>
            <a:r>
              <a:rPr lang="en-US" dirty="0"/>
              <a:t>Equivalent Basic Commands across Workload schedulers</a:t>
            </a:r>
          </a:p>
          <a:p>
            <a:r>
              <a:rPr lang="en-US" dirty="0"/>
              <a:t>Structure of Job Scripts</a:t>
            </a:r>
          </a:p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r>
              <a:rPr lang="en-US" dirty="0"/>
              <a:t>Scheduling Partition (time duration needs)</a:t>
            </a:r>
          </a:p>
          <a:p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</a:p>
          <a:p>
            <a:r>
              <a:rPr lang="en-US" dirty="0"/>
              <a:t>Screenshots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9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7FA5-7F79-4362-84A7-947BBE47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07"/>
            <a:ext cx="10515600" cy="820738"/>
          </a:xfrm>
        </p:spPr>
        <p:txBody>
          <a:bodyPr/>
          <a:lstStyle/>
          <a:p>
            <a:pPr algn="ctr"/>
            <a:r>
              <a:rPr lang="en-US" dirty="0"/>
              <a:t>Workload Scheduler &amp; Resources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B3CA-33C5-47E9-B3FC-EEB12736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44"/>
            <a:ext cx="10515600" cy="5600705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Description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23A4-4172-4CF3-87EF-5576480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8858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Equivalence of Basic Commands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1C0C9B-8E40-4667-9FCE-EA58401C9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34977"/>
              </p:ext>
            </p:extLst>
          </p:nvPr>
        </p:nvGraphicFramePr>
        <p:xfrm>
          <a:off x="838200" y="1695832"/>
          <a:ext cx="10515597" cy="326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988126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365060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11463009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User Command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PBS/TORQUE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SLURM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635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Submission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qsub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sbatch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911722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Status(by job)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785360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 (by User)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User_Name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[User Name]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654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Deletion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qdel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scancel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80641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hold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qhold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scontrol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hold [job ID] 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61157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Queue List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-Q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118378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9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4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9958-B62B-4060-8224-1BF9A2F4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17793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Example of WLRM across universities and institutions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FE39-70FE-4FFF-940E-80858FD6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OU : SLURM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OSU : 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Blue Water : PBS/TORQUE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Lawrence National Laboratory: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7589-2ABE-45D5-A06C-3B2BD54A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057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Equivalent Basic Commands across Workload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487C-CE65-412E-BBCE-40124700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4"/>
            <a:ext cx="10515600" cy="55721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module load </a:t>
            </a:r>
            <a:r>
              <a:rPr lang="en-US" dirty="0" err="1"/>
              <a:t>OpenMPI</a:t>
            </a:r>
            <a:endParaRPr lang="en-US" dirty="0"/>
          </a:p>
          <a:p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myJobScript</a:t>
            </a:r>
            <a:endParaRPr lang="en-US" dirty="0"/>
          </a:p>
          <a:p>
            <a:r>
              <a:rPr lang="en-US" dirty="0" err="1"/>
              <a:t>squeue</a:t>
            </a:r>
            <a:r>
              <a:rPr lang="en-US" dirty="0"/>
              <a:t> –u </a:t>
            </a:r>
            <a:r>
              <a:rPr lang="en-US" dirty="0" err="1"/>
              <a:t>haboudj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5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AC37-FCD7-4874-A923-C3B17070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771525"/>
          </a:xfrm>
        </p:spPr>
        <p:txBody>
          <a:bodyPr/>
          <a:lstStyle/>
          <a:p>
            <a:pPr algn="ctr"/>
            <a:r>
              <a:rPr lang="en-US" dirty="0"/>
              <a:t>Structure of Job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9E85-874E-43C0-A2D3-4318AE81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538"/>
            <a:ext cx="10515600" cy="5886449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Scheduling Partition (time duration needs)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3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EA-47CE-4846-8748-666D130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7"/>
            <a:ext cx="10515600" cy="145732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4BD4-45DC-4651-B41C-79284E7C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5314950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64F1-FECB-4B75-9A14-126E834E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F53E-3BD0-42CF-8235-385BA7C3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Once you know what  is a cluster?</a:t>
            </a:r>
          </a:p>
          <a:p>
            <a:r>
              <a:rPr lang="en-US" dirty="0"/>
              <a:t>What is its architecture?</a:t>
            </a:r>
          </a:p>
          <a:p>
            <a:r>
              <a:rPr lang="en-US" dirty="0"/>
              <a:t>What is it used for ?</a:t>
            </a:r>
          </a:p>
          <a:p>
            <a:r>
              <a:rPr lang="en-US" dirty="0"/>
              <a:t>How to use it</a:t>
            </a:r>
          </a:p>
          <a:p>
            <a:pPr lvl="1"/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US" dirty="0"/>
              <a:t>PBS (Torque)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425</Words>
  <Application>Microsoft Office PowerPoint</Application>
  <PresentationFormat>Widescreen</PresentationFormat>
  <Paragraphs>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Clusters of Computers</vt:lpstr>
      <vt:lpstr>Outline</vt:lpstr>
      <vt:lpstr>Workload Scheduler &amp; Resources Manager</vt:lpstr>
      <vt:lpstr>Equivalence of Basic Commands </vt:lpstr>
      <vt:lpstr> Example of WLRM across universities and institutions </vt:lpstr>
      <vt:lpstr>Equivalent Basic Commands across Workload Schedulers</vt:lpstr>
      <vt:lpstr>Structure of Job Scripts</vt:lpstr>
      <vt:lpstr> Examples of Programs &amp; Job scripts (hello_world_mpi, Area_curve) </vt:lpstr>
      <vt:lpstr>Introduction</vt:lpstr>
      <vt:lpstr>SLURM (Simple Linux Utility Resources Manager)</vt:lpstr>
      <vt:lpstr>Batch Scheduler and Resource Manager</vt:lpstr>
      <vt:lpstr>Screenshots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Clusters of Computers</dc:title>
  <dc:creator>Hyacinthe Aboudja</dc:creator>
  <cp:lastModifiedBy>Hyacinthe Aboudja</cp:lastModifiedBy>
  <cp:revision>35</cp:revision>
  <dcterms:created xsi:type="dcterms:W3CDTF">2020-06-24T19:20:01Z</dcterms:created>
  <dcterms:modified xsi:type="dcterms:W3CDTF">2020-06-28T22:08:22Z</dcterms:modified>
</cp:coreProperties>
</file>