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notesMasterIdLst>
    <p:notesMasterId r:id="rId22"/>
  </p:notesMasterIdLst>
  <p:sldIdLst>
    <p:sldId id="256" r:id="rId2"/>
    <p:sldId id="257" r:id="rId3"/>
    <p:sldId id="266" r:id="rId4"/>
    <p:sldId id="269" r:id="rId5"/>
    <p:sldId id="270" r:id="rId6"/>
    <p:sldId id="258" r:id="rId7"/>
    <p:sldId id="272" r:id="rId8"/>
    <p:sldId id="273" r:id="rId9"/>
    <p:sldId id="274" r:id="rId10"/>
    <p:sldId id="327" r:id="rId11"/>
    <p:sldId id="259" r:id="rId12"/>
    <p:sldId id="260" r:id="rId13"/>
    <p:sldId id="328" r:id="rId14"/>
    <p:sldId id="261" r:id="rId15"/>
    <p:sldId id="267" r:id="rId16"/>
    <p:sldId id="263" r:id="rId17"/>
    <p:sldId id="264" r:id="rId18"/>
    <p:sldId id="265" r:id="rId19"/>
    <p:sldId id="329" r:id="rId20"/>
    <p:sldId id="33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3725" autoAdjust="0"/>
  </p:normalViewPr>
  <p:slideViewPr>
    <p:cSldViewPr snapToGrid="0">
      <p:cViewPr varScale="1">
        <p:scale>
          <a:sx n="60" d="100"/>
          <a:sy n="60" d="100"/>
        </p:scale>
        <p:origin x="843"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B3AFE-7C7C-4FC9-A8B9-F4DBDC42F3ED}" type="datetimeFigureOut">
              <a:rPr lang="en-US" smtClean="0"/>
              <a:t>6/16/2020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42C44-1CD2-4A3D-BCAB-EE1EDC893A80}" type="slidenum">
              <a:rPr lang="en-US" smtClean="0"/>
              <a:t>‹#›</a:t>
            </a:fld>
            <a:endParaRPr lang="en-US"/>
          </a:p>
        </p:txBody>
      </p:sp>
    </p:spTree>
    <p:extLst>
      <p:ext uri="{BB962C8B-B14F-4D97-AF65-F5344CB8AC3E}">
        <p14:creationId xmlns:p14="http://schemas.microsoft.com/office/powerpoint/2010/main" val="208709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a:t>. Speedup is the idea that a program will run faster if it is parallelized as opposed to executed serially. The advantage of speedup is that it allows a problem to be solved faster. If multiple processes or threads are able to work at the same time, the work will theoretically be finished in less time than it would take a single instruction stream. </a:t>
            </a:r>
          </a:p>
          <a:p>
            <a:pPr>
              <a:lnSpc>
                <a:spcPct val="90000"/>
              </a:lnSpc>
            </a:pPr>
            <a:r>
              <a:rPr lang="en-US" sz="1200" dirty="0"/>
              <a:t>Accuracy is the idea of forming a better model of a problem. If more processes or threads are assigned to a task, they can spend more time doing error checks or other forms of diagnostics to ensure that the final result is a better approximation of the problem that is being solved. In order to make a program more accurate, speedup may need to be sacrificed. </a:t>
            </a:r>
          </a:p>
          <a:p>
            <a:pPr>
              <a:lnSpc>
                <a:spcPct val="90000"/>
              </a:lnSpc>
            </a:pPr>
            <a:r>
              <a:rPr lang="en-US" sz="1200" dirty="0"/>
              <a:t>Weak scaling is perhaps the most promising of the three. Weak scaling says that more processes and threads can be used to solve a bigger problem in the same amount of time it would take fewer processes and threads to solve a smaller problem. A common analogy to this is that one person in one boat in one hour can catch much fewer fish than ten people in ten boats in one hour</a:t>
            </a:r>
          </a:p>
          <a:p>
            <a:endParaRPr lang="en-US" dirty="0"/>
          </a:p>
        </p:txBody>
      </p:sp>
      <p:sp>
        <p:nvSpPr>
          <p:cNvPr id="4" name="Slide Number Placeholder 3"/>
          <p:cNvSpPr>
            <a:spLocks noGrp="1"/>
          </p:cNvSpPr>
          <p:nvPr>
            <p:ph type="sldNum" sz="quarter" idx="5"/>
          </p:nvPr>
        </p:nvSpPr>
        <p:spPr/>
        <p:txBody>
          <a:bodyPr/>
          <a:lstStyle/>
          <a:p>
            <a:fld id="{99242C44-1CD2-4A3D-BCAB-EE1EDC893A80}" type="slidenum">
              <a:rPr lang="en-US" smtClean="0"/>
              <a:t>11</a:t>
            </a:fld>
            <a:endParaRPr lang="en-US"/>
          </a:p>
        </p:txBody>
      </p:sp>
    </p:spTree>
    <p:extLst>
      <p:ext uri="{BB962C8B-B14F-4D97-AF65-F5344CB8AC3E}">
        <p14:creationId xmlns:p14="http://schemas.microsoft.com/office/powerpoint/2010/main" val="106273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92833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48337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3776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012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2282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6429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015751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25973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45710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60659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421687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75966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5009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711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34789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826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5647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CC21AE-C854-42EF-90E6-1016E4386352}" type="datetimeFigureOut">
              <a:rPr lang="en-US" smtClean="0"/>
              <a:t>6/16/2020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44F774-C745-40E4-B839-1D043AAFCF5A}" type="slidenum">
              <a:rPr lang="en-US" smtClean="0"/>
              <a:t>‹#›</a:t>
            </a:fld>
            <a:endParaRPr lang="en-US" dirty="0"/>
          </a:p>
        </p:txBody>
      </p:sp>
    </p:spTree>
    <p:extLst>
      <p:ext uri="{BB962C8B-B14F-4D97-AF65-F5344CB8AC3E}">
        <p14:creationId xmlns:p14="http://schemas.microsoft.com/office/powerpoint/2010/main" val="1206126561"/>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shodor.org/media/content/petascale/materials/UPModules/GameOfLife/Life_Module_Document_pdf.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B4A50DC5-78F7-43A1-BB91-7DBF8F6AEF90}"/>
              </a:ext>
            </a:extLst>
          </p:cNvPr>
          <p:cNvSpPr>
            <a:spLocks noGrp="1"/>
          </p:cNvSpPr>
          <p:nvPr>
            <p:ph type="ctrTitle"/>
          </p:nvPr>
        </p:nvSpPr>
        <p:spPr>
          <a:xfrm>
            <a:off x="1154955" y="1447800"/>
            <a:ext cx="8427035" cy="3329581"/>
          </a:xfrm>
        </p:spPr>
        <p:txBody>
          <a:bodyPr>
            <a:normAutofit/>
          </a:bodyPr>
          <a:lstStyle/>
          <a:p>
            <a:pPr algn="ctr">
              <a:lnSpc>
                <a:spcPct val="90000"/>
              </a:lnSpc>
            </a:pPr>
            <a:r>
              <a:rPr lang="en-US" sz="5600" b="1" dirty="0"/>
              <a:t>Parallel Programming and </a:t>
            </a:r>
            <a:br>
              <a:rPr lang="en-US" sz="5600" b="1"/>
            </a:br>
            <a:r>
              <a:rPr lang="en-US" sz="5600" b="1"/>
              <a:t>Performance</a:t>
            </a:r>
            <a:endParaRPr lang="en-US" sz="5600" b="1"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8971019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gradFill>
          <a:gsLst>
            <a:gs pos="54908">
              <a:schemeClr val="bg2">
                <a:lumMod val="75000"/>
              </a:schemeClr>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A0CE4D-3464-4500-9349-764B6E60CA7D}"/>
              </a:ext>
            </a:extLst>
          </p:cNvPr>
          <p:cNvSpPr>
            <a:spLocks noGrp="1"/>
          </p:cNvSpPr>
          <p:nvPr>
            <p:ph type="title"/>
          </p:nvPr>
        </p:nvSpPr>
        <p:spPr>
          <a:xfrm>
            <a:off x="42476" y="519097"/>
            <a:ext cx="12079542" cy="1400530"/>
          </a:xfrm>
          <a:solidFill>
            <a:schemeClr val="bg2">
              <a:lumMod val="75000"/>
              <a:alpha val="99000"/>
            </a:schemeClr>
          </a:solidFill>
        </p:spPr>
        <p:txBody>
          <a:bodyPr/>
          <a:lstStyle/>
          <a:p>
            <a:br>
              <a:rPr lang="en-US" sz="3600"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Shared Memory     Distributed Memory        Hybrid Memory</a:t>
            </a:r>
            <a:br>
              <a:rPr lang="en-US" sz="3600" b="1" dirty="0">
                <a:effectLst>
                  <a:outerShdw blurRad="38100" dist="38100" dir="2700000" algn="tl">
                    <a:srgbClr val="000000">
                      <a:alpha val="43137"/>
                    </a:srgbClr>
                  </a:outerShdw>
                </a:effectLst>
              </a:rPr>
            </a:br>
            <a:br>
              <a:rPr lang="en-US" sz="3600" b="1" dirty="0">
                <a:effectLst>
                  <a:outerShdw blurRad="38100" dist="38100" dir="2700000" algn="tl">
                    <a:srgbClr val="000000">
                      <a:alpha val="43137"/>
                    </a:srgbClr>
                  </a:outerShdw>
                </a:effectLst>
              </a:rPr>
            </a:br>
            <a:endParaRPr lang="en-US" sz="3600" b="1" dirty="0">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id="{264A49FB-FC71-41C8-B722-6AD7B2AF705E}"/>
              </a:ext>
            </a:extLst>
          </p:cNvPr>
          <p:cNvPicPr>
            <a:picLocks noChangeAspect="1"/>
          </p:cNvPicPr>
          <p:nvPr/>
        </p:nvPicPr>
        <p:blipFill>
          <a:blip r:embed="rId2"/>
          <a:stretch>
            <a:fillRect/>
          </a:stretch>
        </p:blipFill>
        <p:spPr>
          <a:xfrm>
            <a:off x="592374" y="2559583"/>
            <a:ext cx="11079055" cy="32089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63898C1-8DAE-4FEA-BB43-178B6C010529}"/>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Motivation for Parallelism </a:t>
            </a:r>
          </a:p>
        </p:txBody>
      </p:sp>
      <p:sp>
        <p:nvSpPr>
          <p:cNvPr id="3" name="Content Placeholder 2">
            <a:extLst>
              <a:ext uri="{FF2B5EF4-FFF2-40B4-BE49-F238E27FC236}">
                <a16:creationId xmlns:a16="http://schemas.microsoft.com/office/drawing/2014/main" id="{5057D010-FDE2-4A55-97BC-E2E80BF273DF}"/>
              </a:ext>
            </a:extLst>
          </p:cNvPr>
          <p:cNvSpPr>
            <a:spLocks noGrp="1"/>
          </p:cNvSpPr>
          <p:nvPr>
            <p:ph idx="1"/>
          </p:nvPr>
        </p:nvSpPr>
        <p:spPr>
          <a:xfrm>
            <a:off x="397565" y="2609232"/>
            <a:ext cx="11290852" cy="4000290"/>
          </a:xfrm>
        </p:spPr>
        <p:txBody>
          <a:bodyPr>
            <a:normAutofit lnSpcReduction="10000"/>
          </a:bodyPr>
          <a:lstStyle/>
          <a:p>
            <a:pPr>
              <a:lnSpc>
                <a:spcPct val="90000"/>
              </a:lnSpc>
            </a:pPr>
            <a:r>
              <a:rPr lang="en-US" sz="2400" b="1" dirty="0"/>
              <a:t>Speedup</a:t>
            </a:r>
          </a:p>
          <a:p>
            <a:pPr lvl="1">
              <a:lnSpc>
                <a:spcPct val="90000"/>
              </a:lnSpc>
            </a:pPr>
            <a:r>
              <a:rPr lang="en-US" sz="2000" dirty="0"/>
              <a:t>is a notion  that a program will run faster if it is parallelized as opposed to executed serially.</a:t>
            </a:r>
          </a:p>
          <a:p>
            <a:pPr lvl="1">
              <a:lnSpc>
                <a:spcPct val="90000"/>
              </a:lnSpc>
            </a:pPr>
            <a:endParaRPr lang="en-US" sz="2000" dirty="0"/>
          </a:p>
          <a:p>
            <a:pPr>
              <a:lnSpc>
                <a:spcPct val="90000"/>
              </a:lnSpc>
            </a:pPr>
            <a:r>
              <a:rPr lang="en-US" sz="2400" b="1" dirty="0"/>
              <a:t>Accuracy</a:t>
            </a:r>
          </a:p>
          <a:p>
            <a:pPr lvl="1">
              <a:lnSpc>
                <a:spcPct val="90000"/>
              </a:lnSpc>
            </a:pPr>
            <a:r>
              <a:rPr lang="en-US" sz="2000" dirty="0"/>
              <a:t>is the notion of forming a better model of a problem.</a:t>
            </a:r>
          </a:p>
          <a:p>
            <a:pPr lvl="1">
              <a:lnSpc>
                <a:spcPct val="90000"/>
              </a:lnSpc>
            </a:pPr>
            <a:endParaRPr lang="en-US" sz="2000" dirty="0"/>
          </a:p>
          <a:p>
            <a:pPr>
              <a:lnSpc>
                <a:spcPct val="90000"/>
              </a:lnSpc>
            </a:pPr>
            <a:r>
              <a:rPr lang="en-US" sz="2400" b="1" dirty="0"/>
              <a:t>Weak Scaling</a:t>
            </a:r>
          </a:p>
          <a:p>
            <a:pPr lvl="1">
              <a:lnSpc>
                <a:spcPct val="90000"/>
              </a:lnSpc>
            </a:pPr>
            <a:r>
              <a:rPr lang="en-US" sz="2000" dirty="0"/>
              <a:t>Is a notion that more processes and threads can be used to solve a bigger problem in the same amount of time it would take fewer processes and threads to solve a smaller problem</a:t>
            </a:r>
          </a:p>
        </p:txBody>
      </p:sp>
    </p:spTree>
    <p:extLst>
      <p:ext uri="{BB962C8B-B14F-4D97-AF65-F5344CB8AC3E}">
        <p14:creationId xmlns:p14="http://schemas.microsoft.com/office/powerpoint/2010/main" val="349910457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9FC0F62-7FF4-4075-9D16-C24BB4895B85}"/>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Performance Limitations</a:t>
            </a:r>
          </a:p>
        </p:txBody>
      </p:sp>
      <p:sp>
        <p:nvSpPr>
          <p:cNvPr id="3" name="Content Placeholder 2">
            <a:extLst>
              <a:ext uri="{FF2B5EF4-FFF2-40B4-BE49-F238E27FC236}">
                <a16:creationId xmlns:a16="http://schemas.microsoft.com/office/drawing/2014/main" id="{CAE4497E-A1D2-4EDA-BC55-3E010D8490CB}"/>
              </a:ext>
            </a:extLst>
          </p:cNvPr>
          <p:cNvSpPr>
            <a:spLocks noGrp="1"/>
          </p:cNvSpPr>
          <p:nvPr>
            <p:ph idx="1"/>
          </p:nvPr>
        </p:nvSpPr>
        <p:spPr>
          <a:xfrm>
            <a:off x="1103312" y="2763520"/>
            <a:ext cx="10147784" cy="3484879"/>
          </a:xfrm>
        </p:spPr>
        <p:txBody>
          <a:bodyPr>
            <a:normAutofit/>
          </a:bodyPr>
          <a:lstStyle/>
          <a:p>
            <a:r>
              <a:rPr lang="en-US" sz="2800" dirty="0"/>
              <a:t>There are many issues that limit the advantages of parallelism.</a:t>
            </a:r>
          </a:p>
          <a:p>
            <a:r>
              <a:rPr lang="en-US" sz="2800" dirty="0"/>
              <a:t>Some of them are :</a:t>
            </a:r>
          </a:p>
          <a:p>
            <a:pPr lvl="1"/>
            <a:r>
              <a:rPr lang="en-US" sz="2400" b="1" dirty="0"/>
              <a:t>Communication Overhead</a:t>
            </a:r>
          </a:p>
          <a:p>
            <a:pPr lvl="1"/>
            <a:r>
              <a:rPr lang="en-US" sz="2400" b="1" dirty="0"/>
              <a:t>Amdahl’s Law</a:t>
            </a:r>
          </a:p>
        </p:txBody>
      </p:sp>
    </p:spTree>
    <p:extLst>
      <p:ext uri="{BB962C8B-B14F-4D97-AF65-F5344CB8AC3E}">
        <p14:creationId xmlns:p14="http://schemas.microsoft.com/office/powerpoint/2010/main" val="29075536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9FC0F62-7FF4-4075-9D16-C24BB4895B85}"/>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Performance Limitations</a:t>
            </a:r>
          </a:p>
        </p:txBody>
      </p:sp>
      <p:sp>
        <p:nvSpPr>
          <p:cNvPr id="3" name="Content Placeholder 2">
            <a:extLst>
              <a:ext uri="{FF2B5EF4-FFF2-40B4-BE49-F238E27FC236}">
                <a16:creationId xmlns:a16="http://schemas.microsoft.com/office/drawing/2014/main" id="{CAE4497E-A1D2-4EDA-BC55-3E010D8490CB}"/>
              </a:ext>
            </a:extLst>
          </p:cNvPr>
          <p:cNvSpPr>
            <a:spLocks noGrp="1"/>
          </p:cNvSpPr>
          <p:nvPr>
            <p:ph idx="1"/>
          </p:nvPr>
        </p:nvSpPr>
        <p:spPr>
          <a:xfrm>
            <a:off x="278296" y="2452350"/>
            <a:ext cx="11479695" cy="4246624"/>
          </a:xfrm>
        </p:spPr>
        <p:txBody>
          <a:bodyPr>
            <a:normAutofit lnSpcReduction="10000"/>
          </a:bodyPr>
          <a:lstStyle/>
          <a:p>
            <a:r>
              <a:rPr lang="en-US" sz="2800" b="1" dirty="0"/>
              <a:t>Communication Overhead</a:t>
            </a:r>
          </a:p>
          <a:p>
            <a:pPr lvl="1"/>
            <a:r>
              <a:rPr lang="en-US" sz="2400" dirty="0"/>
              <a:t> refers to the time that is lost waiting for communications to take place in between calculations. </a:t>
            </a:r>
          </a:p>
          <a:p>
            <a:pPr lvl="1"/>
            <a:r>
              <a:rPr lang="en-US" sz="2400" dirty="0"/>
              <a:t>During this time, valuable data is being communicated, but no progress is being made on executing the algorithm. </a:t>
            </a:r>
          </a:p>
          <a:p>
            <a:pPr lvl="1"/>
            <a:r>
              <a:rPr lang="en-US" sz="2400" dirty="0"/>
              <a:t>The communication overhead of a program can quickly overwhelm the total time spent solving the problem, sometimes even to the point of making the program less efficient than its serial counterpart.</a:t>
            </a:r>
          </a:p>
          <a:p>
            <a:pPr lvl="1"/>
            <a:r>
              <a:rPr lang="en-US" sz="2400" dirty="0"/>
              <a:t> Communication overhead can thus mitigate the advantages of parallelism.</a:t>
            </a:r>
          </a:p>
        </p:txBody>
      </p:sp>
    </p:spTree>
    <p:extLst>
      <p:ext uri="{BB962C8B-B14F-4D97-AF65-F5344CB8AC3E}">
        <p14:creationId xmlns:p14="http://schemas.microsoft.com/office/powerpoint/2010/main" val="149479302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50ADC08-7161-4655-8F6F-D2582D8AEFB9}"/>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Performance Limitations</a:t>
            </a:r>
          </a:p>
        </p:txBody>
      </p:sp>
      <p:sp>
        <p:nvSpPr>
          <p:cNvPr id="3" name="Content Placeholder 2">
            <a:extLst>
              <a:ext uri="{FF2B5EF4-FFF2-40B4-BE49-F238E27FC236}">
                <a16:creationId xmlns:a16="http://schemas.microsoft.com/office/drawing/2014/main" id="{23787D82-5D2C-48F1-8820-5BB4AB51EA0B}"/>
              </a:ext>
            </a:extLst>
          </p:cNvPr>
          <p:cNvSpPr>
            <a:spLocks noGrp="1"/>
          </p:cNvSpPr>
          <p:nvPr>
            <p:ph idx="1"/>
          </p:nvPr>
        </p:nvSpPr>
        <p:spPr>
          <a:xfrm>
            <a:off x="278296" y="2452350"/>
            <a:ext cx="11499574" cy="4127354"/>
          </a:xfrm>
        </p:spPr>
        <p:txBody>
          <a:bodyPr>
            <a:normAutofit fontScale="92500" lnSpcReduction="10000"/>
          </a:bodyPr>
          <a:lstStyle/>
          <a:p>
            <a:r>
              <a:rPr lang="en-US" sz="2800" b="1" dirty="0"/>
              <a:t>Amdahl’s law:</a:t>
            </a:r>
          </a:p>
          <a:p>
            <a:pPr lvl="1"/>
            <a:r>
              <a:rPr lang="en-US" sz="2400" dirty="0"/>
              <a:t>A second issue is described in an observation put forth by Gene Amdahl and is commonly referred to as Amdahl’s Law.  </a:t>
            </a:r>
          </a:p>
          <a:p>
            <a:pPr lvl="1"/>
            <a:r>
              <a:rPr lang="en-US" sz="2400" dirty="0"/>
              <a:t>Used to characterize the </a:t>
            </a:r>
            <a:r>
              <a:rPr lang="en-US" sz="2400" b="1" dirty="0"/>
              <a:t>performance</a:t>
            </a:r>
            <a:r>
              <a:rPr lang="en-US" sz="2400" dirty="0"/>
              <a:t> of parallel algorithms.</a:t>
            </a:r>
          </a:p>
          <a:p>
            <a:pPr lvl="1"/>
            <a:r>
              <a:rPr lang="en-US" sz="2400" dirty="0"/>
              <a:t>Amdahl’s Law says that the </a:t>
            </a:r>
            <a:r>
              <a:rPr lang="en-US" sz="2400" b="1" i="1" dirty="0"/>
              <a:t>speedup of a parallel program</a:t>
            </a:r>
            <a:r>
              <a:rPr lang="en-US" sz="2400" dirty="0"/>
              <a:t> will be limited by its </a:t>
            </a:r>
            <a:r>
              <a:rPr lang="en-US" sz="2400" b="1" dirty="0"/>
              <a:t>serial regions</a:t>
            </a:r>
            <a:r>
              <a:rPr lang="en-US" sz="2400" dirty="0"/>
              <a:t>, or the parts of the algorithm that cannot be executed in parallel.</a:t>
            </a:r>
          </a:p>
          <a:p>
            <a:pPr lvl="1"/>
            <a:r>
              <a:rPr lang="en-US" sz="2400" dirty="0"/>
              <a:t> Amdahl’s Law posits that as the number of processors devoted to the problem increases, the advantages of parallelism diminish as the serial regions become the only part of the code that take significant time to execute. In other words, a parallel program can only execute as fast as its serial regions. </a:t>
            </a:r>
          </a:p>
        </p:txBody>
      </p:sp>
    </p:spTree>
    <p:extLst>
      <p:ext uri="{BB962C8B-B14F-4D97-AF65-F5344CB8AC3E}">
        <p14:creationId xmlns:p14="http://schemas.microsoft.com/office/powerpoint/2010/main" val="281286688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9"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F608CEC-9466-4342-BC54-86B980D37CA1}"/>
              </a:ext>
            </a:extLst>
          </p:cNvPr>
          <p:cNvSpPr>
            <a:spLocks noGrp="1"/>
          </p:cNvSpPr>
          <p:nvPr>
            <p:ph type="title"/>
          </p:nvPr>
        </p:nvSpPr>
        <p:spPr>
          <a:xfrm>
            <a:off x="648930" y="629267"/>
            <a:ext cx="9252154" cy="1016654"/>
          </a:xfrm>
        </p:spPr>
        <p:txBody>
          <a:bodyPr>
            <a:normAutofit/>
          </a:bodyPr>
          <a:lstStyle/>
          <a:p>
            <a:r>
              <a:rPr lang="en-US" dirty="0"/>
              <a:t>Amdahl’s Law</a:t>
            </a:r>
          </a:p>
        </p:txBody>
      </p:sp>
      <p:sp>
        <p:nvSpPr>
          <p:cNvPr id="11" name="Rectangle 10">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64F2927E-45A4-4852-84E6-1C38A83E559A}"/>
              </a:ext>
            </a:extLst>
          </p:cNvPr>
          <p:cNvSpPr>
            <a:spLocks noGrp="1"/>
          </p:cNvSpPr>
          <p:nvPr>
            <p:ph idx="1"/>
          </p:nvPr>
        </p:nvSpPr>
        <p:spPr>
          <a:xfrm>
            <a:off x="119270" y="2548281"/>
            <a:ext cx="7126356" cy="4178484"/>
          </a:xfrm>
        </p:spPr>
        <p:txBody>
          <a:bodyPr>
            <a:normAutofit/>
          </a:bodyPr>
          <a:lstStyle/>
          <a:p>
            <a:r>
              <a:rPr lang="en-US" b="1" dirty="0">
                <a:solidFill>
                  <a:schemeClr val="bg1"/>
                </a:solidFill>
              </a:rPr>
              <a:t>Amdahl’s Law is represented as an equation below:</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The theoretical maximum speedup of a program as a function of the fraction of the program that potentially may be run in parallel. The different curves correspond to different numbers of processors.</a:t>
            </a:r>
          </a:p>
        </p:txBody>
      </p:sp>
      <p:pic>
        <p:nvPicPr>
          <p:cNvPr id="4" name="Picture 3">
            <a:extLst>
              <a:ext uri="{FF2B5EF4-FFF2-40B4-BE49-F238E27FC236}">
                <a16:creationId xmlns:a16="http://schemas.microsoft.com/office/drawing/2014/main" id="{631EC066-575B-4692-A853-16F6A9D6A229}"/>
              </a:ext>
            </a:extLst>
          </p:cNvPr>
          <p:cNvPicPr>
            <a:picLocks noChangeAspect="1"/>
          </p:cNvPicPr>
          <p:nvPr/>
        </p:nvPicPr>
        <p:blipFill>
          <a:blip r:embed="rId3"/>
          <a:stretch>
            <a:fillRect/>
          </a:stretch>
        </p:blipFill>
        <p:spPr>
          <a:xfrm>
            <a:off x="7264722" y="2759173"/>
            <a:ext cx="4825472" cy="3353392"/>
          </a:xfrm>
          <a:prstGeom prst="rect">
            <a:avLst/>
          </a:prstGeom>
          <a:effectLst/>
        </p:spPr>
      </p:pic>
      <p:pic>
        <p:nvPicPr>
          <p:cNvPr id="5" name="Picture 4">
            <a:extLst>
              <a:ext uri="{FF2B5EF4-FFF2-40B4-BE49-F238E27FC236}">
                <a16:creationId xmlns:a16="http://schemas.microsoft.com/office/drawing/2014/main" id="{E7290532-A245-4850-8803-8EA1AA8E352C}"/>
              </a:ext>
            </a:extLst>
          </p:cNvPr>
          <p:cNvPicPr>
            <a:picLocks noChangeAspect="1"/>
          </p:cNvPicPr>
          <p:nvPr/>
        </p:nvPicPr>
        <p:blipFill>
          <a:blip r:embed="rId4"/>
          <a:stretch>
            <a:fillRect/>
          </a:stretch>
        </p:blipFill>
        <p:spPr>
          <a:xfrm>
            <a:off x="1870186" y="2971197"/>
            <a:ext cx="4336840" cy="1710742"/>
          </a:xfrm>
          <a:prstGeom prst="rect">
            <a:avLst/>
          </a:prstGeom>
        </p:spPr>
      </p:pic>
    </p:spTree>
    <p:extLst>
      <p:ext uri="{BB962C8B-B14F-4D97-AF65-F5344CB8AC3E}">
        <p14:creationId xmlns:p14="http://schemas.microsoft.com/office/powerpoint/2010/main" val="2480115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F77F165-B8E5-4179-A564-A8BA486F512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Amdahl’s Law</a:t>
            </a:r>
          </a:p>
        </p:txBody>
      </p:sp>
      <p:sp>
        <p:nvSpPr>
          <p:cNvPr id="3" name="Content Placeholder 2">
            <a:extLst>
              <a:ext uri="{FF2B5EF4-FFF2-40B4-BE49-F238E27FC236}">
                <a16:creationId xmlns:a16="http://schemas.microsoft.com/office/drawing/2014/main" id="{7935E612-BB57-48B8-A4B6-8AA9ECC2018B}"/>
              </a:ext>
            </a:extLst>
          </p:cNvPr>
          <p:cNvSpPr>
            <a:spLocks noGrp="1"/>
          </p:cNvSpPr>
          <p:nvPr>
            <p:ph idx="1"/>
          </p:nvPr>
        </p:nvSpPr>
        <p:spPr>
          <a:xfrm>
            <a:off x="1103312" y="2763520"/>
            <a:ext cx="8946541" cy="3484879"/>
          </a:xfrm>
        </p:spPr>
        <p:txBody>
          <a:bodyPr>
            <a:normAutofit/>
          </a:bodyPr>
          <a:lstStyle/>
          <a:p>
            <a:r>
              <a:rPr lang="en-US" b="1" dirty="0"/>
              <a:t>Amdahl’s Law </a:t>
            </a:r>
            <a:r>
              <a:rPr lang="en-US" dirty="0"/>
              <a:t>shows us that a program will have </a:t>
            </a:r>
            <a:r>
              <a:rPr lang="en-US" b="1" dirty="0"/>
              <a:t>diminishing returns </a:t>
            </a:r>
            <a:r>
              <a:rPr lang="en-US" dirty="0"/>
              <a:t>in terms of speedup as the </a:t>
            </a:r>
            <a:r>
              <a:rPr lang="en-US" b="1" dirty="0"/>
              <a:t>number of processors </a:t>
            </a:r>
            <a:r>
              <a:rPr lang="en-US" dirty="0"/>
              <a:t>is </a:t>
            </a:r>
            <a:r>
              <a:rPr lang="en-US" b="1" dirty="0"/>
              <a:t>increased</a:t>
            </a:r>
            <a:r>
              <a:rPr lang="en-US" dirty="0"/>
              <a:t>.</a:t>
            </a:r>
          </a:p>
          <a:p>
            <a:r>
              <a:rPr lang="en-US" dirty="0"/>
              <a:t> However, it does not place a limit on the weak scaling that can be achieved by the program, as the program may allow for bigger classes of problems to be solved as more processors become available. </a:t>
            </a:r>
          </a:p>
          <a:p>
            <a:r>
              <a:rPr lang="en-US" dirty="0"/>
              <a:t>The </a:t>
            </a:r>
            <a:r>
              <a:rPr lang="en-US" b="1" dirty="0"/>
              <a:t>advantages of parallelism for weak scaling </a:t>
            </a:r>
            <a:r>
              <a:rPr lang="en-US" dirty="0"/>
              <a:t>are summarized by John Gustafson in Gustafson’s Law.</a:t>
            </a:r>
          </a:p>
        </p:txBody>
      </p:sp>
    </p:spTree>
    <p:extLst>
      <p:ext uri="{BB962C8B-B14F-4D97-AF65-F5344CB8AC3E}">
        <p14:creationId xmlns:p14="http://schemas.microsoft.com/office/powerpoint/2010/main" val="303724302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1"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3EC96DB-8DF4-404E-BC1D-063A4D28D02D}"/>
              </a:ext>
            </a:extLst>
          </p:cNvPr>
          <p:cNvSpPr>
            <a:spLocks noGrp="1"/>
          </p:cNvSpPr>
          <p:nvPr>
            <p:ph type="title"/>
          </p:nvPr>
        </p:nvSpPr>
        <p:spPr>
          <a:xfrm>
            <a:off x="648930" y="629267"/>
            <a:ext cx="9252154" cy="1016654"/>
          </a:xfrm>
        </p:spPr>
        <p:txBody>
          <a:bodyPr>
            <a:normAutofit/>
          </a:bodyPr>
          <a:lstStyle/>
          <a:p>
            <a:r>
              <a:rPr lang="en-US" dirty="0"/>
              <a:t>Gustafson’s Law</a:t>
            </a:r>
          </a:p>
        </p:txBody>
      </p:sp>
      <p:sp>
        <p:nvSpPr>
          <p:cNvPr id="13" name="Rectangle 12">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8" name="Content Placeholder 7">
            <a:extLst>
              <a:ext uri="{FF2B5EF4-FFF2-40B4-BE49-F238E27FC236}">
                <a16:creationId xmlns:a16="http://schemas.microsoft.com/office/drawing/2014/main" id="{70212552-E659-45BB-B27D-9E191B39DB86}"/>
              </a:ext>
            </a:extLst>
          </p:cNvPr>
          <p:cNvSpPr>
            <a:spLocks noGrp="1"/>
          </p:cNvSpPr>
          <p:nvPr>
            <p:ph idx="1"/>
          </p:nvPr>
        </p:nvSpPr>
        <p:spPr>
          <a:xfrm>
            <a:off x="648930" y="2548281"/>
            <a:ext cx="11343201" cy="3658689"/>
          </a:xfrm>
        </p:spPr>
        <p:txBody>
          <a:bodyPr>
            <a:normAutofit/>
          </a:bodyPr>
          <a:lstStyle/>
          <a:p>
            <a:r>
              <a:rPr lang="en-US" b="1" dirty="0">
                <a:solidFill>
                  <a:schemeClr val="bg1"/>
                </a:solidFill>
              </a:rPr>
              <a:t>Gustafson’s Law</a:t>
            </a:r>
          </a:p>
          <a:p>
            <a:pPr lvl="1"/>
            <a:r>
              <a:rPr lang="en-US" dirty="0">
                <a:solidFill>
                  <a:schemeClr val="bg1"/>
                </a:solidFill>
              </a:rPr>
              <a:t> states that </a:t>
            </a:r>
            <a:r>
              <a:rPr lang="en-US" b="1" dirty="0">
                <a:solidFill>
                  <a:schemeClr val="bg1"/>
                </a:solidFill>
              </a:rPr>
              <a:t>bigger problems</a:t>
            </a:r>
            <a:r>
              <a:rPr lang="en-US" dirty="0">
                <a:solidFill>
                  <a:schemeClr val="bg1"/>
                </a:solidFill>
              </a:rPr>
              <a:t> can be solved in the </a:t>
            </a:r>
            <a:r>
              <a:rPr lang="en-US" b="1" dirty="0">
                <a:solidFill>
                  <a:schemeClr val="bg1"/>
                </a:solidFill>
              </a:rPr>
              <a:t>same amount of time </a:t>
            </a:r>
            <a:r>
              <a:rPr lang="en-US" dirty="0">
                <a:solidFill>
                  <a:schemeClr val="bg1"/>
                </a:solidFill>
              </a:rPr>
              <a:t>as smaller problems if the </a:t>
            </a:r>
            <a:r>
              <a:rPr lang="en-US" b="1" dirty="0">
                <a:solidFill>
                  <a:schemeClr val="bg1"/>
                </a:solidFill>
              </a:rPr>
              <a:t>processor count is increased</a:t>
            </a:r>
            <a:r>
              <a:rPr lang="en-US" dirty="0">
                <a:solidFill>
                  <a:schemeClr val="bg1"/>
                </a:solidFill>
              </a:rPr>
              <a:t>. Gustafson’s Law is represented as an equation below. </a:t>
            </a:r>
          </a:p>
          <a:p>
            <a:endParaRPr lang="en-US" dirty="0">
              <a:solidFill>
                <a:schemeClr val="bg1"/>
              </a:solidFill>
            </a:endParaRPr>
          </a:p>
        </p:txBody>
      </p:sp>
      <p:pic>
        <p:nvPicPr>
          <p:cNvPr id="4" name="Content Placeholder 3">
            <a:extLst>
              <a:ext uri="{FF2B5EF4-FFF2-40B4-BE49-F238E27FC236}">
                <a16:creationId xmlns:a16="http://schemas.microsoft.com/office/drawing/2014/main" id="{95157CB1-A920-45D7-B4E5-61FA4365D29D}"/>
              </a:ext>
            </a:extLst>
          </p:cNvPr>
          <p:cNvPicPr>
            <a:picLocks noChangeAspect="1"/>
          </p:cNvPicPr>
          <p:nvPr/>
        </p:nvPicPr>
        <p:blipFill>
          <a:blip r:embed="rId3"/>
          <a:stretch>
            <a:fillRect/>
          </a:stretch>
        </p:blipFill>
        <p:spPr>
          <a:xfrm>
            <a:off x="3370034" y="3879357"/>
            <a:ext cx="5451627" cy="1730891"/>
          </a:xfrm>
          <a:prstGeom prst="rect">
            <a:avLst/>
          </a:prstGeom>
          <a:effectLst/>
        </p:spPr>
      </p:pic>
    </p:spTree>
    <p:extLst>
      <p:ext uri="{BB962C8B-B14F-4D97-AF65-F5344CB8AC3E}">
        <p14:creationId xmlns:p14="http://schemas.microsoft.com/office/powerpoint/2010/main" val="362592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711179C-96B1-4D42-B0BC-8CDF6225064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Weak Scaling vs Strong Scaling</a:t>
            </a:r>
          </a:p>
        </p:txBody>
      </p:sp>
      <p:sp>
        <p:nvSpPr>
          <p:cNvPr id="3" name="Content Placeholder 2">
            <a:extLst>
              <a:ext uri="{FF2B5EF4-FFF2-40B4-BE49-F238E27FC236}">
                <a16:creationId xmlns:a16="http://schemas.microsoft.com/office/drawing/2014/main" id="{71224986-827F-4C31-BC4A-D3D441BBCCAB}"/>
              </a:ext>
            </a:extLst>
          </p:cNvPr>
          <p:cNvSpPr>
            <a:spLocks noGrp="1"/>
          </p:cNvSpPr>
          <p:nvPr>
            <p:ph idx="1"/>
          </p:nvPr>
        </p:nvSpPr>
        <p:spPr>
          <a:xfrm>
            <a:off x="1103312" y="2763520"/>
            <a:ext cx="8946541" cy="3484879"/>
          </a:xfrm>
        </p:spPr>
        <p:txBody>
          <a:bodyPr>
            <a:normAutofit/>
          </a:bodyPr>
          <a:lstStyle/>
          <a:p>
            <a:r>
              <a:rPr lang="en-US" b="1" dirty="0"/>
              <a:t>Amdahl’s Law </a:t>
            </a:r>
            <a:r>
              <a:rPr lang="en-US" dirty="0"/>
              <a:t>reveals the limitations of what is known as </a:t>
            </a:r>
            <a:r>
              <a:rPr lang="en-US" b="1" dirty="0"/>
              <a:t>strong scaling</a:t>
            </a:r>
            <a:r>
              <a:rPr lang="en-US" dirty="0"/>
              <a:t>, in which the problem size remains constant as the number of processors is increased. </a:t>
            </a:r>
          </a:p>
          <a:p>
            <a:r>
              <a:rPr lang="en-US" dirty="0"/>
              <a:t>This is opposed to </a:t>
            </a:r>
            <a:r>
              <a:rPr lang="en-US" b="1" dirty="0"/>
              <a:t>weak scaling</a:t>
            </a:r>
            <a:r>
              <a:rPr lang="en-US" dirty="0"/>
              <a:t>, in which the problem size per processor remains constant as the number of processors increases, but the overall problem size increases as more processors are added. </a:t>
            </a:r>
          </a:p>
        </p:txBody>
      </p:sp>
    </p:spTree>
    <p:extLst>
      <p:ext uri="{BB962C8B-B14F-4D97-AF65-F5344CB8AC3E}">
        <p14:creationId xmlns:p14="http://schemas.microsoft.com/office/powerpoint/2010/main" val="165102190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711179C-96B1-4D42-B0BC-8CDF62250646}"/>
              </a:ext>
            </a:extLst>
          </p:cNvPr>
          <p:cNvSpPr>
            <a:spLocks noGrp="1"/>
          </p:cNvSpPr>
          <p:nvPr>
            <p:ph type="title"/>
          </p:nvPr>
        </p:nvSpPr>
        <p:spPr>
          <a:xfrm>
            <a:off x="1103312" y="452718"/>
            <a:ext cx="8947522" cy="1400530"/>
          </a:xfrm>
        </p:spPr>
        <p:txBody>
          <a:bodyPr anchor="ctr">
            <a:normAutofit/>
          </a:bodyPr>
          <a:lstStyle/>
          <a:p>
            <a:r>
              <a:rPr lang="en-US" dirty="0" err="1">
                <a:solidFill>
                  <a:srgbClr val="FFFFFF"/>
                </a:solidFill>
              </a:rPr>
              <a:t>Acknowlegements</a:t>
            </a:r>
            <a:endParaRPr lang="en-US" dirty="0">
              <a:solidFill>
                <a:srgbClr val="FFFFFF"/>
              </a:solidFill>
            </a:endParaRPr>
          </a:p>
        </p:txBody>
      </p:sp>
      <p:sp>
        <p:nvSpPr>
          <p:cNvPr id="5" name="Content Placeholder 4">
            <a:extLst>
              <a:ext uri="{FF2B5EF4-FFF2-40B4-BE49-F238E27FC236}">
                <a16:creationId xmlns:a16="http://schemas.microsoft.com/office/drawing/2014/main" id="{EC921AED-FDE2-4B28-9DBC-BB869C73481A}"/>
              </a:ext>
            </a:extLst>
          </p:cNvPr>
          <p:cNvSpPr>
            <a:spLocks noGrp="1"/>
          </p:cNvSpPr>
          <p:nvPr>
            <p:ph idx="1"/>
          </p:nvPr>
        </p:nvSpPr>
        <p:spPr>
          <a:xfrm>
            <a:off x="1103312" y="2784438"/>
            <a:ext cx="8946541" cy="4195481"/>
          </a:xfrm>
        </p:spPr>
        <p:txBody>
          <a:bodyPr/>
          <a:lstStyle/>
          <a:p>
            <a:pPr marL="0" indent="0">
              <a:buNone/>
            </a:pPr>
            <a:r>
              <a:rPr lang="en-US" dirty="0"/>
              <a:t>Adapted from: </a:t>
            </a:r>
          </a:p>
          <a:p>
            <a:r>
              <a:rPr lang="en-US" b="1" dirty="0" err="1"/>
              <a:t>Parallelization:Conway’s</a:t>
            </a:r>
            <a:r>
              <a:rPr lang="en-US" b="1" dirty="0"/>
              <a:t> </a:t>
            </a:r>
            <a:r>
              <a:rPr lang="en-US" b="1" dirty="0" err="1"/>
              <a:t>Gameof</a:t>
            </a:r>
            <a:r>
              <a:rPr lang="en-US" b="1" dirty="0"/>
              <a:t>	Life by	Aaron	Weeden,	</a:t>
            </a:r>
            <a:r>
              <a:rPr lang="en-US" b="1" dirty="0" err="1"/>
              <a:t>Shodor</a:t>
            </a:r>
            <a:r>
              <a:rPr lang="en-US" b="1" dirty="0"/>
              <a:t>	Education	</a:t>
            </a:r>
            <a:r>
              <a:rPr lang="en-US" b="1" dirty="0" err="1"/>
              <a:t>Foundation,Inc</a:t>
            </a:r>
            <a:r>
              <a:rPr lang="en-US" b="1" dirty="0"/>
              <a:t>. at </a:t>
            </a:r>
          </a:p>
          <a:p>
            <a:pPr marL="0" indent="0">
              <a:buNone/>
            </a:pPr>
            <a:r>
              <a:rPr lang="en-US" dirty="0">
                <a:solidFill>
                  <a:schemeClr val="tx2"/>
                </a:solidFill>
                <a:hlinkClick r:id="rId2">
                  <a:extLst>
                    <a:ext uri="{A12FA001-AC4F-418D-AE19-62706E023703}">
                      <ahyp:hlinkClr xmlns:ahyp="http://schemas.microsoft.com/office/drawing/2018/hyperlinkcolor" val="tx"/>
                    </a:ext>
                  </a:extLst>
                </a:hlinkClick>
              </a:rPr>
              <a:t>http://www.shodor.org/media/content/petascale/materials/UPModules/GameOfLife/Life_Module_Document_pdf.pdf</a:t>
            </a:r>
            <a:endParaRPr lang="en-US" dirty="0">
              <a:solidFill>
                <a:schemeClr val="tx2"/>
              </a:solidFill>
            </a:endParaRPr>
          </a:p>
          <a:p>
            <a:r>
              <a:rPr lang="en-US" dirty="0"/>
              <a:t> </a:t>
            </a:r>
          </a:p>
        </p:txBody>
      </p:sp>
    </p:spTree>
    <p:extLst>
      <p:ext uri="{BB962C8B-B14F-4D97-AF65-F5344CB8AC3E}">
        <p14:creationId xmlns:p14="http://schemas.microsoft.com/office/powerpoint/2010/main" val="183129850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Introduction To Parallel Processing</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960907" y="2711055"/>
            <a:ext cx="10656472" cy="3484879"/>
          </a:xfrm>
        </p:spPr>
        <p:txBody>
          <a:bodyPr>
            <a:normAutofit/>
          </a:bodyPr>
          <a:lstStyle/>
          <a:p>
            <a:r>
              <a:rPr lang="en-US" dirty="0"/>
              <a:t>In parallel processing, rather than having a single program execute tasks in a sequence, </a:t>
            </a:r>
            <a:r>
              <a:rPr lang="en-US" b="1" dirty="0"/>
              <a:t>parts of the program</a:t>
            </a:r>
            <a:r>
              <a:rPr lang="en-US" dirty="0"/>
              <a:t> are instead split such that the program is </a:t>
            </a:r>
            <a:r>
              <a:rPr lang="en-US" b="1" dirty="0"/>
              <a:t>executed</a:t>
            </a:r>
            <a:r>
              <a:rPr lang="en-US" dirty="0"/>
              <a:t> </a:t>
            </a:r>
            <a:r>
              <a:rPr lang="en-US" b="1" dirty="0"/>
              <a:t>concurrently</a:t>
            </a:r>
            <a:r>
              <a:rPr lang="en-US" dirty="0"/>
              <a:t> (i.e. at the same time), by multiple entities. </a:t>
            </a:r>
          </a:p>
          <a:p>
            <a:endParaRPr lang="en-US" dirty="0"/>
          </a:p>
          <a:p>
            <a:r>
              <a:rPr lang="en-US" dirty="0"/>
              <a:t>The entities that execute the program can be called either </a:t>
            </a:r>
            <a:r>
              <a:rPr lang="en-US" b="1" dirty="0"/>
              <a:t>threads</a:t>
            </a:r>
            <a:r>
              <a:rPr lang="en-US" dirty="0"/>
              <a:t> or </a:t>
            </a:r>
            <a:r>
              <a:rPr lang="en-US" b="1" dirty="0"/>
              <a:t>processes</a:t>
            </a:r>
            <a:r>
              <a:rPr lang="en-US" dirty="0"/>
              <a:t> depending on how memory is mapped to them.</a:t>
            </a:r>
          </a:p>
        </p:txBody>
      </p:sp>
    </p:spTree>
    <p:extLst>
      <p:ext uri="{BB962C8B-B14F-4D97-AF65-F5344CB8AC3E}">
        <p14:creationId xmlns:p14="http://schemas.microsoft.com/office/powerpoint/2010/main" val="315938687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711179C-96B1-4D42-B0BC-8CDF6225064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Thank You!</a:t>
            </a:r>
          </a:p>
        </p:txBody>
      </p:sp>
      <p:sp>
        <p:nvSpPr>
          <p:cNvPr id="4" name="Content Placeholder 3">
            <a:extLst>
              <a:ext uri="{FF2B5EF4-FFF2-40B4-BE49-F238E27FC236}">
                <a16:creationId xmlns:a16="http://schemas.microsoft.com/office/drawing/2014/main" id="{8E88AC2F-32DA-4087-9D9F-1242A2932F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200107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2E011C1-9465-414E-ADAE-ED2F0ABA662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Prominent Approaches to Parallel Organization</a:t>
            </a:r>
          </a:p>
        </p:txBody>
      </p:sp>
      <p:sp>
        <p:nvSpPr>
          <p:cNvPr id="3" name="Content Placeholder 2">
            <a:extLst>
              <a:ext uri="{FF2B5EF4-FFF2-40B4-BE49-F238E27FC236}">
                <a16:creationId xmlns:a16="http://schemas.microsoft.com/office/drawing/2014/main" id="{07FDBAD7-EFC7-40EA-A7BA-03E336B3FE72}"/>
              </a:ext>
            </a:extLst>
          </p:cNvPr>
          <p:cNvSpPr>
            <a:spLocks noGrp="1"/>
          </p:cNvSpPr>
          <p:nvPr>
            <p:ph idx="1"/>
          </p:nvPr>
        </p:nvSpPr>
        <p:spPr>
          <a:xfrm>
            <a:off x="757003" y="2358432"/>
            <a:ext cx="11047751" cy="4409626"/>
          </a:xfrm>
        </p:spPr>
        <p:txBody>
          <a:bodyPr>
            <a:noAutofit/>
          </a:bodyPr>
          <a:lstStyle/>
          <a:p>
            <a:r>
              <a:rPr lang="en-US" dirty="0"/>
              <a:t>One way of categorizing parallel computers is by the approach they employ in handling </a:t>
            </a:r>
            <a:r>
              <a:rPr lang="en-US" b="1" dirty="0"/>
              <a:t>instructions and data </a:t>
            </a:r>
          </a:p>
          <a:p>
            <a:endParaRPr lang="en-US" b="1" dirty="0"/>
          </a:p>
          <a:p>
            <a:r>
              <a:rPr lang="en-US" b="1" dirty="0"/>
              <a:t>Flynn’s  taxonomy</a:t>
            </a:r>
            <a:r>
              <a:rPr lang="en-US" dirty="0"/>
              <a:t>-  still the most common way of classifying systems with parallel processing capability in the following categories of computer systems: </a:t>
            </a:r>
          </a:p>
          <a:p>
            <a:endParaRPr lang="en-US" dirty="0"/>
          </a:p>
          <a:p>
            <a:pPr lvl="1"/>
            <a:r>
              <a:rPr lang="en-US" b="1" dirty="0"/>
              <a:t>Single instruction, single data (SISD) </a:t>
            </a:r>
          </a:p>
          <a:p>
            <a:pPr lvl="1"/>
            <a:r>
              <a:rPr lang="en-US" b="1" dirty="0"/>
              <a:t>Single instruction, multiple data (SIMD)</a:t>
            </a:r>
          </a:p>
          <a:p>
            <a:pPr lvl="1"/>
            <a:r>
              <a:rPr lang="en-US" b="1" dirty="0"/>
              <a:t>Multiple instruction, single data (MISD</a:t>
            </a:r>
          </a:p>
          <a:p>
            <a:pPr lvl="1"/>
            <a:r>
              <a:rPr lang="en-US" b="1" dirty="0"/>
              <a:t>Multiple instruction, multiple data (MIMD)</a:t>
            </a:r>
            <a:endParaRPr lang="en-US" dirty="0"/>
          </a:p>
        </p:txBody>
      </p:sp>
    </p:spTree>
    <p:extLst>
      <p:ext uri="{BB962C8B-B14F-4D97-AF65-F5344CB8AC3E}">
        <p14:creationId xmlns:p14="http://schemas.microsoft.com/office/powerpoint/2010/main" val="155583756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2E011C1-9465-414E-ADAE-ED2F0ABA662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Prominent Approaches to Parallel Organization</a:t>
            </a:r>
          </a:p>
        </p:txBody>
      </p:sp>
      <p:sp>
        <p:nvSpPr>
          <p:cNvPr id="3" name="Content Placeholder 2">
            <a:extLst>
              <a:ext uri="{FF2B5EF4-FFF2-40B4-BE49-F238E27FC236}">
                <a16:creationId xmlns:a16="http://schemas.microsoft.com/office/drawing/2014/main" id="{07FDBAD7-EFC7-40EA-A7BA-03E336B3FE72}"/>
              </a:ext>
            </a:extLst>
          </p:cNvPr>
          <p:cNvSpPr>
            <a:spLocks noGrp="1"/>
          </p:cNvSpPr>
          <p:nvPr>
            <p:ph idx="1"/>
          </p:nvPr>
        </p:nvSpPr>
        <p:spPr>
          <a:xfrm>
            <a:off x="757003" y="2358432"/>
            <a:ext cx="11047751" cy="4409626"/>
          </a:xfrm>
        </p:spPr>
        <p:txBody>
          <a:bodyPr>
            <a:noAutofit/>
          </a:bodyPr>
          <a:lstStyle/>
          <a:p>
            <a:r>
              <a:rPr lang="en-US" sz="1600" b="1" dirty="0"/>
              <a:t>Single instruction, Single data (SISD) :</a:t>
            </a:r>
            <a:r>
              <a:rPr lang="en-US" sz="1600" dirty="0"/>
              <a:t> These are the classic (von Neumann) serial computers executing a single instruction on a single data stream before the next instruction and next data stream are encountered . A </a:t>
            </a:r>
            <a:r>
              <a:rPr lang="en-US" sz="1600" b="1" dirty="0"/>
              <a:t>single processor </a:t>
            </a:r>
            <a:r>
              <a:rPr lang="en-US" sz="1600" dirty="0"/>
              <a:t>executes a </a:t>
            </a:r>
            <a:r>
              <a:rPr lang="en-US" sz="1600" b="1" dirty="0"/>
              <a:t>single instruction </a:t>
            </a:r>
            <a:r>
              <a:rPr lang="en-US" sz="1600" dirty="0"/>
              <a:t>stream to operate on data stored in </a:t>
            </a:r>
            <a:r>
              <a:rPr lang="en-US" sz="1600" b="1" dirty="0"/>
              <a:t>a single memory. </a:t>
            </a:r>
            <a:r>
              <a:rPr lang="en-US" sz="1600" dirty="0"/>
              <a:t>An example of this category machine is </a:t>
            </a:r>
            <a:r>
              <a:rPr lang="en-US" sz="1600" i="1" dirty="0"/>
              <a:t>Uniprocessors</a:t>
            </a:r>
            <a:r>
              <a:rPr lang="en-US" sz="1600" dirty="0"/>
              <a:t>. </a:t>
            </a:r>
          </a:p>
          <a:p>
            <a:endParaRPr lang="en-US" sz="1600" b="1" dirty="0"/>
          </a:p>
          <a:p>
            <a:r>
              <a:rPr lang="en-US" sz="1600" b="1" dirty="0"/>
              <a:t>Single instruction, Multiple data (SIMD) : </a:t>
            </a:r>
            <a:r>
              <a:rPr lang="en-US" sz="1600" dirty="0"/>
              <a:t>Here </a:t>
            </a:r>
            <a:r>
              <a:rPr lang="en-US" sz="1600" b="1" dirty="0"/>
              <a:t>instructions</a:t>
            </a:r>
            <a:r>
              <a:rPr lang="en-US" sz="1600" dirty="0"/>
              <a:t> are processed from a </a:t>
            </a:r>
            <a:r>
              <a:rPr lang="en-US" sz="1600" b="1" dirty="0"/>
              <a:t>single stream</a:t>
            </a:r>
            <a:r>
              <a:rPr lang="en-US" sz="1600" dirty="0"/>
              <a:t>, but the instructions act </a:t>
            </a:r>
            <a:r>
              <a:rPr lang="en-US" sz="1600" b="1" dirty="0"/>
              <a:t>concurrently</a:t>
            </a:r>
            <a:r>
              <a:rPr lang="en-US" sz="1600" dirty="0"/>
              <a:t> on </a:t>
            </a:r>
            <a:r>
              <a:rPr lang="en-US" sz="1600" b="1" dirty="0"/>
              <a:t>multiple data elements</a:t>
            </a:r>
            <a:r>
              <a:rPr lang="en-US" sz="1600" dirty="0"/>
              <a:t>. Generally the nodes are simple and relatively slow but are large in number. Thus, simultaneous execution of a number of processing elements is controlled by a single machine instruction on a lockstep basis. In SIMD, each processors has data memory and different processors execute instructions on different sets of data.  Some examples of this category machine are </a:t>
            </a:r>
            <a:r>
              <a:rPr lang="en-US" sz="1600" i="1" dirty="0"/>
              <a:t>Vector and array processors</a:t>
            </a:r>
            <a:r>
              <a:rPr lang="en-US" sz="1600" dirty="0"/>
              <a:t>. </a:t>
            </a:r>
          </a:p>
          <a:p>
            <a:endParaRPr lang="en-US" sz="1600" b="1" dirty="0"/>
          </a:p>
          <a:p>
            <a:r>
              <a:rPr lang="en-US" sz="1600" b="1" dirty="0"/>
              <a:t>Multiple instruction, Single data (MISD) : </a:t>
            </a:r>
            <a:r>
              <a:rPr lang="en-US" sz="1600" dirty="0"/>
              <a:t> Here </a:t>
            </a:r>
            <a:r>
              <a:rPr lang="en-US" sz="1600" b="1" dirty="0"/>
              <a:t>different instruction sequence </a:t>
            </a:r>
            <a:r>
              <a:rPr lang="en-US" sz="1600" dirty="0"/>
              <a:t>is executed </a:t>
            </a:r>
            <a:r>
              <a:rPr lang="en-US" sz="1600" b="1" dirty="0"/>
              <a:t>on same data </a:t>
            </a:r>
            <a:r>
              <a:rPr lang="en-US" sz="1600" dirty="0"/>
              <a:t>stored on a set of processors,. Applications for this category machines are much less common than other categories. </a:t>
            </a:r>
          </a:p>
          <a:p>
            <a:endParaRPr lang="en-US" sz="1600" b="1" dirty="0"/>
          </a:p>
        </p:txBody>
      </p:sp>
    </p:spTree>
    <p:extLst>
      <p:ext uri="{BB962C8B-B14F-4D97-AF65-F5344CB8AC3E}">
        <p14:creationId xmlns:p14="http://schemas.microsoft.com/office/powerpoint/2010/main" val="334947870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2E011C1-9465-414E-ADAE-ED2F0ABA662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Prominent Approaches to Parallel Organization</a:t>
            </a:r>
          </a:p>
        </p:txBody>
      </p:sp>
      <p:sp>
        <p:nvSpPr>
          <p:cNvPr id="3" name="Content Placeholder 2">
            <a:extLst>
              <a:ext uri="{FF2B5EF4-FFF2-40B4-BE49-F238E27FC236}">
                <a16:creationId xmlns:a16="http://schemas.microsoft.com/office/drawing/2014/main" id="{07FDBAD7-EFC7-40EA-A7BA-03E336B3FE72}"/>
              </a:ext>
            </a:extLst>
          </p:cNvPr>
          <p:cNvSpPr>
            <a:spLocks noGrp="1"/>
          </p:cNvSpPr>
          <p:nvPr>
            <p:ph idx="1"/>
          </p:nvPr>
        </p:nvSpPr>
        <p:spPr>
          <a:xfrm>
            <a:off x="757003" y="2358432"/>
            <a:ext cx="11047751" cy="4409626"/>
          </a:xfrm>
        </p:spPr>
        <p:txBody>
          <a:bodyPr>
            <a:noAutofit/>
          </a:bodyPr>
          <a:lstStyle/>
          <a:p>
            <a:r>
              <a:rPr lang="en-US" sz="1600" b="1" dirty="0"/>
              <a:t>Multiple instruction, Multiple data (MIMD) : </a:t>
            </a:r>
          </a:p>
          <a:p>
            <a:pPr lvl="1"/>
            <a:r>
              <a:rPr lang="en-US" sz="1600" dirty="0"/>
              <a:t>In this category each processor runs independently of the others with independent instructions and data, and a </a:t>
            </a:r>
            <a:r>
              <a:rPr lang="en-US" sz="1600" b="1" dirty="0"/>
              <a:t>different instruction sequences </a:t>
            </a:r>
            <a:r>
              <a:rPr lang="en-US" sz="1600" dirty="0"/>
              <a:t>on </a:t>
            </a:r>
            <a:r>
              <a:rPr lang="en-US" sz="1600" b="1" dirty="0"/>
              <a:t>different data sets</a:t>
            </a:r>
            <a:r>
              <a:rPr lang="en-US" sz="1600" dirty="0"/>
              <a:t> are executed </a:t>
            </a:r>
            <a:r>
              <a:rPr lang="en-US" sz="1600" b="1" dirty="0"/>
              <a:t>simultaneously</a:t>
            </a:r>
            <a:r>
              <a:rPr lang="en-US" sz="1600" dirty="0"/>
              <a:t> on a set of processors</a:t>
            </a:r>
          </a:p>
          <a:p>
            <a:pPr lvl="1"/>
            <a:r>
              <a:rPr lang="en-US" sz="1600" dirty="0"/>
              <a:t>These are the types of machines that employ message–passing packages, such as MPI, to communicate among processors. </a:t>
            </a:r>
          </a:p>
          <a:p>
            <a:pPr lvl="1"/>
            <a:r>
              <a:rPr lang="en-US" sz="1600" dirty="0"/>
              <a:t>They may be a collection of workstations linked via a network, or more integrated machines with thousands of processors on internal boards. These computers, which do not have a shared memory space, are also called </a:t>
            </a:r>
            <a:r>
              <a:rPr lang="en-US" sz="1600" dirty="0" err="1"/>
              <a:t>multicomputers</a:t>
            </a:r>
            <a:r>
              <a:rPr lang="en-US" sz="1600" dirty="0"/>
              <a:t>. </a:t>
            </a:r>
          </a:p>
          <a:p>
            <a:pPr lvl="1"/>
            <a:r>
              <a:rPr lang="en-US" sz="1600" dirty="0"/>
              <a:t>Although these types of computers are some of the most difficult to program, their low cost and effectiveness for certain classes of problems have led to their being the dominant type of parallel computer at present. </a:t>
            </a:r>
          </a:p>
          <a:p>
            <a:pPr lvl="1"/>
            <a:r>
              <a:rPr lang="en-US" sz="1600" dirty="0"/>
              <a:t>Some examples of this category machine are symmetric multiprocessor (SMP), clusters, and non-uniform memory access (NUMA) systems fit into this category. </a:t>
            </a:r>
          </a:p>
        </p:txBody>
      </p:sp>
    </p:spTree>
    <p:extLst>
      <p:ext uri="{BB962C8B-B14F-4D97-AF65-F5344CB8AC3E}">
        <p14:creationId xmlns:p14="http://schemas.microsoft.com/office/powerpoint/2010/main" val="49248815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a16="http://schemas.microsoft.com/office/drawing/2014/main" id="{5042D8AC-A055-42E8-AF39-7C9B30ED64D9}"/>
              </a:ext>
            </a:extLst>
          </p:cNvPr>
          <p:cNvSpPr>
            <a:spLocks noGrp="1"/>
          </p:cNvSpPr>
          <p:nvPr>
            <p:ph idx="1"/>
          </p:nvPr>
        </p:nvSpPr>
        <p:spPr>
          <a:xfrm>
            <a:off x="644578" y="2763520"/>
            <a:ext cx="11452484" cy="3794677"/>
          </a:xfrm>
        </p:spPr>
        <p:txBody>
          <a:bodyPr>
            <a:normAutofit lnSpcReduction="10000"/>
          </a:bodyPr>
          <a:lstStyle/>
          <a:p>
            <a:pPr>
              <a:lnSpc>
                <a:spcPct val="90000"/>
              </a:lnSpc>
            </a:pPr>
            <a:r>
              <a:rPr lang="en-US" sz="2400" dirty="0"/>
              <a:t>There are three possible parallel computers’ memory architectures:</a:t>
            </a:r>
          </a:p>
          <a:p>
            <a:pPr>
              <a:lnSpc>
                <a:spcPct val="90000"/>
              </a:lnSpc>
            </a:pPr>
            <a:endParaRPr lang="en-US" sz="2400" dirty="0"/>
          </a:p>
          <a:p>
            <a:pPr marL="0" indent="0">
              <a:lnSpc>
                <a:spcPct val="90000"/>
              </a:lnSpc>
              <a:buNone/>
            </a:pPr>
            <a:r>
              <a:rPr lang="en-US" sz="2400" b="1" dirty="0"/>
              <a:t>1. Shared memory</a:t>
            </a:r>
          </a:p>
          <a:p>
            <a:pPr lvl="1">
              <a:lnSpc>
                <a:spcPct val="90000"/>
              </a:lnSpc>
            </a:pPr>
            <a:r>
              <a:rPr lang="en-US" sz="2000" b="1" i="1" dirty="0"/>
              <a:t>Uniform Memory Access (UMA)</a:t>
            </a:r>
          </a:p>
          <a:p>
            <a:pPr lvl="1">
              <a:lnSpc>
                <a:spcPct val="90000"/>
              </a:lnSpc>
            </a:pPr>
            <a:r>
              <a:rPr lang="en-US" sz="2000" b="1" i="1" dirty="0"/>
              <a:t>Non-Uniform Memory Access (NUMA)</a:t>
            </a:r>
          </a:p>
          <a:p>
            <a:pPr lvl="1">
              <a:lnSpc>
                <a:spcPct val="90000"/>
              </a:lnSpc>
            </a:pPr>
            <a:endParaRPr lang="en-US" sz="2000" b="1" i="1" dirty="0"/>
          </a:p>
          <a:p>
            <a:pPr marL="0" indent="0">
              <a:lnSpc>
                <a:spcPct val="90000"/>
              </a:lnSpc>
              <a:buNone/>
            </a:pPr>
            <a:r>
              <a:rPr lang="en-US" sz="2400" b="1" dirty="0"/>
              <a:t>2. Distributed memory</a:t>
            </a:r>
          </a:p>
          <a:p>
            <a:pPr marL="0" indent="0">
              <a:lnSpc>
                <a:spcPct val="90000"/>
              </a:lnSpc>
              <a:buNone/>
            </a:pPr>
            <a:endParaRPr lang="en-US" sz="2400" b="1" dirty="0"/>
          </a:p>
          <a:p>
            <a:pPr marL="0" indent="0">
              <a:lnSpc>
                <a:spcPct val="90000"/>
              </a:lnSpc>
              <a:buNone/>
            </a:pPr>
            <a:r>
              <a:rPr lang="en-US" sz="2400" b="1" dirty="0"/>
              <a:t>3. Hybrid Distributed Shared memory</a:t>
            </a:r>
          </a:p>
        </p:txBody>
      </p:sp>
    </p:spTree>
    <p:extLst>
      <p:ext uri="{BB962C8B-B14F-4D97-AF65-F5344CB8AC3E}">
        <p14:creationId xmlns:p14="http://schemas.microsoft.com/office/powerpoint/2010/main" val="155957130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a16="http://schemas.microsoft.com/office/drawing/2014/main" id="{5042D8AC-A055-42E8-AF39-7C9B30ED64D9}"/>
              </a:ext>
            </a:extLst>
          </p:cNvPr>
          <p:cNvSpPr>
            <a:spLocks noGrp="1"/>
          </p:cNvSpPr>
          <p:nvPr>
            <p:ph idx="1"/>
          </p:nvPr>
        </p:nvSpPr>
        <p:spPr>
          <a:xfrm>
            <a:off x="682052" y="2428408"/>
            <a:ext cx="10875364" cy="4167264"/>
          </a:xfrm>
        </p:spPr>
        <p:txBody>
          <a:bodyPr>
            <a:normAutofit lnSpcReduction="10000"/>
          </a:bodyPr>
          <a:lstStyle/>
          <a:p>
            <a:pPr>
              <a:lnSpc>
                <a:spcPct val="90000"/>
              </a:lnSpc>
            </a:pPr>
            <a:r>
              <a:rPr lang="en-US" b="1" dirty="0"/>
              <a:t>Shared memory</a:t>
            </a:r>
          </a:p>
          <a:p>
            <a:pPr>
              <a:lnSpc>
                <a:spcPct val="90000"/>
              </a:lnSpc>
            </a:pPr>
            <a:r>
              <a:rPr lang="en-US" dirty="0"/>
              <a:t>In shared memory parallelism, threads share a memory space among them. </a:t>
            </a:r>
          </a:p>
          <a:p>
            <a:pPr>
              <a:lnSpc>
                <a:spcPct val="90000"/>
              </a:lnSpc>
            </a:pPr>
            <a:r>
              <a:rPr lang="en-US" dirty="0"/>
              <a:t>Threads are able to read and write to and from the memory of other threads. </a:t>
            </a:r>
          </a:p>
          <a:p>
            <a:pPr>
              <a:lnSpc>
                <a:spcPct val="90000"/>
              </a:lnSpc>
            </a:pPr>
            <a:r>
              <a:rPr lang="en-US" dirty="0"/>
              <a:t>One of the standard for shared memory considered  is OpenMP, which uses a series of pragmas, or directives for specifying parallel regions of code in C, C++ or Fortran to be executed by threads.</a:t>
            </a:r>
          </a:p>
          <a:p>
            <a:pPr>
              <a:lnSpc>
                <a:spcPct val="90000"/>
              </a:lnSpc>
            </a:pPr>
            <a:r>
              <a:rPr lang="en-US" altLang="en-US" b="1" dirty="0">
                <a:solidFill>
                  <a:srgbClr val="0033CC"/>
                </a:solidFill>
              </a:rPr>
              <a:t>In this architecture, the programmer’s task is to specify the activities of a set of processes that communicate by reading and writing shared memory.</a:t>
            </a:r>
            <a:endParaRPr lang="en-US" b="1" dirty="0"/>
          </a:p>
          <a:p>
            <a:pPr lvl="1">
              <a:lnSpc>
                <a:spcPct val="90000"/>
              </a:lnSpc>
            </a:pPr>
            <a:r>
              <a:rPr lang="en-US" b="1" dirty="0"/>
              <a:t>Uniform Memory Access (UMA</a:t>
            </a:r>
            <a:r>
              <a:rPr lang="en-US" dirty="0"/>
              <a:t>): in this architecture, the identical processors have equal access times to memory; commonly used in symmetric multiprocessor (SMP) systems.</a:t>
            </a:r>
          </a:p>
          <a:p>
            <a:pPr lvl="1">
              <a:lnSpc>
                <a:spcPct val="90000"/>
              </a:lnSpc>
            </a:pPr>
            <a:r>
              <a:rPr lang="en-US" b="1" dirty="0"/>
              <a:t>Non-Uniform Memory Access (NUMA): </a:t>
            </a:r>
            <a:r>
              <a:rPr lang="en-US" dirty="0"/>
              <a:t>): in this architecture many SMPs are linked together, however all processors </a:t>
            </a:r>
            <a:r>
              <a:rPr lang="en-US" dirty="0" err="1"/>
              <a:t>donot</a:t>
            </a:r>
            <a:r>
              <a:rPr lang="en-US" dirty="0"/>
              <a:t> have equal access times to the memories of </a:t>
            </a:r>
            <a:r>
              <a:rPr lang="en-US" dirty="0" err="1"/>
              <a:t>allother</a:t>
            </a:r>
            <a:r>
              <a:rPr lang="en-US" dirty="0"/>
              <a:t> SMPs. Moreover, the memory access across the link is slower.</a:t>
            </a:r>
          </a:p>
        </p:txBody>
      </p:sp>
    </p:spTree>
    <p:extLst>
      <p:ext uri="{BB962C8B-B14F-4D97-AF65-F5344CB8AC3E}">
        <p14:creationId xmlns:p14="http://schemas.microsoft.com/office/powerpoint/2010/main" val="141536127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a16="http://schemas.microsoft.com/office/drawing/2014/main" id="{5042D8AC-A055-42E8-AF39-7C9B30ED64D9}"/>
              </a:ext>
            </a:extLst>
          </p:cNvPr>
          <p:cNvSpPr>
            <a:spLocks noGrp="1"/>
          </p:cNvSpPr>
          <p:nvPr>
            <p:ph idx="1"/>
          </p:nvPr>
        </p:nvSpPr>
        <p:spPr>
          <a:xfrm>
            <a:off x="637082" y="2525844"/>
            <a:ext cx="10717967" cy="3722556"/>
          </a:xfrm>
        </p:spPr>
        <p:txBody>
          <a:bodyPr>
            <a:normAutofit/>
          </a:bodyPr>
          <a:lstStyle/>
          <a:p>
            <a:pPr>
              <a:lnSpc>
                <a:spcPct val="90000"/>
              </a:lnSpc>
            </a:pPr>
            <a:r>
              <a:rPr lang="en-US" sz="2800" b="1" dirty="0"/>
              <a:t>Distributed memory</a:t>
            </a:r>
          </a:p>
          <a:p>
            <a:pPr>
              <a:lnSpc>
                <a:spcPct val="90000"/>
              </a:lnSpc>
            </a:pPr>
            <a:r>
              <a:rPr lang="en-US" sz="1800" dirty="0"/>
              <a:t>In contrast to shared memory parallelism, in distributed memory parallelism, processes each keep their own private memories, separate from the memories of other processes.</a:t>
            </a:r>
          </a:p>
          <a:p>
            <a:pPr>
              <a:lnSpc>
                <a:spcPct val="90000"/>
              </a:lnSpc>
            </a:pPr>
            <a:r>
              <a:rPr lang="en-US" sz="1800" dirty="0"/>
              <a:t> In order for one process to access data from the memory of another process, the data must be communicated, commonly by a technique known as message passing, in which the data is packaged up and sent over a network.</a:t>
            </a:r>
          </a:p>
          <a:p>
            <a:pPr>
              <a:lnSpc>
                <a:spcPct val="90000"/>
              </a:lnSpc>
            </a:pPr>
            <a:r>
              <a:rPr lang="en-US" altLang="en-US" sz="1800" b="1" dirty="0">
                <a:solidFill>
                  <a:srgbClr val="0033CC"/>
                </a:solidFill>
              </a:rPr>
              <a:t>In this architecture, the programmers have explicit control over data distribution and communication. Synchronization between tasks is programmers responsibility.</a:t>
            </a:r>
          </a:p>
          <a:p>
            <a:pPr>
              <a:lnSpc>
                <a:spcPct val="90000"/>
              </a:lnSpc>
            </a:pPr>
            <a:r>
              <a:rPr lang="en-US" sz="1800" dirty="0"/>
              <a:t> One standard of message passing is the Message Passing Interface (MPI), which defines a set of functions that can be used inside of C, C++ or Fortran codes for passing messages. </a:t>
            </a:r>
          </a:p>
        </p:txBody>
      </p:sp>
    </p:spTree>
    <p:extLst>
      <p:ext uri="{BB962C8B-B14F-4D97-AF65-F5344CB8AC3E}">
        <p14:creationId xmlns:p14="http://schemas.microsoft.com/office/powerpoint/2010/main" val="9283184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a16="http://schemas.microsoft.com/office/drawing/2014/main" id="{5042D8AC-A055-42E8-AF39-7C9B30ED64D9}"/>
              </a:ext>
            </a:extLst>
          </p:cNvPr>
          <p:cNvSpPr>
            <a:spLocks noGrp="1"/>
          </p:cNvSpPr>
          <p:nvPr>
            <p:ph idx="1"/>
          </p:nvPr>
        </p:nvSpPr>
        <p:spPr>
          <a:xfrm>
            <a:off x="674557" y="2763520"/>
            <a:ext cx="10350709" cy="3484879"/>
          </a:xfrm>
        </p:spPr>
        <p:txBody>
          <a:bodyPr>
            <a:normAutofit fontScale="92500" lnSpcReduction="10000"/>
          </a:bodyPr>
          <a:lstStyle/>
          <a:p>
            <a:pPr>
              <a:lnSpc>
                <a:spcPct val="90000"/>
              </a:lnSpc>
            </a:pPr>
            <a:r>
              <a:rPr lang="en-US" sz="2800" b="1" dirty="0"/>
              <a:t>Hybrid memory</a:t>
            </a:r>
          </a:p>
          <a:p>
            <a:pPr>
              <a:lnSpc>
                <a:spcPct val="90000"/>
              </a:lnSpc>
            </a:pPr>
            <a:r>
              <a:rPr lang="en-US" sz="1800" dirty="0"/>
              <a:t>A third type of parallelism, in which both shared and distributed memory are utilized.  The largest and fastest computers in modern world employ both shared and distributed memory architectures.</a:t>
            </a:r>
          </a:p>
          <a:p>
            <a:pPr>
              <a:lnSpc>
                <a:spcPct val="90000"/>
              </a:lnSpc>
            </a:pPr>
            <a:r>
              <a:rPr lang="en-US" sz="1900" b="1" dirty="0">
                <a:solidFill>
                  <a:srgbClr val="0033CC"/>
                </a:solidFill>
              </a:rPr>
              <a:t>Shared component in this architecture is SMP machine and distributed component here is the network of multiple SMP’s.</a:t>
            </a:r>
          </a:p>
          <a:p>
            <a:pPr>
              <a:lnSpc>
                <a:spcPct val="90000"/>
              </a:lnSpc>
            </a:pPr>
            <a:r>
              <a:rPr lang="en-US" sz="1800" dirty="0"/>
              <a:t>In hybrid parallelism, the problem is broken into tasks that each process executes in parallel. </a:t>
            </a:r>
          </a:p>
          <a:p>
            <a:pPr>
              <a:lnSpc>
                <a:spcPct val="90000"/>
              </a:lnSpc>
            </a:pPr>
            <a:r>
              <a:rPr lang="en-US" sz="1800" dirty="0"/>
              <a:t>The tasks are then broken further into subtasks that each of the threads execute in parallel.</a:t>
            </a:r>
          </a:p>
          <a:p>
            <a:pPr>
              <a:lnSpc>
                <a:spcPct val="90000"/>
              </a:lnSpc>
            </a:pPr>
            <a:r>
              <a:rPr lang="en-US" sz="1800" dirty="0"/>
              <a:t> After the threads have executed their sub-tasks, the processes use the shared memory to gather the results from the threads. </a:t>
            </a:r>
          </a:p>
          <a:p>
            <a:pPr>
              <a:lnSpc>
                <a:spcPct val="90000"/>
              </a:lnSpc>
            </a:pPr>
            <a:r>
              <a:rPr lang="en-US" sz="1800" dirty="0"/>
              <a:t>The processes use message passing to gather the results from other processes.</a:t>
            </a:r>
          </a:p>
        </p:txBody>
      </p:sp>
    </p:spTree>
    <p:extLst>
      <p:ext uri="{BB962C8B-B14F-4D97-AF65-F5344CB8AC3E}">
        <p14:creationId xmlns:p14="http://schemas.microsoft.com/office/powerpoint/2010/main" val="383274237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1840</TotalTime>
  <Words>1823</Words>
  <Application>Microsoft Office PowerPoint</Application>
  <PresentationFormat>Widescreen</PresentationFormat>
  <Paragraphs>113</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Parallel Programming and  Performance</vt:lpstr>
      <vt:lpstr>Introduction To Parallel Processing</vt:lpstr>
      <vt:lpstr>Prominent Approaches to Parallel Organization</vt:lpstr>
      <vt:lpstr>Prominent Approaches to Parallel Organization</vt:lpstr>
      <vt:lpstr>Prominent Approaches to Parallel Organization</vt:lpstr>
      <vt:lpstr>Parallel Computer Memory Architectures </vt:lpstr>
      <vt:lpstr>Parallel Computer Memory Architectures </vt:lpstr>
      <vt:lpstr>Parallel Computer Memory Architectures </vt:lpstr>
      <vt:lpstr>Parallel Computer Memory Architectures </vt:lpstr>
      <vt:lpstr> Shared Memory     Distributed Memory        Hybrid Memory  </vt:lpstr>
      <vt:lpstr>Motivation for Parallelism </vt:lpstr>
      <vt:lpstr>Performance Limitations</vt:lpstr>
      <vt:lpstr>Performance Limitations</vt:lpstr>
      <vt:lpstr>Performance Limitations</vt:lpstr>
      <vt:lpstr>Amdahl’s Law</vt:lpstr>
      <vt:lpstr>Amdahl’s Law</vt:lpstr>
      <vt:lpstr>Gustafson’s Law</vt:lpstr>
      <vt:lpstr>Weak Scaling vs Strong Scaling</vt:lpstr>
      <vt:lpstr>Acknowlegements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and Performance Models</dc:title>
  <dc:creator>Sukhija, Nitin</dc:creator>
  <cp:lastModifiedBy>Sukhija, Nitin</cp:lastModifiedBy>
  <cp:revision>63</cp:revision>
  <dcterms:created xsi:type="dcterms:W3CDTF">2020-06-11T13:13:25Z</dcterms:created>
  <dcterms:modified xsi:type="dcterms:W3CDTF">2020-06-17T18:39:08Z</dcterms:modified>
</cp:coreProperties>
</file>