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12"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10958-B842-9749-B461-CFCA65770970}"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278510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10958-B842-9749-B461-CFCA65770970}"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109641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10958-B842-9749-B461-CFCA65770970}"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276973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10958-B842-9749-B461-CFCA65770970}"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310982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A10958-B842-9749-B461-CFCA65770970}"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330626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A10958-B842-9749-B461-CFCA65770970}"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276781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A10958-B842-9749-B461-CFCA65770970}" type="datetimeFigureOut">
              <a:rPr lang="en-US" smtClean="0"/>
              <a:t>6/24/20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356022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A10958-B842-9749-B461-CFCA65770970}" type="datetimeFigureOut">
              <a:rPr lang="en-US" smtClean="0"/>
              <a:t>6/24/20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4184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10958-B842-9749-B461-CFCA65770970}" type="datetimeFigureOut">
              <a:rPr lang="en-US" smtClean="0"/>
              <a:t>6/24/20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2244580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10958-B842-9749-B461-CFCA65770970}"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317752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10958-B842-9749-B461-CFCA65770970}"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F2C32-F989-8D42-AACF-5AC427A8B867}" type="slidenum">
              <a:rPr lang="en-US" smtClean="0"/>
              <a:t>‹#›</a:t>
            </a:fld>
            <a:endParaRPr lang="en-US"/>
          </a:p>
        </p:txBody>
      </p:sp>
    </p:spTree>
    <p:extLst>
      <p:ext uri="{BB962C8B-B14F-4D97-AF65-F5344CB8AC3E}">
        <p14:creationId xmlns:p14="http://schemas.microsoft.com/office/powerpoint/2010/main" val="10479727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10958-B842-9749-B461-CFCA65770970}" type="datetimeFigureOut">
              <a:rPr lang="en-US" smtClean="0"/>
              <a:t>6/24/20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FF2C32-F989-8D42-AACF-5AC427A8B867}" type="slidenum">
              <a:rPr lang="en-US" smtClean="0"/>
              <a:t>‹#›</a:t>
            </a:fld>
            <a:endParaRPr lang="en-US"/>
          </a:p>
        </p:txBody>
      </p:sp>
    </p:spTree>
    <p:extLst>
      <p:ext uri="{BB962C8B-B14F-4D97-AF65-F5344CB8AC3E}">
        <p14:creationId xmlns:p14="http://schemas.microsoft.com/office/powerpoint/2010/main" val="4089827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When Should You Use </a:t>
            </a:r>
            <a:r>
              <a:rPr lang="en-US" dirty="0" err="1" smtClean="0"/>
              <a:t>OpenMP</a:t>
            </a:r>
            <a:r>
              <a:rPr lang="en-US" dirty="0" smtClean="0"/>
              <a:t>?</a:t>
            </a:r>
            <a:endParaRPr lang="en-US" dirty="0"/>
          </a:p>
        </p:txBody>
      </p:sp>
    </p:spTree>
    <p:extLst>
      <p:ext uri="{BB962C8B-B14F-4D97-AF65-F5344CB8AC3E}">
        <p14:creationId xmlns:p14="http://schemas.microsoft.com/office/powerpoint/2010/main" val="322951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Let’s do this in iterations and see what problems arise</a:t>
            </a:r>
          </a:p>
          <a:p>
            <a:pPr lvl="1"/>
            <a:r>
              <a:rPr lang="en-US" dirty="0" smtClean="0"/>
              <a:t>Iteration 4: This time, the numbers are still scattered across the room, and if you need a certain number for your task, you must take the number from its place, bring it to your spot, write it down, and take it back to its original location</a:t>
            </a:r>
          </a:p>
          <a:p>
            <a:pPr lvl="1"/>
            <a:r>
              <a:rPr lang="en-US" dirty="0" smtClean="0"/>
              <a:t>If you need a certain number and it is not at its original spot because someone else is using it, you can choose to either wait for it or move on to a different number and come back. It is up to you what order you want to do the numbers in and whether you wait or move on to different numbers</a:t>
            </a:r>
            <a:endParaRPr lang="en-US" dirty="0"/>
          </a:p>
        </p:txBody>
      </p:sp>
    </p:spTree>
    <p:extLst>
      <p:ext uri="{BB962C8B-B14F-4D97-AF65-F5344CB8AC3E}">
        <p14:creationId xmlns:p14="http://schemas.microsoft.com/office/powerpoint/2010/main" val="249344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Let’s do this in iterations and see what problems arise</a:t>
            </a:r>
          </a:p>
          <a:p>
            <a:pPr lvl="1"/>
            <a:r>
              <a:rPr lang="en-US" dirty="0" smtClean="0"/>
              <a:t>Iteration 5: Now, the numbers are still scattered around the room, but this time you only have access to the numbers as follows:</a:t>
            </a:r>
          </a:p>
          <a:p>
            <a:pPr lvl="2"/>
            <a:r>
              <a:rPr lang="en-US" dirty="0" smtClean="0"/>
              <a:t>Person 1: 1 and 2</a:t>
            </a:r>
          </a:p>
          <a:p>
            <a:pPr lvl="2"/>
            <a:r>
              <a:rPr lang="en-US" dirty="0" smtClean="0"/>
              <a:t>Person 2: 5 and 4</a:t>
            </a:r>
          </a:p>
          <a:p>
            <a:pPr lvl="2"/>
            <a:r>
              <a:rPr lang="en-US" dirty="0" smtClean="0"/>
              <a:t>Person 3: 6 and 7 and 3</a:t>
            </a:r>
          </a:p>
          <a:p>
            <a:pPr lvl="2"/>
            <a:r>
              <a:rPr lang="en-US" dirty="0" smtClean="0"/>
              <a:t>Person 4: 1, 3, 5, and 7</a:t>
            </a:r>
          </a:p>
          <a:p>
            <a:pPr lvl="1"/>
            <a:r>
              <a:rPr lang="en-US" dirty="0" smtClean="0"/>
              <a:t>Notice that the numbers that Person 4 was given are copies of the other numbers that other people have. Can they do their computations? What if we rearrange the numbers? What configurations allow people to accomplish their task? Why does/doesn’t this model work?</a:t>
            </a:r>
            <a:endParaRPr lang="en-US" dirty="0"/>
          </a:p>
        </p:txBody>
      </p:sp>
    </p:spTree>
    <p:extLst>
      <p:ext uri="{BB962C8B-B14F-4D97-AF65-F5344CB8AC3E}">
        <p14:creationId xmlns:p14="http://schemas.microsoft.com/office/powerpoint/2010/main" val="3243273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did and didn’t work about this exercise?</a:t>
            </a:r>
          </a:p>
          <a:p>
            <a:pPr lvl="1"/>
            <a:r>
              <a:rPr lang="en-US" dirty="0" smtClean="0"/>
              <a:t>Remember, when everyone had access to the same information and were each allowed to use this information, this is a shared memory model because everyone had access to the same information. While they sometimes had to wait for the information to be updated and brought back to its location, they still had access to it</a:t>
            </a:r>
          </a:p>
          <a:p>
            <a:pPr lvl="1"/>
            <a:r>
              <a:rPr lang="en-US" dirty="0" smtClean="0"/>
              <a:t>Once we restricted access to some data for each person, the problem didn’t work anymore. Why is that? How could we possibly fix that?</a:t>
            </a:r>
            <a:endParaRPr lang="en-US" dirty="0"/>
          </a:p>
        </p:txBody>
      </p:sp>
    </p:spTree>
    <p:extLst>
      <p:ext uri="{BB962C8B-B14F-4D97-AF65-F5344CB8AC3E}">
        <p14:creationId xmlns:p14="http://schemas.microsoft.com/office/powerpoint/2010/main" val="84612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lstStyle/>
          <a:p>
            <a:r>
              <a:rPr lang="en-US" dirty="0" smtClean="0"/>
              <a:t>Because everyone needed access to the full set of data that was available, the shared memory model made sense for this type of problem</a:t>
            </a:r>
          </a:p>
          <a:p>
            <a:r>
              <a:rPr lang="en-US" dirty="0" smtClean="0"/>
              <a:t>What type of problems wouldn’t work with a shared memory model? Can you think of types of problems that would work with a shared memory model?</a:t>
            </a:r>
            <a:endParaRPr lang="en-US" dirty="0"/>
          </a:p>
        </p:txBody>
      </p:sp>
    </p:spTree>
    <p:extLst>
      <p:ext uri="{BB962C8B-B14F-4D97-AF65-F5344CB8AC3E}">
        <p14:creationId xmlns:p14="http://schemas.microsoft.com/office/powerpoint/2010/main" val="1476449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Parallelize Instructions</a:t>
            </a:r>
            <a:endParaRPr lang="en-US" dirty="0"/>
          </a:p>
        </p:txBody>
      </p:sp>
      <p:sp>
        <p:nvSpPr>
          <p:cNvPr id="3" name="Content Placeholder 2"/>
          <p:cNvSpPr>
            <a:spLocks noGrp="1"/>
          </p:cNvSpPr>
          <p:nvPr>
            <p:ph idx="1"/>
          </p:nvPr>
        </p:nvSpPr>
        <p:spPr/>
        <p:txBody>
          <a:bodyPr>
            <a:normAutofit lnSpcReduction="10000"/>
          </a:bodyPr>
          <a:lstStyle/>
          <a:p>
            <a:r>
              <a:rPr lang="en-US" dirty="0" smtClean="0"/>
              <a:t>In Exercise #1, 4 different math problems (additions) were done simultaneously. Each person that did a math problem can be thought of as a “thread”</a:t>
            </a:r>
          </a:p>
          <a:p>
            <a:r>
              <a:rPr lang="en-US" dirty="0" smtClean="0"/>
              <a:t>Goal of this exercise: do 2 of the tasks given in the following slides in parallel</a:t>
            </a:r>
          </a:p>
          <a:p>
            <a:r>
              <a:rPr lang="en-US" dirty="0" smtClean="0"/>
              <a:t>What steps should be done in parallel? These can’t be chosen randomly. Doing some steps in parallel don’t make sense or can’t be done</a:t>
            </a:r>
            <a:endParaRPr lang="en-US" dirty="0"/>
          </a:p>
        </p:txBody>
      </p:sp>
    </p:spTree>
    <p:extLst>
      <p:ext uri="{BB962C8B-B14F-4D97-AF65-F5344CB8AC3E}">
        <p14:creationId xmlns:p14="http://schemas.microsoft.com/office/powerpoint/2010/main" val="3069577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cont.</a:t>
            </a:r>
            <a:endParaRPr lang="en-US" dirty="0"/>
          </a:p>
        </p:txBody>
      </p:sp>
      <p:sp>
        <p:nvSpPr>
          <p:cNvPr id="3" name="Content Placeholder 2"/>
          <p:cNvSpPr>
            <a:spLocks noGrp="1"/>
          </p:cNvSpPr>
          <p:nvPr>
            <p:ph idx="1"/>
          </p:nvPr>
        </p:nvSpPr>
        <p:spPr>
          <a:xfrm>
            <a:off x="457200" y="1600200"/>
            <a:ext cx="8229600" cy="429243"/>
          </a:xfrm>
        </p:spPr>
        <p:txBody>
          <a:bodyPr>
            <a:normAutofit/>
          </a:bodyPr>
          <a:lstStyle/>
          <a:p>
            <a:pPr marL="0" indent="0">
              <a:buNone/>
            </a:pPr>
            <a:r>
              <a:rPr lang="en-US" sz="1800" dirty="0" smtClean="0"/>
              <a:t>ORIGINAL DATA SET: 1, 2, 3, 4, 5, 6, 7, 8, 9, 10, 11, 12, 13, 14, 15, 16, 17, 18, 19, 20</a:t>
            </a:r>
          </a:p>
          <a:p>
            <a:endParaRPr lang="en-US" dirty="0"/>
          </a:p>
        </p:txBody>
      </p:sp>
      <p:sp>
        <p:nvSpPr>
          <p:cNvPr id="4" name="TextBox 3"/>
          <p:cNvSpPr txBox="1"/>
          <p:nvPr/>
        </p:nvSpPr>
        <p:spPr>
          <a:xfrm>
            <a:off x="607414" y="2153695"/>
            <a:ext cx="7772141" cy="4247317"/>
          </a:xfrm>
          <a:prstGeom prst="rect">
            <a:avLst/>
          </a:prstGeom>
          <a:noFill/>
        </p:spPr>
        <p:txBody>
          <a:bodyPr wrap="square" rtlCol="0">
            <a:spAutoFit/>
          </a:bodyPr>
          <a:lstStyle/>
          <a:p>
            <a:pPr marL="342900" indent="-342900">
              <a:buAutoNum type="arabicPeriod"/>
            </a:pPr>
            <a:r>
              <a:rPr lang="en-US" dirty="0" smtClean="0"/>
              <a:t>Initialize all of our necessary variables, arrays, etc.</a:t>
            </a:r>
          </a:p>
          <a:p>
            <a:pPr marL="800100" lvl="1" indent="-342900">
              <a:buAutoNum type="arabicPeriod"/>
            </a:pPr>
            <a:r>
              <a:rPr lang="en-US" dirty="0" smtClean="0"/>
              <a:t>We will have an array called odds[] and an array called evens[]</a:t>
            </a:r>
          </a:p>
          <a:p>
            <a:pPr marL="342900" indent="-342900">
              <a:buAutoNum type="arabicPeriod"/>
            </a:pPr>
            <a:r>
              <a:rPr lang="en-US" dirty="0" smtClean="0"/>
              <a:t>Need to divide the original dataset into two smaller </a:t>
            </a:r>
            <a:r>
              <a:rPr lang="en-US" dirty="0" err="1" smtClean="0"/>
              <a:t>datasets</a:t>
            </a:r>
            <a:r>
              <a:rPr lang="en-US" dirty="0" err="1" smtClean="0">
                <a:sym typeface="Wingdings"/>
              </a:rPr>
              <a:t>one</a:t>
            </a:r>
            <a:r>
              <a:rPr lang="en-US" dirty="0" smtClean="0">
                <a:sym typeface="Wingdings"/>
              </a:rPr>
              <a:t> is all of the odd numbers, the other all the evens. The final goal is to have:</a:t>
            </a:r>
          </a:p>
          <a:p>
            <a:pPr marL="800100" lvl="1" indent="-342900">
              <a:buAutoNum type="arabicPeriod"/>
            </a:pPr>
            <a:r>
              <a:rPr lang="en-US" dirty="0" smtClean="0">
                <a:sym typeface="Wingdings"/>
              </a:rPr>
              <a:t>odds[] = 1, 3, 5, 7, 9, 11, 13, 15, 17, 19</a:t>
            </a:r>
          </a:p>
          <a:p>
            <a:pPr marL="800100" lvl="1" indent="-342900">
              <a:buAutoNum type="arabicPeriod"/>
            </a:pPr>
            <a:r>
              <a:rPr lang="en-US" dirty="0">
                <a:sym typeface="Wingdings"/>
              </a:rPr>
              <a:t>e</a:t>
            </a:r>
            <a:r>
              <a:rPr lang="en-US" dirty="0" smtClean="0">
                <a:sym typeface="Wingdings"/>
              </a:rPr>
              <a:t>vens[] = 2, 4, 6, 8, 10, 12, 14, 16, 18, 20</a:t>
            </a:r>
          </a:p>
          <a:p>
            <a:pPr marL="342900" indent="-342900">
              <a:buAutoNum type="arabicPeriod"/>
            </a:pPr>
            <a:r>
              <a:rPr lang="en-US" dirty="0" smtClean="0">
                <a:sym typeface="Wingdings"/>
              </a:rPr>
              <a:t>Initialize 4 threads</a:t>
            </a:r>
          </a:p>
          <a:p>
            <a:pPr marL="342900" indent="-342900">
              <a:buAutoNum type="arabicPeriod"/>
            </a:pPr>
            <a:r>
              <a:rPr lang="en-US" dirty="0" smtClean="0">
                <a:sym typeface="Wingdings"/>
              </a:rPr>
              <a:t>Divide the dataset into 4 parts and pass the smaller datasets to each thread</a:t>
            </a:r>
          </a:p>
          <a:p>
            <a:pPr marL="800100" lvl="1" indent="-342900">
              <a:buAutoNum type="arabicPeriod"/>
            </a:pPr>
            <a:r>
              <a:rPr lang="en-US" dirty="0" smtClean="0">
                <a:sym typeface="Wingdings"/>
              </a:rPr>
              <a:t>Thread 1: 1, 2, 3, 4, 5</a:t>
            </a:r>
          </a:p>
          <a:p>
            <a:pPr marL="800100" lvl="1" indent="-342900">
              <a:buAutoNum type="arabicPeriod"/>
            </a:pPr>
            <a:r>
              <a:rPr lang="en-US" dirty="0" smtClean="0">
                <a:sym typeface="Wingdings"/>
              </a:rPr>
              <a:t>Thread 2: 6, 7, 8, 9, 10</a:t>
            </a:r>
          </a:p>
          <a:p>
            <a:pPr marL="800100" lvl="1" indent="-342900">
              <a:buAutoNum type="arabicPeriod"/>
            </a:pPr>
            <a:r>
              <a:rPr lang="en-US" dirty="0" smtClean="0">
                <a:sym typeface="Wingdings"/>
              </a:rPr>
              <a:t>Thread 3: 11, 12, 13, 14, 15</a:t>
            </a:r>
          </a:p>
          <a:p>
            <a:pPr marL="800100" lvl="1" indent="-342900">
              <a:buAutoNum type="arabicPeriod"/>
            </a:pPr>
            <a:r>
              <a:rPr lang="en-US" dirty="0" smtClean="0">
                <a:sym typeface="Wingdings"/>
              </a:rPr>
              <a:t>Thread 4: 16, 17, 18, 19, 20</a:t>
            </a:r>
          </a:p>
          <a:p>
            <a:pPr marL="342900" indent="-342900">
              <a:buAutoNum type="arabicPeriod"/>
            </a:pPr>
            <a:r>
              <a:rPr lang="en-US" dirty="0" smtClean="0">
                <a:sym typeface="Wingdings"/>
              </a:rPr>
              <a:t>Split the data that each thread is assigned into odds and evens and write the data into the odds[] and evens[] array </a:t>
            </a:r>
            <a:endParaRPr lang="en-US" dirty="0"/>
          </a:p>
          <a:p>
            <a:pPr marL="342900" indent="-342900">
              <a:buAutoNum type="arabicPeriod"/>
            </a:pPr>
            <a:endParaRPr lang="en-US" dirty="0"/>
          </a:p>
        </p:txBody>
      </p:sp>
    </p:spTree>
    <p:extLst>
      <p:ext uri="{BB962C8B-B14F-4D97-AF65-F5344CB8AC3E}">
        <p14:creationId xmlns:p14="http://schemas.microsoft.com/office/powerpoint/2010/main" val="139412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cont.</a:t>
            </a:r>
            <a:endParaRPr lang="en-US" dirty="0"/>
          </a:p>
        </p:txBody>
      </p:sp>
      <p:sp>
        <p:nvSpPr>
          <p:cNvPr id="3" name="Content Placeholder 2"/>
          <p:cNvSpPr>
            <a:spLocks noGrp="1"/>
          </p:cNvSpPr>
          <p:nvPr>
            <p:ph idx="1"/>
          </p:nvPr>
        </p:nvSpPr>
        <p:spPr>
          <a:xfrm>
            <a:off x="457200" y="1600200"/>
            <a:ext cx="8229600" cy="429243"/>
          </a:xfrm>
        </p:spPr>
        <p:txBody>
          <a:bodyPr>
            <a:normAutofit/>
          </a:bodyPr>
          <a:lstStyle/>
          <a:p>
            <a:pPr marL="0" indent="0">
              <a:buNone/>
            </a:pPr>
            <a:r>
              <a:rPr lang="en-US" sz="1800" dirty="0" smtClean="0"/>
              <a:t>ORIGINAL DATA SET: 1, 2, 3, 4, 5, 6, 7, 8, 9, 10, 11, 12, 13, 14, 15, 16, 17, 18, 19, 20</a:t>
            </a:r>
          </a:p>
          <a:p>
            <a:endParaRPr lang="en-US" dirty="0"/>
          </a:p>
        </p:txBody>
      </p:sp>
      <p:sp>
        <p:nvSpPr>
          <p:cNvPr id="4" name="TextBox 3"/>
          <p:cNvSpPr txBox="1"/>
          <p:nvPr/>
        </p:nvSpPr>
        <p:spPr>
          <a:xfrm>
            <a:off x="607414" y="2153695"/>
            <a:ext cx="7772141" cy="3139321"/>
          </a:xfrm>
          <a:prstGeom prst="rect">
            <a:avLst/>
          </a:prstGeom>
          <a:noFill/>
        </p:spPr>
        <p:txBody>
          <a:bodyPr wrap="square" rtlCol="0">
            <a:spAutoFit/>
          </a:bodyPr>
          <a:lstStyle/>
          <a:p>
            <a:r>
              <a:rPr lang="en-US" dirty="0" smtClean="0"/>
              <a:t>6. Add the contents of each of the arrays. The results will be single numbers</a:t>
            </a:r>
          </a:p>
          <a:p>
            <a:r>
              <a:rPr lang="en-US" dirty="0"/>
              <a:t>	</a:t>
            </a:r>
            <a:r>
              <a:rPr lang="en-US" dirty="0" smtClean="0"/>
              <a:t>1. odds[] addition result will be saved to the variable </a:t>
            </a:r>
            <a:r>
              <a:rPr lang="en-US" dirty="0" err="1" smtClean="0"/>
              <a:t>odds_result</a:t>
            </a:r>
            <a:endParaRPr lang="en-US" dirty="0" smtClean="0"/>
          </a:p>
          <a:p>
            <a:r>
              <a:rPr lang="en-US" dirty="0"/>
              <a:t>	</a:t>
            </a:r>
            <a:r>
              <a:rPr lang="en-US" dirty="0" smtClean="0"/>
              <a:t>2. evens[] addition result will be saved to the variable </a:t>
            </a:r>
            <a:r>
              <a:rPr lang="en-US" dirty="0" err="1" smtClean="0"/>
              <a:t>evens_result</a:t>
            </a:r>
            <a:endParaRPr lang="en-US" dirty="0" smtClean="0"/>
          </a:p>
          <a:p>
            <a:r>
              <a:rPr lang="en-US" dirty="0" smtClean="0"/>
              <a:t>7. There are several ways to divide and conquer coming up with the results for 	</a:t>
            </a:r>
            <a:r>
              <a:rPr lang="en-US" dirty="0" err="1" smtClean="0"/>
              <a:t>odds_result</a:t>
            </a:r>
            <a:r>
              <a:rPr lang="en-US" dirty="0" smtClean="0"/>
              <a:t> and </a:t>
            </a:r>
            <a:r>
              <a:rPr lang="en-US" dirty="0" err="1" smtClean="0"/>
              <a:t>evens_result</a:t>
            </a:r>
            <a:r>
              <a:rPr lang="en-US" dirty="0" smtClean="0"/>
              <a:t>. What are some ways this can be done?</a:t>
            </a:r>
          </a:p>
          <a:p>
            <a:r>
              <a:rPr lang="en-US" dirty="0" smtClean="0"/>
              <a:t>	1. How many steps do each of the different ways you came up with require? 		What way do you think is best? Why?</a:t>
            </a:r>
          </a:p>
          <a:p>
            <a:r>
              <a:rPr lang="en-US" dirty="0" smtClean="0"/>
              <a:t>8. Write results to </a:t>
            </a:r>
            <a:r>
              <a:rPr lang="en-US" dirty="0" err="1" smtClean="0"/>
              <a:t>odds_result</a:t>
            </a:r>
            <a:r>
              <a:rPr lang="en-US" dirty="0" smtClean="0"/>
              <a:t> and </a:t>
            </a:r>
            <a:r>
              <a:rPr lang="en-US" dirty="0" err="1" smtClean="0"/>
              <a:t>evens_result</a:t>
            </a:r>
            <a:endParaRPr lang="en-US" dirty="0" smtClean="0"/>
          </a:p>
          <a:p>
            <a:r>
              <a:rPr lang="en-US" dirty="0" smtClean="0"/>
              <a:t>9. We now want to multiply the numbers saved to </a:t>
            </a:r>
            <a:r>
              <a:rPr lang="en-US" dirty="0" err="1" smtClean="0"/>
              <a:t>odds_result</a:t>
            </a:r>
            <a:r>
              <a:rPr lang="en-US" dirty="0" smtClean="0"/>
              <a:t> and </a:t>
            </a:r>
            <a:r>
              <a:rPr lang="en-US" dirty="0" err="1" smtClean="0"/>
              <a:t>evens_result</a:t>
            </a:r>
            <a:r>
              <a:rPr lang="en-US" dirty="0" smtClean="0"/>
              <a:t>. 	Write the result to a variable called multiplied</a:t>
            </a:r>
          </a:p>
          <a:p>
            <a:r>
              <a:rPr lang="en-US" dirty="0" smtClean="0"/>
              <a:t>10. Print the single value result to the user</a:t>
            </a:r>
            <a:endParaRPr lang="en-US" dirty="0"/>
          </a:p>
        </p:txBody>
      </p:sp>
      <p:sp>
        <p:nvSpPr>
          <p:cNvPr id="5" name="TextBox 4"/>
          <p:cNvSpPr txBox="1"/>
          <p:nvPr/>
        </p:nvSpPr>
        <p:spPr>
          <a:xfrm>
            <a:off x="607414" y="5743187"/>
            <a:ext cx="4832986" cy="369332"/>
          </a:xfrm>
          <a:prstGeom prst="rect">
            <a:avLst/>
          </a:prstGeom>
          <a:noFill/>
        </p:spPr>
        <p:txBody>
          <a:bodyPr wrap="none" rtlCol="0">
            <a:spAutoFit/>
          </a:bodyPr>
          <a:lstStyle/>
          <a:p>
            <a:r>
              <a:rPr lang="en-US" dirty="0" smtClean="0"/>
              <a:t>How many of these steps can be done in parallel?</a:t>
            </a:r>
            <a:endParaRPr lang="en-US" dirty="0"/>
          </a:p>
        </p:txBody>
      </p:sp>
    </p:spTree>
    <p:extLst>
      <p:ext uri="{BB962C8B-B14F-4D97-AF65-F5344CB8AC3E}">
        <p14:creationId xmlns:p14="http://schemas.microsoft.com/office/powerpoint/2010/main" val="3193802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cont.</a:t>
            </a:r>
            <a:endParaRPr lang="en-US" dirty="0"/>
          </a:p>
        </p:txBody>
      </p:sp>
      <p:sp>
        <p:nvSpPr>
          <p:cNvPr id="3" name="Content Placeholder 2"/>
          <p:cNvSpPr>
            <a:spLocks noGrp="1"/>
          </p:cNvSpPr>
          <p:nvPr>
            <p:ph idx="1"/>
          </p:nvPr>
        </p:nvSpPr>
        <p:spPr/>
        <p:txBody>
          <a:bodyPr/>
          <a:lstStyle/>
          <a:p>
            <a:r>
              <a:rPr lang="en-US" dirty="0" smtClean="0"/>
              <a:t>We see here there are multiple ways to do some of the steps involved in the problem. This brings up an important concept: </a:t>
            </a:r>
            <a:r>
              <a:rPr lang="en-US" b="1" dirty="0" smtClean="0"/>
              <a:t>Design of your Program</a:t>
            </a:r>
            <a:r>
              <a:rPr lang="en-US" dirty="0" smtClean="0"/>
              <a:t>. Programming in parallel requires a different way of thinking and additional work to redesign the problem so it can be done in parallel</a:t>
            </a:r>
            <a:endParaRPr lang="en-US" dirty="0"/>
          </a:p>
        </p:txBody>
      </p:sp>
    </p:spTree>
    <p:extLst>
      <p:ext uri="{BB962C8B-B14F-4D97-AF65-F5344CB8AC3E}">
        <p14:creationId xmlns:p14="http://schemas.microsoft.com/office/powerpoint/2010/main" val="1616098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What Gets Done First?</a:t>
            </a:r>
            <a:endParaRPr lang="en-US" dirty="0"/>
          </a:p>
        </p:txBody>
      </p:sp>
      <p:sp>
        <p:nvSpPr>
          <p:cNvPr id="3" name="Content Placeholder 2"/>
          <p:cNvSpPr>
            <a:spLocks noGrp="1"/>
          </p:cNvSpPr>
          <p:nvPr>
            <p:ph idx="1"/>
          </p:nvPr>
        </p:nvSpPr>
        <p:spPr/>
        <p:txBody>
          <a:bodyPr/>
          <a:lstStyle/>
          <a:p>
            <a:r>
              <a:rPr lang="en-US" dirty="0" smtClean="0"/>
              <a:t>The order in which things are done when using the shared memory model is important</a:t>
            </a:r>
          </a:p>
          <a:p>
            <a:r>
              <a:rPr lang="en-US" dirty="0" smtClean="0"/>
              <a:t>When using shared memory, keep in mind all threads doing computations in parallel have access to all of the data</a:t>
            </a:r>
            <a:endParaRPr lang="en-US" dirty="0"/>
          </a:p>
        </p:txBody>
      </p:sp>
    </p:spTree>
    <p:extLst>
      <p:ext uri="{BB962C8B-B14F-4D97-AF65-F5344CB8AC3E}">
        <p14:creationId xmlns:p14="http://schemas.microsoft.com/office/powerpoint/2010/main" val="1022981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cont.</a:t>
            </a:r>
            <a:endParaRPr lang="en-US" dirty="0"/>
          </a:p>
        </p:txBody>
      </p:sp>
      <p:sp>
        <p:nvSpPr>
          <p:cNvPr id="3" name="Content Placeholder 2"/>
          <p:cNvSpPr>
            <a:spLocks noGrp="1"/>
          </p:cNvSpPr>
          <p:nvPr>
            <p:ph idx="1"/>
          </p:nvPr>
        </p:nvSpPr>
        <p:spPr/>
        <p:txBody>
          <a:bodyPr/>
          <a:lstStyle/>
          <a:p>
            <a:r>
              <a:rPr lang="en-US" dirty="0" smtClean="0"/>
              <a:t>Suppose we have our two arrays again (odds[] and evens[]) and they each contain the following numbers:</a:t>
            </a:r>
          </a:p>
          <a:p>
            <a:pPr lvl="1"/>
            <a:r>
              <a:rPr lang="en-US" dirty="0" smtClean="0"/>
              <a:t>odds[] = 1, 3, 5, 7, 9, 11, 13, 15, 17, 19</a:t>
            </a:r>
          </a:p>
          <a:p>
            <a:pPr lvl="1"/>
            <a:r>
              <a:rPr lang="en-US" dirty="0" smtClean="0"/>
              <a:t>evens[] = 2, 4, 6, 8, 10, 12, 14, 16, 18, 20</a:t>
            </a:r>
          </a:p>
          <a:p>
            <a:r>
              <a:rPr lang="en-US" dirty="0" smtClean="0"/>
              <a:t>Let’s use 2 threads. Both threads have access to both arrays</a:t>
            </a:r>
            <a:endParaRPr lang="en-US" dirty="0"/>
          </a:p>
        </p:txBody>
      </p:sp>
    </p:spTree>
    <p:extLst>
      <p:ext uri="{BB962C8B-B14F-4D97-AF65-F5344CB8AC3E}">
        <p14:creationId xmlns:p14="http://schemas.microsoft.com/office/powerpoint/2010/main" val="299975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Here, we are going to look at the higher level concepts associated with programming for shared memory</a:t>
            </a:r>
          </a:p>
          <a:p>
            <a:r>
              <a:rPr lang="en-US" dirty="0" smtClean="0"/>
              <a:t>Look at how to know when to use it</a:t>
            </a:r>
          </a:p>
          <a:p>
            <a:r>
              <a:rPr lang="en-US" dirty="0" smtClean="0"/>
              <a:t>Refresh: What is shared memory?</a:t>
            </a:r>
            <a:endParaRPr lang="en-US" dirty="0"/>
          </a:p>
        </p:txBody>
      </p:sp>
    </p:spTree>
    <p:extLst>
      <p:ext uri="{BB962C8B-B14F-4D97-AF65-F5344CB8AC3E}">
        <p14:creationId xmlns:p14="http://schemas.microsoft.com/office/powerpoint/2010/main" val="2695052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cont.</a:t>
            </a:r>
            <a:endParaRPr lang="en-US" dirty="0"/>
          </a:p>
        </p:txBody>
      </p:sp>
      <p:sp>
        <p:nvSpPr>
          <p:cNvPr id="3" name="Content Placeholder 2"/>
          <p:cNvSpPr>
            <a:spLocks noGrp="1"/>
          </p:cNvSpPr>
          <p:nvPr>
            <p:ph idx="1"/>
          </p:nvPr>
        </p:nvSpPr>
        <p:spPr/>
        <p:txBody>
          <a:bodyPr>
            <a:normAutofit fontScale="92500"/>
          </a:bodyPr>
          <a:lstStyle/>
          <a:p>
            <a:r>
              <a:rPr lang="en-US" dirty="0" smtClean="0"/>
              <a:t>Each thread will be assigned to do computation with a different array, but they will both still have access to both arrays. Each thread will have 2 tasks</a:t>
            </a:r>
          </a:p>
          <a:p>
            <a:pPr lvl="1"/>
            <a:r>
              <a:rPr lang="en-US" dirty="0" smtClean="0"/>
              <a:t>Thread 1: Add contents of odds[] and write the result to </a:t>
            </a:r>
            <a:r>
              <a:rPr lang="en-US" dirty="0" err="1" smtClean="0"/>
              <a:t>odds_result</a:t>
            </a:r>
            <a:r>
              <a:rPr lang="en-US" dirty="0" smtClean="0"/>
              <a:t>. Next, swap out the 5</a:t>
            </a:r>
            <a:r>
              <a:rPr lang="en-US" baseline="30000" dirty="0" smtClean="0"/>
              <a:t>th</a:t>
            </a:r>
            <a:r>
              <a:rPr lang="en-US" dirty="0" smtClean="0"/>
              <a:t> element of the odds[] array with the 5</a:t>
            </a:r>
            <a:r>
              <a:rPr lang="en-US" baseline="30000" dirty="0" smtClean="0"/>
              <a:t>th</a:t>
            </a:r>
            <a:r>
              <a:rPr lang="en-US" dirty="0" smtClean="0"/>
              <a:t> element of the evens[] array</a:t>
            </a:r>
          </a:p>
          <a:p>
            <a:pPr lvl="1"/>
            <a:r>
              <a:rPr lang="en-US" dirty="0" smtClean="0"/>
              <a:t>Thread 2: Add contents of evens[] and write the result to </a:t>
            </a:r>
            <a:r>
              <a:rPr lang="en-US" dirty="0" err="1" smtClean="0"/>
              <a:t>evens_result</a:t>
            </a:r>
            <a:r>
              <a:rPr lang="en-US" dirty="0" smtClean="0"/>
              <a:t>. Next, swap the 5</a:t>
            </a:r>
            <a:r>
              <a:rPr lang="en-US" baseline="30000" dirty="0" smtClean="0"/>
              <a:t>th</a:t>
            </a:r>
            <a:r>
              <a:rPr lang="en-US" dirty="0" smtClean="0"/>
              <a:t> element of the evens[] array with the 5</a:t>
            </a:r>
            <a:r>
              <a:rPr lang="en-US" baseline="30000" dirty="0" smtClean="0"/>
              <a:t>th</a:t>
            </a:r>
            <a:r>
              <a:rPr lang="en-US" dirty="0" smtClean="0"/>
              <a:t> element of the odds[] array</a:t>
            </a:r>
            <a:endParaRPr lang="en-US" dirty="0"/>
          </a:p>
        </p:txBody>
      </p:sp>
    </p:spTree>
    <p:extLst>
      <p:ext uri="{BB962C8B-B14F-4D97-AF65-F5344CB8AC3E}">
        <p14:creationId xmlns:p14="http://schemas.microsoft.com/office/powerpoint/2010/main" val="138740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we did this by hand, our expected result would be:</a:t>
            </a:r>
          </a:p>
          <a:p>
            <a:pPr lvl="1"/>
            <a:r>
              <a:rPr lang="en-US" dirty="0" smtClean="0"/>
              <a:t>odds[] = 1, 3, 5, 7, 10, 11, 13, 15, 17, 19</a:t>
            </a:r>
          </a:p>
          <a:p>
            <a:pPr lvl="1"/>
            <a:r>
              <a:rPr lang="en-US" dirty="0" smtClean="0"/>
              <a:t>evens[] = 2, 4, 6, 8, 9, 12, 14, 16, 18, 20</a:t>
            </a:r>
          </a:p>
          <a:p>
            <a:r>
              <a:rPr lang="en-US" dirty="0" smtClean="0"/>
              <a:t>Depending on the order the instructions get executed, the results you get could be incorrect. What if Thread 1 finishes adding all of the contents of odds[] and switches the 5</a:t>
            </a:r>
            <a:r>
              <a:rPr lang="en-US" baseline="30000" dirty="0" smtClean="0"/>
              <a:t>th</a:t>
            </a:r>
            <a:r>
              <a:rPr lang="en-US" dirty="0" smtClean="0"/>
              <a:t> element before Thread 2 finishes adding the contents of evens[]? </a:t>
            </a:r>
            <a:endParaRPr lang="en-US" dirty="0"/>
          </a:p>
        </p:txBody>
      </p:sp>
    </p:spTree>
    <p:extLst>
      <p:ext uri="{BB962C8B-B14F-4D97-AF65-F5344CB8AC3E}">
        <p14:creationId xmlns:p14="http://schemas.microsoft.com/office/powerpoint/2010/main" val="873450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the rest of the program’s execution is determined by getting the correct results from previous computations? What if the result is incorrect after being run in parallel?</a:t>
            </a:r>
          </a:p>
          <a:p>
            <a:r>
              <a:rPr lang="en-US" dirty="0" smtClean="0"/>
              <a:t>Can you think of examples where it is crucial that instructions get executed in the correct order?</a:t>
            </a:r>
          </a:p>
          <a:p>
            <a:pPr lvl="1"/>
            <a:r>
              <a:rPr lang="en-US" dirty="0" smtClean="0"/>
              <a:t>In serial, this isn’t a problem, but in parallel we must keep execution order in mind!</a:t>
            </a:r>
            <a:endParaRPr lang="en-US" dirty="0"/>
          </a:p>
        </p:txBody>
      </p:sp>
    </p:spTree>
    <p:extLst>
      <p:ext uri="{BB962C8B-B14F-4D97-AF65-F5344CB8AC3E}">
        <p14:creationId xmlns:p14="http://schemas.microsoft.com/office/powerpoint/2010/main" val="415600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Shared memory parallelism provides a way of giving all processors access to the same memory while running in parallel</a:t>
            </a:r>
          </a:p>
          <a:p>
            <a:r>
              <a:rPr lang="en-US" dirty="0" smtClean="0"/>
              <a:t>A way to program for shared memory is </a:t>
            </a:r>
            <a:r>
              <a:rPr lang="en-US" dirty="0" err="1" smtClean="0"/>
              <a:t>OpenMP</a:t>
            </a:r>
            <a:endParaRPr lang="en-US" dirty="0" smtClean="0"/>
          </a:p>
          <a:p>
            <a:r>
              <a:rPr lang="en-US" dirty="0" smtClean="0"/>
              <a:t>Here, we will be doing some in person exercises to better understand why we might want to use shared memory parallelism and </a:t>
            </a:r>
            <a:r>
              <a:rPr lang="en-US" dirty="0" err="1" smtClean="0"/>
              <a:t>OpenMP</a:t>
            </a:r>
            <a:r>
              <a:rPr lang="en-US" dirty="0" smtClean="0"/>
              <a:t> in our applications</a:t>
            </a:r>
            <a:endParaRPr lang="en-US" dirty="0"/>
          </a:p>
        </p:txBody>
      </p:sp>
    </p:spTree>
    <p:extLst>
      <p:ext uri="{BB962C8B-B14F-4D97-AF65-F5344CB8AC3E}">
        <p14:creationId xmlns:p14="http://schemas.microsoft.com/office/powerpoint/2010/main" val="381282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Shared Memory Parallelism over Other Types?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are other types of parallelism (distributed memory parallel, hybrid shared/distributed memory parallel) </a:t>
            </a:r>
          </a:p>
          <a:p>
            <a:r>
              <a:rPr lang="en-US" dirty="0" smtClean="0"/>
              <a:t>Works well for problems that have enough computation and complexity that they would benefit from parallelism, but might not have enough complexity to maximize on multiple nodes (distributed memory) or all of the information being used needs to be shared among all processes and the communication across nodes would cause too much overhead (everything is shared in memory on a single node, hence shared memory parallelism)</a:t>
            </a:r>
            <a:endParaRPr lang="en-US" dirty="0"/>
          </a:p>
        </p:txBody>
      </p:sp>
    </p:spTree>
    <p:extLst>
      <p:ext uri="{BB962C8B-B14F-4D97-AF65-F5344CB8AC3E}">
        <p14:creationId xmlns:p14="http://schemas.microsoft.com/office/powerpoint/2010/main" val="321043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Exercises</a:t>
            </a:r>
            <a:endParaRPr lang="en-US" dirty="0"/>
          </a:p>
        </p:txBody>
      </p:sp>
    </p:spTree>
    <p:extLst>
      <p:ext uri="{BB962C8B-B14F-4D97-AF65-F5344CB8AC3E}">
        <p14:creationId xmlns:p14="http://schemas.microsoft.com/office/powerpoint/2010/main" val="38175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#1: Test Shared Memory Paradigm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need 4 volunteers</a:t>
            </a:r>
          </a:p>
          <a:p>
            <a:pPr lvl="1"/>
            <a:r>
              <a:rPr lang="en-US" dirty="0" smtClean="0"/>
              <a:t>Person 1: Your number is 4</a:t>
            </a:r>
          </a:p>
          <a:p>
            <a:pPr lvl="1"/>
            <a:r>
              <a:rPr lang="en-US" dirty="0" smtClean="0"/>
              <a:t>Person 2: Your number is 10</a:t>
            </a:r>
          </a:p>
          <a:p>
            <a:pPr lvl="1"/>
            <a:r>
              <a:rPr lang="en-US" dirty="0" smtClean="0"/>
              <a:t>Person 3: Your number is 12</a:t>
            </a:r>
          </a:p>
          <a:p>
            <a:pPr lvl="1"/>
            <a:r>
              <a:rPr lang="en-US" dirty="0" smtClean="0"/>
              <a:t>Person 4: Your number is 28</a:t>
            </a:r>
          </a:p>
          <a:p>
            <a:r>
              <a:rPr lang="en-US" dirty="0" smtClean="0"/>
              <a:t>We have 7 pieces of paper, each with a number on it. Each person’s goal is to use at least two numbers (or more) from the bank of pieces of paper to add up to the number you’ve been assigned</a:t>
            </a:r>
            <a:endParaRPr lang="en-US" dirty="0"/>
          </a:p>
        </p:txBody>
      </p:sp>
    </p:spTree>
    <p:extLst>
      <p:ext uri="{BB962C8B-B14F-4D97-AF65-F5344CB8AC3E}">
        <p14:creationId xmlns:p14="http://schemas.microsoft.com/office/powerpoint/2010/main" val="144066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lstStyle/>
          <a:p>
            <a:r>
              <a:rPr lang="en-US" dirty="0" smtClean="0"/>
              <a:t>Let’s do this in iterations and see what problems arise</a:t>
            </a:r>
          </a:p>
          <a:p>
            <a:pPr lvl="1"/>
            <a:r>
              <a:rPr lang="en-US" dirty="0" smtClean="0"/>
              <a:t>Iteration 1: Find numbers from the pile of numbers that add up to whatever your assigned number was</a:t>
            </a:r>
            <a:endParaRPr lang="en-US" dirty="0"/>
          </a:p>
        </p:txBody>
      </p:sp>
    </p:spTree>
    <p:extLst>
      <p:ext uri="{BB962C8B-B14F-4D97-AF65-F5344CB8AC3E}">
        <p14:creationId xmlns:p14="http://schemas.microsoft.com/office/powerpoint/2010/main" val="215308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lstStyle/>
          <a:p>
            <a:r>
              <a:rPr lang="en-US" dirty="0" smtClean="0"/>
              <a:t>Let’s do this in iterations and see what problems arise</a:t>
            </a:r>
          </a:p>
          <a:p>
            <a:pPr lvl="1"/>
            <a:r>
              <a:rPr lang="en-US" dirty="0" smtClean="0"/>
              <a:t>Iteration 2: The numbers are now scattered across the room. Before you can tell us what numbers you are going to be using to add up to your number, you must walk to each number and see what’s available. Then come back to your spot and write them on your piece of paper</a:t>
            </a:r>
            <a:endParaRPr lang="en-US" dirty="0"/>
          </a:p>
        </p:txBody>
      </p:sp>
    </p:spTree>
    <p:extLst>
      <p:ext uri="{BB962C8B-B14F-4D97-AF65-F5344CB8AC3E}">
        <p14:creationId xmlns:p14="http://schemas.microsoft.com/office/powerpoint/2010/main" val="1173533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Let’s do this in iterations and see what problems arise</a:t>
            </a:r>
          </a:p>
          <a:p>
            <a:pPr lvl="1"/>
            <a:r>
              <a:rPr lang="en-US" dirty="0" smtClean="0"/>
              <a:t>Iteration 3: Now, the numbers are still scattered across the room, but this time, if you need a certain number for your task, you must take the number from its place, bring it to your spot, write it down, and take it back to its original location</a:t>
            </a:r>
          </a:p>
          <a:p>
            <a:pPr lvl="1"/>
            <a:r>
              <a:rPr lang="en-US" dirty="0" smtClean="0"/>
              <a:t>If you need a certain number and it is not at its original spot because someone is using it, you must wait until someone brings it back before you can proceed</a:t>
            </a:r>
            <a:endParaRPr lang="en-US" dirty="0"/>
          </a:p>
        </p:txBody>
      </p:sp>
    </p:spTree>
    <p:extLst>
      <p:ext uri="{BB962C8B-B14F-4D97-AF65-F5344CB8AC3E}">
        <p14:creationId xmlns:p14="http://schemas.microsoft.com/office/powerpoint/2010/main" val="3246199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2635</TotalTime>
  <Words>1800</Words>
  <Application>Microsoft Macintosh PowerPoint</Application>
  <PresentationFormat>On-screen Show (4:3)</PresentationFormat>
  <Paragraphs>101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When Should You Use OpenMP?</vt:lpstr>
      <vt:lpstr>Goal</vt:lpstr>
      <vt:lpstr>Introduction</vt:lpstr>
      <vt:lpstr>Why Shared Memory Parallelism over Other Types?</vt:lpstr>
      <vt:lpstr>PowerPoint Presentation</vt:lpstr>
      <vt:lpstr>Exercise #1: Test Shared Memory Paradigm</vt:lpstr>
      <vt:lpstr>Exercise #1, cont.</vt:lpstr>
      <vt:lpstr>Exercise #1, cont.</vt:lpstr>
      <vt:lpstr>Exercise #1, cont.</vt:lpstr>
      <vt:lpstr>Exercise #1, cont.</vt:lpstr>
      <vt:lpstr>Exercise #1, cont.</vt:lpstr>
      <vt:lpstr>Exercise #1, cont.</vt:lpstr>
      <vt:lpstr>Exercise #1, cont.</vt:lpstr>
      <vt:lpstr>Exercise #2: Parallelize Instructions</vt:lpstr>
      <vt:lpstr>Exercise #2, cont.</vt:lpstr>
      <vt:lpstr>Exercise #2, cont.</vt:lpstr>
      <vt:lpstr>Exercise #2, cont.</vt:lpstr>
      <vt:lpstr>Exercise #3: What Gets Done First?</vt:lpstr>
      <vt:lpstr>Exercise #3, cont.</vt:lpstr>
      <vt:lpstr>Exercise #3, cont.</vt:lpstr>
      <vt:lpstr>Exercise #3, cont.</vt:lpstr>
      <vt:lpstr>Important Note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Colleen Heinemann</dc:creator>
  <cp:lastModifiedBy>Colleen Heinemann</cp:lastModifiedBy>
  <cp:revision>9</cp:revision>
  <dcterms:created xsi:type="dcterms:W3CDTF">2020-06-24T20:33:16Z</dcterms:created>
  <dcterms:modified xsi:type="dcterms:W3CDTF">2020-06-26T16:29:04Z</dcterms:modified>
</cp:coreProperties>
</file>