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19"/>
  </p:notesMasterIdLst>
  <p:sldIdLst>
    <p:sldId id="271" r:id="rId3"/>
    <p:sldId id="273"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showComments="0">
  <p:normalViewPr>
    <p:restoredLeft sz="20408"/>
    <p:restoredTop sz="94718"/>
  </p:normalViewPr>
  <p:slideViewPr>
    <p:cSldViewPr snapToGrid="0">
      <p:cViewPr varScale="1">
        <p:scale>
          <a:sx n="93" d="100"/>
          <a:sy n="93" d="100"/>
        </p:scale>
        <p:origin x="216" y="6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90ae56614c_0_3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90ae56614c_0_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90b834f78a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90b834f78a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9540821280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9540821280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9540821280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9540821280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90c39b8506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90c39b850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9540821280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9540821280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90ae56614c_0_3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90ae56614c_0_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90ae56614c_0_3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90ae56614c_0_3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90ae56614c_0_3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90ae56614c_0_3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90ae56614c_0_3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90ae56614c_0_3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90b834f78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90b834f78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90ae56614c_0_3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90ae56614c_0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90c39b850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90c39b850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9540821280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9540821280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a:solidFill>
                  <a:srgbClr val="595959"/>
                </a:solidFill>
              </a:rPr>
              <a:pPr/>
              <a:t>‹#›</a:t>
            </a:fld>
            <a:endParaRPr>
              <a:solidFill>
                <a:srgbClr val="595959"/>
              </a:solidFill>
            </a:endParaRPr>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a:solidFill>
                  <a:srgbClr val="595959"/>
                </a:solidFill>
              </a:rPr>
              <a:pPr/>
              <a:t>‹#›</a:t>
            </a:fld>
            <a:endParaRPr>
              <a:solidFill>
                <a:srgbClr val="595959"/>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189" lvl="0" indent="-342892">
              <a:spcBef>
                <a:spcPts val="0"/>
              </a:spcBef>
              <a:spcAft>
                <a:spcPts val="0"/>
              </a:spcAft>
              <a:buSzPts val="1800"/>
              <a:buChar char="●"/>
              <a:defRPr/>
            </a:lvl1pPr>
            <a:lvl2pPr marL="914378" lvl="1" indent="-317492">
              <a:spcBef>
                <a:spcPts val="1600"/>
              </a:spcBef>
              <a:spcAft>
                <a:spcPts val="0"/>
              </a:spcAft>
              <a:buSzPts val="1400"/>
              <a:buChar char="○"/>
              <a:defRPr/>
            </a:lvl2pPr>
            <a:lvl3pPr marL="1371566" lvl="2" indent="-317492">
              <a:spcBef>
                <a:spcPts val="1600"/>
              </a:spcBef>
              <a:spcAft>
                <a:spcPts val="0"/>
              </a:spcAft>
              <a:buSzPts val="1400"/>
              <a:buChar char="■"/>
              <a:defRPr/>
            </a:lvl3pPr>
            <a:lvl4pPr marL="1828754" lvl="3" indent="-317492">
              <a:spcBef>
                <a:spcPts val="1600"/>
              </a:spcBef>
              <a:spcAft>
                <a:spcPts val="0"/>
              </a:spcAft>
              <a:buSzPts val="1400"/>
              <a:buChar char="●"/>
              <a:defRPr/>
            </a:lvl4pPr>
            <a:lvl5pPr marL="2285943" lvl="4" indent="-317492">
              <a:spcBef>
                <a:spcPts val="1600"/>
              </a:spcBef>
              <a:spcAft>
                <a:spcPts val="0"/>
              </a:spcAft>
              <a:buSzPts val="1400"/>
              <a:buChar char="○"/>
              <a:defRPr/>
            </a:lvl5pPr>
            <a:lvl6pPr marL="2743132" lvl="5" indent="-317492">
              <a:spcBef>
                <a:spcPts val="1600"/>
              </a:spcBef>
              <a:spcAft>
                <a:spcPts val="0"/>
              </a:spcAft>
              <a:buSzPts val="1400"/>
              <a:buChar char="■"/>
              <a:defRPr/>
            </a:lvl6pPr>
            <a:lvl7pPr marL="3200320" lvl="6" indent="-317492">
              <a:spcBef>
                <a:spcPts val="1600"/>
              </a:spcBef>
              <a:spcAft>
                <a:spcPts val="0"/>
              </a:spcAft>
              <a:buSzPts val="1400"/>
              <a:buChar char="●"/>
              <a:defRPr/>
            </a:lvl7pPr>
            <a:lvl8pPr marL="3657509" lvl="7" indent="-317492">
              <a:spcBef>
                <a:spcPts val="1600"/>
              </a:spcBef>
              <a:spcAft>
                <a:spcPts val="0"/>
              </a:spcAft>
              <a:buSzPts val="1400"/>
              <a:buChar char="○"/>
              <a:defRPr/>
            </a:lvl8pPr>
            <a:lvl9pPr marL="4114697" lvl="8" indent="-317492">
              <a:spcBef>
                <a:spcPts val="1600"/>
              </a:spcBef>
              <a:spcAft>
                <a:spcPts val="160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a:solidFill>
                  <a:srgbClr val="595959"/>
                </a:solidFill>
              </a:rPr>
              <a:pPr/>
              <a:t>‹#›</a:t>
            </a:fld>
            <a:endParaRPr>
              <a:solidFill>
                <a:srgbClr val="595959"/>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189" lvl="0" indent="-317492">
              <a:spcBef>
                <a:spcPts val="0"/>
              </a:spcBef>
              <a:spcAft>
                <a:spcPts val="0"/>
              </a:spcAft>
              <a:buSzPts val="1400"/>
              <a:buChar char="●"/>
              <a:defRPr sz="1400"/>
            </a:lvl1pPr>
            <a:lvl2pPr marL="914378" lvl="1" indent="-304793">
              <a:spcBef>
                <a:spcPts val="1600"/>
              </a:spcBef>
              <a:spcAft>
                <a:spcPts val="0"/>
              </a:spcAft>
              <a:buSzPts val="1200"/>
              <a:buChar char="○"/>
              <a:defRPr sz="1200"/>
            </a:lvl2pPr>
            <a:lvl3pPr marL="1371566" lvl="2" indent="-304793">
              <a:spcBef>
                <a:spcPts val="1600"/>
              </a:spcBef>
              <a:spcAft>
                <a:spcPts val="0"/>
              </a:spcAft>
              <a:buSzPts val="1200"/>
              <a:buChar char="■"/>
              <a:defRPr sz="1200"/>
            </a:lvl3pPr>
            <a:lvl4pPr marL="1828754" lvl="3" indent="-304793">
              <a:spcBef>
                <a:spcPts val="1600"/>
              </a:spcBef>
              <a:spcAft>
                <a:spcPts val="0"/>
              </a:spcAft>
              <a:buSzPts val="1200"/>
              <a:buChar char="●"/>
              <a:defRPr sz="1200"/>
            </a:lvl4pPr>
            <a:lvl5pPr marL="2285943" lvl="4" indent="-304793">
              <a:spcBef>
                <a:spcPts val="1600"/>
              </a:spcBef>
              <a:spcAft>
                <a:spcPts val="0"/>
              </a:spcAft>
              <a:buSzPts val="1200"/>
              <a:buChar char="○"/>
              <a:defRPr sz="1200"/>
            </a:lvl5pPr>
            <a:lvl6pPr marL="2743132" lvl="5" indent="-304793">
              <a:spcBef>
                <a:spcPts val="1600"/>
              </a:spcBef>
              <a:spcAft>
                <a:spcPts val="0"/>
              </a:spcAft>
              <a:buSzPts val="1200"/>
              <a:buChar char="■"/>
              <a:defRPr sz="1200"/>
            </a:lvl6pPr>
            <a:lvl7pPr marL="3200320" lvl="6" indent="-304793">
              <a:spcBef>
                <a:spcPts val="1600"/>
              </a:spcBef>
              <a:spcAft>
                <a:spcPts val="0"/>
              </a:spcAft>
              <a:buSzPts val="1200"/>
              <a:buChar char="●"/>
              <a:defRPr sz="1200"/>
            </a:lvl7pPr>
            <a:lvl8pPr marL="3657509" lvl="7" indent="-304793">
              <a:spcBef>
                <a:spcPts val="1600"/>
              </a:spcBef>
              <a:spcAft>
                <a:spcPts val="0"/>
              </a:spcAft>
              <a:buSzPts val="1200"/>
              <a:buChar char="○"/>
              <a:defRPr sz="1200"/>
            </a:lvl8pPr>
            <a:lvl9pPr marL="4114697" lvl="8" indent="-304793">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189" lvl="0" indent="-317492">
              <a:spcBef>
                <a:spcPts val="0"/>
              </a:spcBef>
              <a:spcAft>
                <a:spcPts val="0"/>
              </a:spcAft>
              <a:buSzPts val="1400"/>
              <a:buChar char="●"/>
              <a:defRPr sz="1400"/>
            </a:lvl1pPr>
            <a:lvl2pPr marL="914378" lvl="1" indent="-304793">
              <a:spcBef>
                <a:spcPts val="1600"/>
              </a:spcBef>
              <a:spcAft>
                <a:spcPts val="0"/>
              </a:spcAft>
              <a:buSzPts val="1200"/>
              <a:buChar char="○"/>
              <a:defRPr sz="1200"/>
            </a:lvl2pPr>
            <a:lvl3pPr marL="1371566" lvl="2" indent="-304793">
              <a:spcBef>
                <a:spcPts val="1600"/>
              </a:spcBef>
              <a:spcAft>
                <a:spcPts val="0"/>
              </a:spcAft>
              <a:buSzPts val="1200"/>
              <a:buChar char="■"/>
              <a:defRPr sz="1200"/>
            </a:lvl3pPr>
            <a:lvl4pPr marL="1828754" lvl="3" indent="-304793">
              <a:spcBef>
                <a:spcPts val="1600"/>
              </a:spcBef>
              <a:spcAft>
                <a:spcPts val="0"/>
              </a:spcAft>
              <a:buSzPts val="1200"/>
              <a:buChar char="●"/>
              <a:defRPr sz="1200"/>
            </a:lvl4pPr>
            <a:lvl5pPr marL="2285943" lvl="4" indent="-304793">
              <a:spcBef>
                <a:spcPts val="1600"/>
              </a:spcBef>
              <a:spcAft>
                <a:spcPts val="0"/>
              </a:spcAft>
              <a:buSzPts val="1200"/>
              <a:buChar char="○"/>
              <a:defRPr sz="1200"/>
            </a:lvl5pPr>
            <a:lvl6pPr marL="2743132" lvl="5" indent="-304793">
              <a:spcBef>
                <a:spcPts val="1600"/>
              </a:spcBef>
              <a:spcAft>
                <a:spcPts val="0"/>
              </a:spcAft>
              <a:buSzPts val="1200"/>
              <a:buChar char="■"/>
              <a:defRPr sz="1200"/>
            </a:lvl6pPr>
            <a:lvl7pPr marL="3200320" lvl="6" indent="-304793">
              <a:spcBef>
                <a:spcPts val="1600"/>
              </a:spcBef>
              <a:spcAft>
                <a:spcPts val="0"/>
              </a:spcAft>
              <a:buSzPts val="1200"/>
              <a:buChar char="●"/>
              <a:defRPr sz="1200"/>
            </a:lvl7pPr>
            <a:lvl8pPr marL="3657509" lvl="7" indent="-304793">
              <a:spcBef>
                <a:spcPts val="1600"/>
              </a:spcBef>
              <a:spcAft>
                <a:spcPts val="0"/>
              </a:spcAft>
              <a:buSzPts val="1200"/>
              <a:buChar char="○"/>
              <a:defRPr sz="1200"/>
            </a:lvl8pPr>
            <a:lvl9pPr marL="4114697" lvl="8" indent="-304793">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a:solidFill>
                  <a:srgbClr val="595959"/>
                </a:solidFill>
              </a:rPr>
              <a:pPr/>
              <a:t>‹#›</a:t>
            </a:fld>
            <a:endParaRPr>
              <a:solidFill>
                <a:srgbClr val="595959"/>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a:solidFill>
                  <a:srgbClr val="595959"/>
                </a:solidFill>
              </a:rPr>
              <a:pPr/>
              <a:t>‹#›</a:t>
            </a:fld>
            <a:endParaRPr>
              <a:solidFill>
                <a:srgbClr val="595959"/>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189" lvl="0" indent="-304793">
              <a:spcBef>
                <a:spcPts val="0"/>
              </a:spcBef>
              <a:spcAft>
                <a:spcPts val="0"/>
              </a:spcAft>
              <a:buSzPts val="1200"/>
              <a:buChar char="●"/>
              <a:defRPr sz="1200"/>
            </a:lvl1pPr>
            <a:lvl2pPr marL="914378" lvl="1" indent="-304793">
              <a:spcBef>
                <a:spcPts val="1600"/>
              </a:spcBef>
              <a:spcAft>
                <a:spcPts val="0"/>
              </a:spcAft>
              <a:buSzPts val="1200"/>
              <a:buChar char="○"/>
              <a:defRPr sz="1200"/>
            </a:lvl2pPr>
            <a:lvl3pPr marL="1371566" lvl="2" indent="-304793">
              <a:spcBef>
                <a:spcPts val="1600"/>
              </a:spcBef>
              <a:spcAft>
                <a:spcPts val="0"/>
              </a:spcAft>
              <a:buSzPts val="1200"/>
              <a:buChar char="■"/>
              <a:defRPr sz="1200"/>
            </a:lvl3pPr>
            <a:lvl4pPr marL="1828754" lvl="3" indent="-304793">
              <a:spcBef>
                <a:spcPts val="1600"/>
              </a:spcBef>
              <a:spcAft>
                <a:spcPts val="0"/>
              </a:spcAft>
              <a:buSzPts val="1200"/>
              <a:buChar char="●"/>
              <a:defRPr sz="1200"/>
            </a:lvl4pPr>
            <a:lvl5pPr marL="2285943" lvl="4" indent="-304793">
              <a:spcBef>
                <a:spcPts val="1600"/>
              </a:spcBef>
              <a:spcAft>
                <a:spcPts val="0"/>
              </a:spcAft>
              <a:buSzPts val="1200"/>
              <a:buChar char="○"/>
              <a:defRPr sz="1200"/>
            </a:lvl5pPr>
            <a:lvl6pPr marL="2743132" lvl="5" indent="-304793">
              <a:spcBef>
                <a:spcPts val="1600"/>
              </a:spcBef>
              <a:spcAft>
                <a:spcPts val="0"/>
              </a:spcAft>
              <a:buSzPts val="1200"/>
              <a:buChar char="■"/>
              <a:defRPr sz="1200"/>
            </a:lvl6pPr>
            <a:lvl7pPr marL="3200320" lvl="6" indent="-304793">
              <a:spcBef>
                <a:spcPts val="1600"/>
              </a:spcBef>
              <a:spcAft>
                <a:spcPts val="0"/>
              </a:spcAft>
              <a:buSzPts val="1200"/>
              <a:buChar char="●"/>
              <a:defRPr sz="1200"/>
            </a:lvl7pPr>
            <a:lvl8pPr marL="3657509" lvl="7" indent="-304793">
              <a:spcBef>
                <a:spcPts val="1600"/>
              </a:spcBef>
              <a:spcAft>
                <a:spcPts val="0"/>
              </a:spcAft>
              <a:buSzPts val="1200"/>
              <a:buChar char="○"/>
              <a:defRPr sz="1200"/>
            </a:lvl8pPr>
            <a:lvl9pPr marL="4114697" lvl="8" indent="-304793">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a:solidFill>
                  <a:srgbClr val="595959"/>
                </a:solidFill>
              </a:rPr>
              <a:pPr/>
              <a:t>‹#›</a:t>
            </a:fld>
            <a:endParaRPr>
              <a:solidFill>
                <a:srgbClr val="595959"/>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a:solidFill>
                  <a:srgbClr val="595959"/>
                </a:solidFill>
              </a:rPr>
              <a:pPr/>
              <a:t>‹#›</a:t>
            </a:fld>
            <a:endParaRPr>
              <a:solidFill>
                <a:srgbClr val="595959"/>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defTabSz="914378"/>
            <a:endParaRPr sz="1400"/>
          </a:p>
        </p:txBody>
      </p:sp>
      <p:sp>
        <p:nvSpPr>
          <p:cNvPr id="38" name="Google Shape;3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189" lvl="0" indent="-342892">
              <a:spcBef>
                <a:spcPts val="0"/>
              </a:spcBef>
              <a:spcAft>
                <a:spcPts val="0"/>
              </a:spcAft>
              <a:buSzPts val="1800"/>
              <a:buChar char="●"/>
              <a:defRPr/>
            </a:lvl1pPr>
            <a:lvl2pPr marL="914378" lvl="1" indent="-317492">
              <a:spcBef>
                <a:spcPts val="1600"/>
              </a:spcBef>
              <a:spcAft>
                <a:spcPts val="0"/>
              </a:spcAft>
              <a:buSzPts val="1400"/>
              <a:buChar char="○"/>
              <a:defRPr/>
            </a:lvl2pPr>
            <a:lvl3pPr marL="1371566" lvl="2" indent="-317492">
              <a:spcBef>
                <a:spcPts val="1600"/>
              </a:spcBef>
              <a:spcAft>
                <a:spcPts val="0"/>
              </a:spcAft>
              <a:buSzPts val="1400"/>
              <a:buChar char="■"/>
              <a:defRPr/>
            </a:lvl3pPr>
            <a:lvl4pPr marL="1828754" lvl="3" indent="-317492">
              <a:spcBef>
                <a:spcPts val="1600"/>
              </a:spcBef>
              <a:spcAft>
                <a:spcPts val="0"/>
              </a:spcAft>
              <a:buSzPts val="1400"/>
              <a:buChar char="●"/>
              <a:defRPr/>
            </a:lvl4pPr>
            <a:lvl5pPr marL="2285943" lvl="4" indent="-317492">
              <a:spcBef>
                <a:spcPts val="1600"/>
              </a:spcBef>
              <a:spcAft>
                <a:spcPts val="0"/>
              </a:spcAft>
              <a:buSzPts val="1400"/>
              <a:buChar char="○"/>
              <a:defRPr/>
            </a:lvl5pPr>
            <a:lvl6pPr marL="2743132" lvl="5" indent="-317492">
              <a:spcBef>
                <a:spcPts val="1600"/>
              </a:spcBef>
              <a:spcAft>
                <a:spcPts val="0"/>
              </a:spcAft>
              <a:buSzPts val="1400"/>
              <a:buChar char="■"/>
              <a:defRPr/>
            </a:lvl6pPr>
            <a:lvl7pPr marL="3200320" lvl="6" indent="-317492">
              <a:spcBef>
                <a:spcPts val="1600"/>
              </a:spcBef>
              <a:spcAft>
                <a:spcPts val="0"/>
              </a:spcAft>
              <a:buSzPts val="1400"/>
              <a:buChar char="●"/>
              <a:defRPr/>
            </a:lvl7pPr>
            <a:lvl8pPr marL="3657509" lvl="7" indent="-317492">
              <a:spcBef>
                <a:spcPts val="1600"/>
              </a:spcBef>
              <a:spcAft>
                <a:spcPts val="0"/>
              </a:spcAft>
              <a:buSzPts val="1400"/>
              <a:buChar char="○"/>
              <a:defRPr/>
            </a:lvl8pPr>
            <a:lvl9pPr marL="4114697" lvl="8" indent="-317492">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a:solidFill>
                  <a:srgbClr val="595959"/>
                </a:solidFill>
              </a:rPr>
              <a:pPr/>
              <a:t>‹#›</a:t>
            </a:fld>
            <a:endParaRPr>
              <a:solidFill>
                <a:srgbClr val="595959"/>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189" lvl="0" indent="-228594">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a:solidFill>
                  <a:srgbClr val="595959"/>
                </a:solidFill>
              </a:rPr>
              <a:pPr/>
              <a:t>‹#›</a:t>
            </a:fld>
            <a:endParaRPr>
              <a:solidFill>
                <a:srgbClr val="595959"/>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189" lvl="0" indent="-342892" algn="ctr">
              <a:spcBef>
                <a:spcPts val="0"/>
              </a:spcBef>
              <a:spcAft>
                <a:spcPts val="0"/>
              </a:spcAft>
              <a:buSzPts val="1800"/>
              <a:buChar char="●"/>
              <a:defRPr/>
            </a:lvl1pPr>
            <a:lvl2pPr marL="914378" lvl="1" indent="-317492" algn="ctr">
              <a:spcBef>
                <a:spcPts val="1600"/>
              </a:spcBef>
              <a:spcAft>
                <a:spcPts val="0"/>
              </a:spcAft>
              <a:buSzPts val="1400"/>
              <a:buChar char="○"/>
              <a:defRPr/>
            </a:lvl2pPr>
            <a:lvl3pPr marL="1371566" lvl="2" indent="-317492" algn="ctr">
              <a:spcBef>
                <a:spcPts val="1600"/>
              </a:spcBef>
              <a:spcAft>
                <a:spcPts val="0"/>
              </a:spcAft>
              <a:buSzPts val="1400"/>
              <a:buChar char="■"/>
              <a:defRPr/>
            </a:lvl3pPr>
            <a:lvl4pPr marL="1828754" lvl="3" indent="-317492" algn="ctr">
              <a:spcBef>
                <a:spcPts val="1600"/>
              </a:spcBef>
              <a:spcAft>
                <a:spcPts val="0"/>
              </a:spcAft>
              <a:buSzPts val="1400"/>
              <a:buChar char="●"/>
              <a:defRPr/>
            </a:lvl4pPr>
            <a:lvl5pPr marL="2285943" lvl="4" indent="-317492" algn="ctr">
              <a:spcBef>
                <a:spcPts val="1600"/>
              </a:spcBef>
              <a:spcAft>
                <a:spcPts val="0"/>
              </a:spcAft>
              <a:buSzPts val="1400"/>
              <a:buChar char="○"/>
              <a:defRPr/>
            </a:lvl5pPr>
            <a:lvl6pPr marL="2743132" lvl="5" indent="-317492" algn="ctr">
              <a:spcBef>
                <a:spcPts val="1600"/>
              </a:spcBef>
              <a:spcAft>
                <a:spcPts val="0"/>
              </a:spcAft>
              <a:buSzPts val="1400"/>
              <a:buChar char="■"/>
              <a:defRPr/>
            </a:lvl6pPr>
            <a:lvl7pPr marL="3200320" lvl="6" indent="-317492" algn="ctr">
              <a:spcBef>
                <a:spcPts val="1600"/>
              </a:spcBef>
              <a:spcAft>
                <a:spcPts val="0"/>
              </a:spcAft>
              <a:buSzPts val="1400"/>
              <a:buChar char="●"/>
              <a:defRPr/>
            </a:lvl7pPr>
            <a:lvl8pPr marL="3657509" lvl="7" indent="-317492" algn="ctr">
              <a:spcBef>
                <a:spcPts val="1600"/>
              </a:spcBef>
              <a:spcAft>
                <a:spcPts val="0"/>
              </a:spcAft>
              <a:buSzPts val="1400"/>
              <a:buChar char="○"/>
              <a:defRPr/>
            </a:lvl8pPr>
            <a:lvl9pPr marL="4114697" lvl="8" indent="-317492" algn="ctr">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a:solidFill>
                  <a:srgbClr val="595959"/>
                </a:solidFill>
              </a:rPr>
              <a:pPr/>
              <a:t>‹#›</a:t>
            </a:fld>
            <a:endParaRPr>
              <a:solidFill>
                <a:srgbClr val="595959"/>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a:solidFill>
                  <a:srgbClr val="595959"/>
                </a:solidFill>
              </a:rPr>
              <a:pPr/>
              <a:t>‹#›</a:t>
            </a:fld>
            <a:endParaRPr>
              <a:solidFill>
                <a:srgbClr val="595959"/>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2" Type="http://schemas.openxmlformats.org/officeDocument/2006/relationships/theme" Target="../theme/theme2.xml"/><Relationship Id="rId1" Type="http://schemas.openxmlformats.org/officeDocument/2006/relationships/slideLayout" Target="../slideLayouts/slideLayout11.xml"/><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defTabSz="914378"/>
            <a:fld id="{00000000-1234-1234-1234-123412341234}" type="slidenum">
              <a:rPr lang="uk-UA" smtClean="0">
                <a:solidFill>
                  <a:srgbClr val="595959"/>
                </a:solidFill>
              </a:rPr>
              <a:pPr defTabSz="914378"/>
              <a:t>‹#›</a:t>
            </a:fld>
            <a:endParaRPr lang="uk-UA">
              <a:solidFill>
                <a:srgbClr val="595959"/>
              </a:solidFill>
            </a:endParaRPr>
          </a:p>
        </p:txBody>
      </p:sp>
    </p:spTree>
    <p:extLst>
      <p:ext uri="{BB962C8B-B14F-4D97-AF65-F5344CB8AC3E}">
        <p14:creationId xmlns:p14="http://schemas.microsoft.com/office/powerpoint/2010/main" val="1765865184"/>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Unix2dos" TargetMode="External"/><Relationship Id="rId4" Type="http://schemas.openxmlformats.org/officeDocument/2006/relationships/hyperlink" Target="https://en.wikipedia.org/wiki/MS-DOS" TargetMode="External"/><Relationship Id="rId5" Type="http://schemas.openxmlformats.org/officeDocument/2006/relationships/hyperlink" Target="https://en.wikipedia.org/wiki/Unix" TargetMode="External"/><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3" Type="http://schemas.openxmlformats.org/officeDocument/2006/relationships/hyperlink" Target="https://www.jscape.com/blog/bid/103831/How-to-Use-an-SFTP-Client" TargetMode="External"/><Relationship Id="rId4" Type="http://schemas.openxmlformats.org/officeDocument/2006/relationships/hyperlink" Target="https://www.tecmint.com/8-pratical-examples-of-linux-touch-command/" TargetMode="External"/><Relationship Id="rId5" Type="http://schemas.openxmlformats.org/officeDocument/2006/relationships/hyperlink" Target="https://linuxize.com/post/how-to-use-scp-command-to-securely-transfer-files/" TargetMode="External"/><Relationship Id="rId6" Type="http://schemas.openxmlformats.org/officeDocument/2006/relationships/hyperlink" Target="https://portal.tacc.utexas.edu/user-guides/stampede2" TargetMode="External"/><Relationship Id="rId7" Type="http://schemas.openxmlformats.org/officeDocument/2006/relationships/hyperlink" Target="https://portal.tacc.utexas.edu/user-guides/ranch" TargetMode="External"/><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3" Type="http://schemas.openxmlformats.org/officeDocument/2006/relationships/hyperlink" Target="http://shodor.org/petascale/materials/semester-curriculum" TargetMode="External"/><Relationship Id="rId4" Type="http://schemas.openxmlformats.org/officeDocument/2006/relationships/hyperlink" Target="https://github.com/shodor-education/petascale-semester-curriculum" TargetMode="External"/><Relationship Id="rId5" Type="http://schemas.openxmlformats.org/officeDocument/2006/relationships/hyperlink" Target="mailto:petascale@shodor.org" TargetMode="External"/><Relationship Id="rId1" Type="http://schemas.openxmlformats.org/officeDocument/2006/relationships/slideLayout" Target="../slideLayouts/slideLayout11.xml"/><Relationship Id="rId2" Type="http://schemas.openxmlformats.org/officeDocument/2006/relationships/hyperlink" Target="https://creativecommons.org/licenses/by-sa/4.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File_Transfer_Protocol" TargetMode="External"/><Relationship Id="rId4" Type="http://schemas.openxmlformats.org/officeDocument/2006/relationships/hyperlink" Target="https://en.wikipedia.org/wiki/SSH_File_Transfer_Protocol" TargetMode="External"/><Relationship Id="rId5" Type="http://schemas.openxmlformats.org/officeDocument/2006/relationships/hyperlink" Target="https://en.wikipedia.org/wiki/SSH_File_Transfer_Protocol#SFTP_server" TargetMode="External"/><Relationship Id="rId6" Type="http://schemas.openxmlformats.org/officeDocument/2006/relationships/hyperlink" Target="https://en.wikipedia.org/wiki/SSH_File_Transfer_Protocol#SFTP_client" TargetMode="External"/><Relationship Id="rId7" Type="http://schemas.openxmlformats.org/officeDocument/2006/relationships/hyperlink" Target="https://en.wikipedia.org/wiki/Secure_copy#SCP_program" TargetMode="External"/><Relationship Id="rId8" Type="http://schemas.openxmlformats.org/officeDocument/2006/relationships/hyperlink" Target="https://www.pikrepo.com/fkhsc/white-and-black-laptop-computer" TargetMode="External"/><Relationship Id="rId9" Type="http://schemas.openxmlformats.org/officeDocument/2006/relationships/hyperlink" Target="https://pixy.org/100139/" TargetMode="External"/><Relationship Id="rId10" Type="http://schemas.openxmlformats.org/officeDocument/2006/relationships/image" Target="../media/image1.jpeg"/><Relationship Id="rId11" Type="http://schemas.openxmlformats.org/officeDocument/2006/relationships/image" Target="../media/image2.jpe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winscp.net/eng/download.php"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hyperlink" Target="https://portal.tacc.utexas.edu/user-guides/stampede2" TargetMode="External"/><Relationship Id="rId4" Type="http://schemas.openxmlformats.org/officeDocument/2006/relationships/hyperlink" Target="https://www.tacc.utexas.edu/" TargetMode="External"/><Relationship Id="rId5" Type="http://schemas.openxmlformats.org/officeDocument/2006/relationships/hyperlink" Target="https://portal.tacc.utexas.edu/tutorials/multifactor-authentication" TargetMode="External"/><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hyperlink" Target="https://portal.tacc.utexas.edu/" TargetMode="External"/><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6059" y="0"/>
            <a:ext cx="8011886" cy="5143500"/>
          </a:xfrm>
        </p:spPr>
        <p:txBody>
          <a:bodyPr anchor="ctr">
            <a:noAutofit/>
          </a:bodyPr>
          <a:lstStyle/>
          <a:p>
            <a:pPr algn="l" fontAlgn="ctr">
              <a:lnSpc>
                <a:spcPct val="150000"/>
              </a:lnSpc>
            </a:pPr>
            <a:r>
              <a:rPr lang="en-US" sz="2700" b="1" dirty="0">
                <a:latin typeface="Times New Roman" charset="0"/>
                <a:ea typeface="Times New Roman" charset="0"/>
                <a:cs typeface="Times New Roman" charset="0"/>
              </a:rPr>
              <a:t>Blue Waters Petascale Semester Curriculum v1.0</a:t>
            </a:r>
            <a:r>
              <a:rPr lang="en-US" sz="2700" dirty="0">
                <a:latin typeface="Times New Roman" charset="0"/>
                <a:ea typeface="Times New Roman" charset="0"/>
                <a:cs typeface="Times New Roman" charset="0"/>
              </a:rPr>
              <a:t/>
            </a:r>
            <a:br>
              <a:rPr lang="en-US" sz="2700" dirty="0">
                <a:latin typeface="Times New Roman" charset="0"/>
                <a:ea typeface="Times New Roman" charset="0"/>
                <a:cs typeface="Times New Roman" charset="0"/>
              </a:rPr>
            </a:br>
            <a:r>
              <a:rPr lang="en-US" sz="2700" b="1" dirty="0">
                <a:latin typeface="Times New Roman" charset="0"/>
                <a:ea typeface="Times New Roman" charset="0"/>
                <a:cs typeface="Times New Roman" charset="0"/>
              </a:rPr>
              <a:t>Unit 3: Using a Cluster</a:t>
            </a:r>
            <a:r>
              <a:rPr lang="en-US" sz="2700" dirty="0">
                <a:latin typeface="Times New Roman" charset="0"/>
                <a:ea typeface="Times New Roman" charset="0"/>
                <a:cs typeface="Times New Roman" charset="0"/>
              </a:rPr>
              <a:t/>
            </a:r>
            <a:br>
              <a:rPr lang="en-US" sz="2700" dirty="0">
                <a:latin typeface="Times New Roman" charset="0"/>
                <a:ea typeface="Times New Roman" charset="0"/>
                <a:cs typeface="Times New Roman" charset="0"/>
              </a:rPr>
            </a:br>
            <a:r>
              <a:rPr lang="en-US" sz="2700" b="1" dirty="0">
                <a:latin typeface="Times New Roman" charset="0"/>
                <a:ea typeface="Times New Roman" charset="0"/>
                <a:cs typeface="Times New Roman" charset="0"/>
              </a:rPr>
              <a:t>Lesson </a:t>
            </a:r>
            <a:r>
              <a:rPr lang="en-US" sz="2700" b="1" dirty="0" smtClean="0">
                <a:latin typeface="Times New Roman" charset="0"/>
                <a:ea typeface="Times New Roman" charset="0"/>
                <a:cs typeface="Times New Roman" charset="0"/>
              </a:rPr>
              <a:t>4</a:t>
            </a:r>
            <a:r>
              <a:rPr lang="en-US" sz="2700" b="1" dirty="0">
                <a:latin typeface="Times New Roman" charset="0"/>
                <a:ea typeface="Times New Roman" charset="0"/>
                <a:cs typeface="Times New Roman" charset="0"/>
              </a:rPr>
              <a:t>: Copying Code to a Cluster</a:t>
            </a:r>
            <a:br>
              <a:rPr lang="en-US" sz="2700" b="1" dirty="0">
                <a:latin typeface="Times New Roman" charset="0"/>
                <a:ea typeface="Times New Roman" charset="0"/>
                <a:cs typeface="Times New Roman" charset="0"/>
              </a:rPr>
            </a:br>
            <a:r>
              <a:rPr lang="en-US" sz="2700" i="1" dirty="0">
                <a:latin typeface="Times New Roman" charset="0"/>
                <a:ea typeface="Times New Roman" charset="0"/>
                <a:cs typeface="Times New Roman" charset="0"/>
              </a:rPr>
              <a:t>Developed by </a:t>
            </a:r>
            <a:r>
              <a:rPr lang="en-US" sz="2700" i="1" dirty="0" smtClean="0">
                <a:latin typeface="Times New Roman" charset="0"/>
                <a:ea typeface="Times New Roman" charset="0"/>
                <a:cs typeface="Times New Roman" charset="0"/>
              </a:rPr>
              <a:t>Roman Voronov</a:t>
            </a:r>
            <a:r>
              <a:rPr lang="en-US" sz="2700" i="1" dirty="0">
                <a:latin typeface="Times New Roman" charset="0"/>
                <a:ea typeface="Times New Roman" charset="0"/>
                <a:cs typeface="Times New Roman" charset="0"/>
              </a:rPr>
              <a:t/>
            </a:r>
            <a:br>
              <a:rPr lang="en-US" sz="2700" i="1" dirty="0">
                <a:latin typeface="Times New Roman" charset="0"/>
                <a:ea typeface="Times New Roman" charset="0"/>
                <a:cs typeface="Times New Roman" charset="0"/>
              </a:rPr>
            </a:br>
            <a:r>
              <a:rPr lang="en-US" sz="2700" i="1" dirty="0">
                <a:latin typeface="Times New Roman" charset="0"/>
                <a:ea typeface="Times New Roman" charset="0"/>
                <a:cs typeface="Times New Roman" charset="0"/>
              </a:rPr>
              <a:t>for the Shodor Education Foundation, Inc.</a:t>
            </a:r>
          </a:p>
        </p:txBody>
      </p:sp>
    </p:spTree>
    <p:extLst>
      <p:ext uri="{BB962C8B-B14F-4D97-AF65-F5344CB8AC3E}">
        <p14:creationId xmlns:p14="http://schemas.microsoft.com/office/powerpoint/2010/main" val="6721459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Transfering Files to a Cluster:  Logging into Cluster</a:t>
            </a:r>
            <a:endParaRPr/>
          </a:p>
        </p:txBody>
      </p:sp>
      <p:sp>
        <p:nvSpPr>
          <p:cNvPr id="134" name="Google Shape;134;p21"/>
          <p:cNvSpPr txBox="1">
            <a:spLocks noGrp="1"/>
          </p:cNvSpPr>
          <p:nvPr>
            <p:ph type="body" idx="1"/>
          </p:nvPr>
        </p:nvSpPr>
        <p:spPr>
          <a:xfrm>
            <a:off x="279025" y="1324150"/>
            <a:ext cx="2595600" cy="507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After you push the Login button, this prompt will show up</a:t>
            </a:r>
            <a:endParaRPr/>
          </a:p>
        </p:txBody>
      </p:sp>
      <p:pic>
        <p:nvPicPr>
          <p:cNvPr id="135" name="Google Shape;135;p21"/>
          <p:cNvPicPr preferRelativeResize="0"/>
          <p:nvPr/>
        </p:nvPicPr>
        <p:blipFill rotWithShape="1">
          <a:blip r:embed="rId3">
            <a:alphaModFix/>
          </a:blip>
          <a:srcRect t="1951" r="931"/>
          <a:stretch/>
        </p:blipFill>
        <p:spPr>
          <a:xfrm>
            <a:off x="107325" y="2416427"/>
            <a:ext cx="3082100" cy="2443600"/>
          </a:xfrm>
          <a:prstGeom prst="rect">
            <a:avLst/>
          </a:prstGeom>
          <a:noFill/>
          <a:ln w="19050" cap="flat" cmpd="sng">
            <a:solidFill>
              <a:schemeClr val="dk2"/>
            </a:solidFill>
            <a:prstDash val="solid"/>
            <a:round/>
            <a:headEnd type="none" w="sm" len="sm"/>
            <a:tailEnd type="none" w="sm" len="sm"/>
          </a:ln>
        </p:spPr>
      </p:pic>
      <p:pic>
        <p:nvPicPr>
          <p:cNvPr id="136" name="Google Shape;136;p21"/>
          <p:cNvPicPr preferRelativeResize="0"/>
          <p:nvPr/>
        </p:nvPicPr>
        <p:blipFill>
          <a:blip r:embed="rId4">
            <a:alphaModFix/>
          </a:blip>
          <a:stretch>
            <a:fillRect/>
          </a:stretch>
        </p:blipFill>
        <p:spPr>
          <a:xfrm>
            <a:off x="3450075" y="2372638"/>
            <a:ext cx="3180850" cy="2531175"/>
          </a:xfrm>
          <a:prstGeom prst="rect">
            <a:avLst/>
          </a:prstGeom>
          <a:noFill/>
          <a:ln w="19050" cap="flat" cmpd="sng">
            <a:solidFill>
              <a:schemeClr val="dk2"/>
            </a:solidFill>
            <a:prstDash val="solid"/>
            <a:round/>
            <a:headEnd type="none" w="sm" len="sm"/>
            <a:tailEnd type="none" w="sm" len="sm"/>
          </a:ln>
        </p:spPr>
      </p:pic>
      <p:sp>
        <p:nvSpPr>
          <p:cNvPr id="137" name="Google Shape;137;p21"/>
          <p:cNvSpPr txBox="1">
            <a:spLocks noGrp="1"/>
          </p:cNvSpPr>
          <p:nvPr>
            <p:ph type="body" idx="1"/>
          </p:nvPr>
        </p:nvSpPr>
        <p:spPr>
          <a:xfrm>
            <a:off x="3575775" y="1281200"/>
            <a:ext cx="2647200" cy="507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Next, enter the TACC Token Code from your App (</a:t>
            </a:r>
            <a:r>
              <a:rPr lang="en" i="1"/>
              <a:t>before</a:t>
            </a:r>
            <a:r>
              <a:rPr lang="en"/>
              <a:t> it expires!)</a:t>
            </a:r>
            <a:endParaRPr/>
          </a:p>
        </p:txBody>
      </p:sp>
      <p:pic>
        <p:nvPicPr>
          <p:cNvPr id="138" name="Google Shape;138;p21"/>
          <p:cNvPicPr preferRelativeResize="0"/>
          <p:nvPr/>
        </p:nvPicPr>
        <p:blipFill>
          <a:blip r:embed="rId5">
            <a:alphaModFix/>
          </a:blip>
          <a:stretch>
            <a:fillRect/>
          </a:stretch>
        </p:blipFill>
        <p:spPr>
          <a:xfrm>
            <a:off x="7096024" y="1281200"/>
            <a:ext cx="1693826" cy="3575827"/>
          </a:xfrm>
          <a:prstGeom prst="rect">
            <a:avLst/>
          </a:prstGeom>
          <a:noFill/>
          <a:ln>
            <a:noFill/>
          </a:ln>
        </p:spPr>
      </p:pic>
      <p:cxnSp>
        <p:nvCxnSpPr>
          <p:cNvPr id="139" name="Google Shape;139;p21"/>
          <p:cNvCxnSpPr/>
          <p:nvPr/>
        </p:nvCxnSpPr>
        <p:spPr>
          <a:xfrm>
            <a:off x="6137250" y="1831150"/>
            <a:ext cx="1445400" cy="99300"/>
          </a:xfrm>
          <a:prstGeom prst="straightConnector1">
            <a:avLst/>
          </a:prstGeom>
          <a:noFill/>
          <a:ln w="38100" cap="flat" cmpd="sng">
            <a:solidFill>
              <a:srgbClr val="FF0000"/>
            </a:solidFill>
            <a:prstDash val="solid"/>
            <a:round/>
            <a:headEnd type="none" w="med" len="med"/>
            <a:tailEnd type="triangle" w="med" len="med"/>
          </a:ln>
        </p:spPr>
      </p:cxnSp>
      <p:cxnSp>
        <p:nvCxnSpPr>
          <p:cNvPr id="140" name="Google Shape;140;p21"/>
          <p:cNvCxnSpPr/>
          <p:nvPr/>
        </p:nvCxnSpPr>
        <p:spPr>
          <a:xfrm rot="10800000">
            <a:off x="7928688" y="2645775"/>
            <a:ext cx="28500" cy="1331100"/>
          </a:xfrm>
          <a:prstGeom prst="straightConnector1">
            <a:avLst/>
          </a:prstGeom>
          <a:noFill/>
          <a:ln w="38100" cap="flat" cmpd="sng">
            <a:solidFill>
              <a:srgbClr val="FF0000"/>
            </a:solidFill>
            <a:prstDash val="solid"/>
            <a:round/>
            <a:headEnd type="none" w="med" len="med"/>
            <a:tailEnd type="triangle" w="med" len="med"/>
          </a:ln>
        </p:spPr>
      </p:cxnSp>
      <p:cxnSp>
        <p:nvCxnSpPr>
          <p:cNvPr id="141" name="Google Shape;141;p21"/>
          <p:cNvCxnSpPr/>
          <p:nvPr/>
        </p:nvCxnSpPr>
        <p:spPr>
          <a:xfrm flipH="1">
            <a:off x="5900850" y="1808950"/>
            <a:ext cx="236400" cy="2375400"/>
          </a:xfrm>
          <a:prstGeom prst="straightConnector1">
            <a:avLst/>
          </a:prstGeom>
          <a:noFill/>
          <a:ln w="38100" cap="flat" cmpd="sng">
            <a:solidFill>
              <a:srgbClr val="FF0000"/>
            </a:solidFill>
            <a:prstDash val="solid"/>
            <a:round/>
            <a:headEnd type="none" w="med" len="med"/>
            <a:tailEnd type="triangle" w="med" len="med"/>
          </a:ln>
        </p:spPr>
      </p:cxnSp>
      <p:sp>
        <p:nvSpPr>
          <p:cNvPr id="142" name="Google Shape;142;p21"/>
          <p:cNvSpPr txBox="1"/>
          <p:nvPr/>
        </p:nvSpPr>
        <p:spPr>
          <a:xfrm>
            <a:off x="6992500" y="3883875"/>
            <a:ext cx="1992300" cy="3042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800">
                <a:solidFill>
                  <a:srgbClr val="FF0000"/>
                </a:solidFill>
                <a:latin typeface="Open Sans"/>
                <a:ea typeface="Open Sans"/>
                <a:cs typeface="Open Sans"/>
                <a:sym typeface="Open Sans"/>
              </a:rPr>
              <a:t>Expiration Clock </a:t>
            </a:r>
            <a:endParaRPr>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Transfering Files to a Cluster:  Drag &amp; Drop</a:t>
            </a:r>
            <a:endParaRPr/>
          </a:p>
        </p:txBody>
      </p:sp>
      <p:sp>
        <p:nvSpPr>
          <p:cNvPr id="148" name="Google Shape;148;p22"/>
          <p:cNvSpPr txBox="1">
            <a:spLocks noGrp="1"/>
          </p:cNvSpPr>
          <p:nvPr>
            <p:ph type="body" idx="1"/>
          </p:nvPr>
        </p:nvSpPr>
        <p:spPr>
          <a:xfrm>
            <a:off x="85800" y="1080875"/>
            <a:ext cx="90582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Left Side is </a:t>
            </a:r>
            <a:r>
              <a:rPr lang="en" i="1"/>
              <a:t>Local </a:t>
            </a:r>
            <a:r>
              <a:rPr lang="en"/>
              <a:t>Files on your PC, While Right Side is the </a:t>
            </a:r>
            <a:r>
              <a:rPr lang="en" i="1"/>
              <a:t>Remote </a:t>
            </a:r>
            <a:r>
              <a:rPr lang="en"/>
              <a:t>Files on the Cluster</a:t>
            </a:r>
            <a:endParaRPr/>
          </a:p>
        </p:txBody>
      </p:sp>
      <p:pic>
        <p:nvPicPr>
          <p:cNvPr id="149" name="Google Shape;149;p22"/>
          <p:cNvPicPr preferRelativeResize="0"/>
          <p:nvPr/>
        </p:nvPicPr>
        <p:blipFill>
          <a:blip r:embed="rId3">
            <a:alphaModFix/>
          </a:blip>
          <a:stretch>
            <a:fillRect/>
          </a:stretch>
        </p:blipFill>
        <p:spPr>
          <a:xfrm>
            <a:off x="154300" y="1495300"/>
            <a:ext cx="4393976" cy="3302699"/>
          </a:xfrm>
          <a:prstGeom prst="rect">
            <a:avLst/>
          </a:prstGeom>
          <a:noFill/>
          <a:ln>
            <a:noFill/>
          </a:ln>
        </p:spPr>
      </p:pic>
      <p:pic>
        <p:nvPicPr>
          <p:cNvPr id="150" name="Google Shape;150;p22"/>
          <p:cNvPicPr preferRelativeResize="0"/>
          <p:nvPr/>
        </p:nvPicPr>
        <p:blipFill>
          <a:blip r:embed="rId4">
            <a:alphaModFix/>
          </a:blip>
          <a:stretch>
            <a:fillRect/>
          </a:stretch>
        </p:blipFill>
        <p:spPr>
          <a:xfrm>
            <a:off x="4644263" y="1495300"/>
            <a:ext cx="4393976" cy="3302701"/>
          </a:xfrm>
          <a:prstGeom prst="rect">
            <a:avLst/>
          </a:prstGeom>
          <a:noFill/>
          <a:ln>
            <a:noFill/>
          </a:ln>
        </p:spPr>
      </p:pic>
      <p:sp>
        <p:nvSpPr>
          <p:cNvPr id="151" name="Google Shape;151;p22"/>
          <p:cNvSpPr txBox="1"/>
          <p:nvPr/>
        </p:nvSpPr>
        <p:spPr>
          <a:xfrm>
            <a:off x="763925" y="4733600"/>
            <a:ext cx="3234000" cy="26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UPLOADING:  LOCAL  →  REMOTE </a:t>
            </a:r>
            <a:endParaRPr>
              <a:latin typeface="Open Sans"/>
              <a:ea typeface="Open Sans"/>
              <a:cs typeface="Open Sans"/>
              <a:sym typeface="Open Sans"/>
            </a:endParaRPr>
          </a:p>
        </p:txBody>
      </p:sp>
      <p:sp>
        <p:nvSpPr>
          <p:cNvPr id="152" name="Google Shape;152;p22"/>
          <p:cNvSpPr txBox="1"/>
          <p:nvPr/>
        </p:nvSpPr>
        <p:spPr>
          <a:xfrm>
            <a:off x="4945200" y="4733600"/>
            <a:ext cx="3517500" cy="26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DOWNLOADING:  LOCAL  ←  REMOTE </a:t>
            </a:r>
            <a:endParaRPr>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3"/>
          <p:cNvSpPr txBox="1">
            <a:spLocks noGrp="1"/>
          </p:cNvSpPr>
          <p:nvPr>
            <p:ph type="title"/>
          </p:nvPr>
        </p:nvSpPr>
        <p:spPr>
          <a:xfrm>
            <a:off x="311700" y="1503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Little House-Keeping:  The Dos2Unix Command</a:t>
            </a:r>
            <a:endParaRPr/>
          </a:p>
        </p:txBody>
      </p:sp>
      <p:sp>
        <p:nvSpPr>
          <p:cNvPr id="158" name="Google Shape;158;p23"/>
          <p:cNvSpPr txBox="1">
            <a:spLocks noGrp="1"/>
          </p:cNvSpPr>
          <p:nvPr>
            <p:ph type="body" idx="1"/>
          </p:nvPr>
        </p:nvSpPr>
        <p:spPr>
          <a:xfrm>
            <a:off x="-132300" y="857725"/>
            <a:ext cx="9408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So you have transferred your code to a cluster, but you get weird errors when trying to compile it… What’s wrong?! Your code might actually be ok!  </a:t>
            </a:r>
            <a:endParaRPr/>
          </a:p>
          <a:p>
            <a:pPr marL="457200" lvl="0" indent="-342900" algn="l" rtl="0">
              <a:spcBef>
                <a:spcPts val="0"/>
              </a:spcBef>
              <a:spcAft>
                <a:spcPts val="0"/>
              </a:spcAft>
              <a:buSzPts val="1800"/>
              <a:buChar char="●"/>
            </a:pPr>
            <a:r>
              <a:rPr lang="en">
                <a:solidFill>
                  <a:srgbClr val="444444"/>
                </a:solidFill>
                <a:highlight>
                  <a:srgbClr val="FFFFFF"/>
                </a:highlight>
              </a:rPr>
              <a:t>While editing files on Windows and uploading them to a Linux server is convenient, it can cause unforeseen complications:  Windows-based text editors add special </a:t>
            </a:r>
            <a:r>
              <a:rPr lang="en" i="1">
                <a:solidFill>
                  <a:srgbClr val="444444"/>
                </a:solidFill>
                <a:highlight>
                  <a:srgbClr val="FFFFFF"/>
                </a:highlight>
              </a:rPr>
              <a:t>hidden </a:t>
            </a:r>
            <a:r>
              <a:rPr lang="en">
                <a:solidFill>
                  <a:srgbClr val="444444"/>
                </a:solidFill>
                <a:highlight>
                  <a:srgbClr val="FFFFFF"/>
                </a:highlight>
              </a:rPr>
              <a:t>characters at the end of lines to denote a line return or newline.</a:t>
            </a:r>
            <a:endParaRPr>
              <a:solidFill>
                <a:srgbClr val="444444"/>
              </a:solidFill>
              <a:highlight>
                <a:srgbClr val="FFFFFF"/>
              </a:highlight>
            </a:endParaRPr>
          </a:p>
          <a:p>
            <a:pPr marL="457200" lvl="0" indent="-342900" algn="l" rtl="0">
              <a:spcBef>
                <a:spcPts val="0"/>
              </a:spcBef>
              <a:spcAft>
                <a:spcPts val="0"/>
              </a:spcAft>
              <a:buClr>
                <a:srgbClr val="444444"/>
              </a:buClr>
              <a:buSzPts val="1800"/>
              <a:buChar char="●"/>
            </a:pPr>
            <a:r>
              <a:rPr lang="en" u="sng">
                <a:solidFill>
                  <a:schemeClr val="hlink"/>
                </a:solidFill>
                <a:highlight>
                  <a:srgbClr val="FFFFFF"/>
                </a:highlight>
                <a:hlinkClick r:id="rId3"/>
              </a:rPr>
              <a:t>Dos2unix </a:t>
            </a:r>
            <a:r>
              <a:rPr lang="en">
                <a:solidFill>
                  <a:srgbClr val="444444"/>
                </a:solidFill>
                <a:highlight>
                  <a:srgbClr val="FFFFFF"/>
                </a:highlight>
              </a:rPr>
              <a:t>is a terminal tool that converts DOS format (carriage return + Line feed) to line breaks in a text file from Unix format (Line feed) to vice versa. (History Lesson: </a:t>
            </a:r>
            <a:r>
              <a:rPr lang="en" u="sng">
                <a:solidFill>
                  <a:schemeClr val="hlink"/>
                </a:solidFill>
                <a:highlight>
                  <a:srgbClr val="FFFFFF"/>
                </a:highlight>
                <a:hlinkClick r:id="rId4"/>
              </a:rPr>
              <a:t>DOS</a:t>
            </a:r>
            <a:r>
              <a:rPr lang="en">
                <a:solidFill>
                  <a:srgbClr val="444444"/>
                </a:solidFill>
                <a:highlight>
                  <a:srgbClr val="FFFFFF"/>
                </a:highlight>
              </a:rPr>
              <a:t> is the non-graphical predecessor of Windows, and </a:t>
            </a:r>
            <a:r>
              <a:rPr lang="en" u="sng">
                <a:solidFill>
                  <a:schemeClr val="hlink"/>
                </a:solidFill>
                <a:highlight>
                  <a:srgbClr val="FFFFFF"/>
                </a:highlight>
                <a:hlinkClick r:id="rId5"/>
              </a:rPr>
              <a:t>Unix</a:t>
            </a:r>
            <a:r>
              <a:rPr lang="en">
                <a:solidFill>
                  <a:srgbClr val="444444"/>
                </a:solidFill>
                <a:highlight>
                  <a:srgbClr val="FFFFFF"/>
                </a:highlight>
              </a:rPr>
              <a:t> is the predecessor of Linux→ Thus, the name of the command.)</a:t>
            </a:r>
            <a:endParaRPr>
              <a:solidFill>
                <a:srgbClr val="444444"/>
              </a:solidFill>
              <a:highlight>
                <a:srgbClr val="FFFFFF"/>
              </a:highlight>
            </a:endParaRPr>
          </a:p>
          <a:p>
            <a:pPr marL="457200" lvl="0" indent="-342900" algn="l" rtl="0">
              <a:spcBef>
                <a:spcPts val="0"/>
              </a:spcBef>
              <a:spcAft>
                <a:spcPts val="0"/>
              </a:spcAft>
              <a:buSzPts val="1800"/>
              <a:buChar char="●"/>
            </a:pPr>
            <a:r>
              <a:rPr lang="en"/>
              <a:t>So, if a file has ever “lived” on Windows, it is prudent to run the ‘dos2unix’ it </a:t>
            </a:r>
            <a:r>
              <a:rPr lang="en" i="1"/>
              <a:t>immediately </a:t>
            </a:r>
            <a:r>
              <a:rPr lang="en"/>
              <a:t>after transferring it to the cluster!  Example, open a terminal and execute:  dos2unix myfilename   Or, you if you have many small files:  dos2unix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Terminal to Cluster: File Transfer</a:t>
            </a:r>
            <a:endParaRPr/>
          </a:p>
        </p:txBody>
      </p:sp>
      <p:sp>
        <p:nvSpPr>
          <p:cNvPr id="164" name="Google Shape;164;p2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An alternative way to transfer files to a cluster is through the terminal.</a:t>
            </a:r>
            <a:endParaRPr/>
          </a:p>
          <a:p>
            <a:pPr marL="457200" lvl="0" indent="-342900" algn="l" rtl="0">
              <a:spcBef>
                <a:spcPts val="0"/>
              </a:spcBef>
              <a:spcAft>
                <a:spcPts val="0"/>
              </a:spcAft>
              <a:buSzPts val="1800"/>
              <a:buChar char="●"/>
            </a:pPr>
            <a:r>
              <a:rPr lang="en"/>
              <a:t>As you have learned in a previous lesson, the terminal is the primary way to send commands to the cluster.</a:t>
            </a:r>
            <a:endParaRPr/>
          </a:p>
          <a:p>
            <a:pPr marL="457200" lvl="0" indent="-342900" algn="l" rtl="0">
              <a:spcBef>
                <a:spcPts val="0"/>
              </a:spcBef>
              <a:spcAft>
                <a:spcPts val="0"/>
              </a:spcAft>
              <a:buSzPts val="1800"/>
              <a:buChar char="●"/>
            </a:pPr>
            <a:r>
              <a:rPr lang="en"/>
              <a:t>However, you can also use it to create new files and paste </a:t>
            </a:r>
            <a:r>
              <a:rPr lang="en" i="1"/>
              <a:t>small </a:t>
            </a:r>
            <a:r>
              <a:rPr lang="en"/>
              <a:t>content into them (do not do this to large files):  </a:t>
            </a:r>
            <a:endParaRPr/>
          </a:p>
          <a:p>
            <a:pPr marL="0" lvl="0" indent="0" algn="l" rtl="0">
              <a:lnSpc>
                <a:spcPct val="130000"/>
              </a:lnSpc>
              <a:spcBef>
                <a:spcPts val="1600"/>
              </a:spcBef>
              <a:spcAft>
                <a:spcPts val="0"/>
              </a:spcAft>
              <a:buNone/>
            </a:pPr>
            <a:r>
              <a:rPr lang="en" sz="2250" b="1">
                <a:solidFill>
                  <a:srgbClr val="3498DB"/>
                </a:solidFill>
                <a:highlight>
                  <a:srgbClr val="FFFFFF"/>
                </a:highlight>
                <a:latin typeface="Nunito"/>
                <a:ea typeface="Nunito"/>
                <a:cs typeface="Nunito"/>
                <a:sym typeface="Nunito"/>
              </a:rPr>
              <a:t>1. How to Create an Empty File</a:t>
            </a:r>
            <a:endParaRPr sz="2250" b="1">
              <a:solidFill>
                <a:srgbClr val="3498DB"/>
              </a:solidFill>
              <a:highlight>
                <a:srgbClr val="FFFFFF"/>
              </a:highlight>
              <a:latin typeface="Nunito"/>
              <a:ea typeface="Nunito"/>
              <a:cs typeface="Nunito"/>
              <a:sym typeface="Nunito"/>
            </a:endParaRPr>
          </a:p>
          <a:p>
            <a:pPr marL="0" lvl="0" indent="0" algn="l" rtl="0">
              <a:spcBef>
                <a:spcPts val="1500"/>
              </a:spcBef>
              <a:spcAft>
                <a:spcPts val="0"/>
              </a:spcAft>
              <a:buNone/>
            </a:pPr>
            <a:r>
              <a:rPr lang="en"/>
              <a:t>The following touch command creates an empty (zero byte) new file named </a:t>
            </a:r>
            <a:r>
              <a:rPr lang="en" i="1"/>
              <a:t>myfile.f90</a:t>
            </a:r>
            <a:r>
              <a:rPr lang="en"/>
              <a:t>:</a:t>
            </a:r>
            <a:endParaRPr/>
          </a:p>
          <a:p>
            <a:pPr marL="177800" marR="101600" lvl="0" indent="0" algn="l" rtl="0">
              <a:lnSpc>
                <a:spcPct val="162500"/>
              </a:lnSpc>
              <a:spcBef>
                <a:spcPts val="2300"/>
              </a:spcBef>
              <a:spcAft>
                <a:spcPts val="0"/>
              </a:spcAft>
              <a:buNone/>
            </a:pPr>
            <a:r>
              <a:rPr lang="en" sz="1300">
                <a:solidFill>
                  <a:srgbClr val="FFFFFF"/>
                </a:solidFill>
                <a:highlight>
                  <a:srgbClr val="212529"/>
                </a:highlight>
                <a:latin typeface="Courier New"/>
                <a:ea typeface="Courier New"/>
                <a:cs typeface="Courier New"/>
                <a:sym typeface="Courier New"/>
              </a:rPr>
              <a:t># touch myfile.f90</a:t>
            </a:r>
            <a:endParaRPr sz="1300">
              <a:solidFill>
                <a:srgbClr val="FFFFFF"/>
              </a:solidFill>
              <a:highlight>
                <a:srgbClr val="212529"/>
              </a:highlight>
              <a:latin typeface="Courier New"/>
              <a:ea typeface="Courier New"/>
              <a:cs typeface="Courier New"/>
              <a:sym typeface="Courier New"/>
            </a:endParaRPr>
          </a:p>
          <a:p>
            <a:pPr marL="457200" lvl="0" indent="0" algn="l" rtl="0">
              <a:spcBef>
                <a:spcPts val="2300"/>
              </a:spcBef>
              <a:spcAft>
                <a:spcPts val="16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Terminal to Cluster: File Transfer</a:t>
            </a:r>
            <a:endParaRPr/>
          </a:p>
        </p:txBody>
      </p:sp>
      <p:sp>
        <p:nvSpPr>
          <p:cNvPr id="170" name="Google Shape;170;p25"/>
          <p:cNvSpPr txBox="1">
            <a:spLocks noGrp="1"/>
          </p:cNvSpPr>
          <p:nvPr>
            <p:ph type="body" idx="1"/>
          </p:nvPr>
        </p:nvSpPr>
        <p:spPr>
          <a:xfrm>
            <a:off x="311700" y="1194775"/>
            <a:ext cx="8520600" cy="3302700"/>
          </a:xfrm>
          <a:prstGeom prst="rect">
            <a:avLst/>
          </a:prstGeom>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r>
              <a:rPr lang="en" sz="2250" b="1">
                <a:solidFill>
                  <a:srgbClr val="3498DB"/>
                </a:solidFill>
                <a:highlight>
                  <a:srgbClr val="FFFFFF"/>
                </a:highlight>
                <a:latin typeface="Nunito"/>
                <a:ea typeface="Nunito"/>
                <a:cs typeface="Nunito"/>
                <a:sym typeface="Nunito"/>
              </a:rPr>
              <a:t>2. Paste Your Code Into the File:</a:t>
            </a:r>
            <a:endParaRPr sz="2250" b="1">
              <a:solidFill>
                <a:srgbClr val="3498DB"/>
              </a:solidFill>
              <a:highlight>
                <a:srgbClr val="FFFFFF"/>
              </a:highlight>
              <a:latin typeface="Nunito"/>
              <a:ea typeface="Nunito"/>
              <a:cs typeface="Nunito"/>
              <a:sym typeface="Nunito"/>
            </a:endParaRPr>
          </a:p>
          <a:p>
            <a:pPr marL="0" lvl="0" indent="0" algn="l" rtl="0">
              <a:spcBef>
                <a:spcPts val="1500"/>
              </a:spcBef>
              <a:spcAft>
                <a:spcPts val="0"/>
              </a:spcAft>
              <a:buNone/>
            </a:pPr>
            <a:r>
              <a:rPr lang="en"/>
              <a:t>Open </a:t>
            </a:r>
            <a:r>
              <a:rPr lang="en" i="1"/>
              <a:t>myfile.f90 </a:t>
            </a:r>
            <a:r>
              <a:rPr lang="en"/>
              <a:t> with a </a:t>
            </a:r>
            <a:endParaRPr/>
          </a:p>
          <a:p>
            <a:pPr marL="0" lvl="0" indent="0" algn="l" rtl="0">
              <a:spcBef>
                <a:spcPts val="1600"/>
              </a:spcBef>
              <a:spcAft>
                <a:spcPts val="0"/>
              </a:spcAft>
              <a:buNone/>
            </a:pPr>
            <a:r>
              <a:rPr lang="en"/>
              <a:t>text editor, such as ‘nano’:</a:t>
            </a:r>
            <a:endParaRPr/>
          </a:p>
          <a:p>
            <a:pPr marL="177800" marR="101600" lvl="0" indent="0" algn="l" rtl="0">
              <a:lnSpc>
                <a:spcPct val="162500"/>
              </a:lnSpc>
              <a:spcBef>
                <a:spcPts val="2300"/>
              </a:spcBef>
              <a:spcAft>
                <a:spcPts val="0"/>
              </a:spcAft>
              <a:buNone/>
            </a:pPr>
            <a:r>
              <a:rPr lang="en" sz="1300">
                <a:solidFill>
                  <a:srgbClr val="FFFFFF"/>
                </a:solidFill>
                <a:highlight>
                  <a:srgbClr val="212529"/>
                </a:highlight>
                <a:latin typeface="Courier New"/>
                <a:ea typeface="Courier New"/>
                <a:cs typeface="Courier New"/>
                <a:sym typeface="Courier New"/>
              </a:rPr>
              <a:t># nano myfile.f90</a:t>
            </a:r>
            <a:endParaRPr sz="1300">
              <a:solidFill>
                <a:srgbClr val="FFFFFF"/>
              </a:solidFill>
              <a:highlight>
                <a:srgbClr val="212529"/>
              </a:highlight>
              <a:latin typeface="Courier New"/>
              <a:ea typeface="Courier New"/>
              <a:cs typeface="Courier New"/>
              <a:sym typeface="Courier New"/>
            </a:endParaRPr>
          </a:p>
          <a:p>
            <a:pPr marL="0" lvl="0" indent="0" algn="l" rtl="0">
              <a:spcBef>
                <a:spcPts val="2300"/>
              </a:spcBef>
              <a:spcAft>
                <a:spcPts val="0"/>
              </a:spcAft>
              <a:buNone/>
            </a:pPr>
            <a:r>
              <a:rPr lang="en"/>
              <a:t>And Copy/Paste code into it,</a:t>
            </a:r>
            <a:endParaRPr/>
          </a:p>
          <a:p>
            <a:pPr marL="0" lvl="0" indent="0" algn="l" rtl="0">
              <a:spcBef>
                <a:spcPts val="1600"/>
              </a:spcBef>
              <a:spcAft>
                <a:spcPts val="0"/>
              </a:spcAft>
              <a:buNone/>
            </a:pPr>
            <a:r>
              <a:rPr lang="en"/>
              <a:t>As explained on the right → </a:t>
            </a:r>
            <a:endParaRPr/>
          </a:p>
          <a:p>
            <a:pPr marL="0" lvl="0" indent="0" algn="l" rtl="0">
              <a:spcBef>
                <a:spcPts val="1600"/>
              </a:spcBef>
              <a:spcAft>
                <a:spcPts val="0"/>
              </a:spcAft>
              <a:buNone/>
            </a:pPr>
            <a:r>
              <a:rPr lang="en"/>
              <a:t>Finally, save changes. </a:t>
            </a:r>
            <a:endParaRPr sz="1300">
              <a:solidFill>
                <a:srgbClr val="FFFFFF"/>
              </a:solidFill>
              <a:highlight>
                <a:srgbClr val="212529"/>
              </a:highlight>
              <a:latin typeface="Courier New"/>
              <a:ea typeface="Courier New"/>
              <a:cs typeface="Courier New"/>
              <a:sym typeface="Courier New"/>
            </a:endParaRPr>
          </a:p>
          <a:p>
            <a:pPr marL="177800" marR="101600" lvl="0" indent="0" algn="l" rtl="0">
              <a:lnSpc>
                <a:spcPct val="162500"/>
              </a:lnSpc>
              <a:spcBef>
                <a:spcPts val="2300"/>
              </a:spcBef>
              <a:spcAft>
                <a:spcPts val="0"/>
              </a:spcAft>
              <a:buNone/>
            </a:pPr>
            <a:endParaRPr sz="1300">
              <a:solidFill>
                <a:srgbClr val="FFFFFF"/>
              </a:solidFill>
              <a:highlight>
                <a:srgbClr val="212529"/>
              </a:highlight>
              <a:latin typeface="Courier New"/>
              <a:ea typeface="Courier New"/>
              <a:cs typeface="Courier New"/>
              <a:sym typeface="Courier New"/>
            </a:endParaRPr>
          </a:p>
          <a:p>
            <a:pPr marL="457200" lvl="0" indent="0" algn="l" rtl="0">
              <a:spcBef>
                <a:spcPts val="2300"/>
              </a:spcBef>
              <a:spcAft>
                <a:spcPts val="1600"/>
              </a:spcAft>
              <a:buNone/>
            </a:pPr>
            <a:endParaRPr/>
          </a:p>
        </p:txBody>
      </p:sp>
      <p:pic>
        <p:nvPicPr>
          <p:cNvPr id="171" name="Google Shape;171;p25"/>
          <p:cNvPicPr preferRelativeResize="0"/>
          <p:nvPr/>
        </p:nvPicPr>
        <p:blipFill rotWithShape="1">
          <a:blip r:embed="rId3">
            <a:alphaModFix/>
          </a:blip>
          <a:srcRect t="7415"/>
          <a:stretch/>
        </p:blipFill>
        <p:spPr>
          <a:xfrm>
            <a:off x="3590550" y="1680150"/>
            <a:ext cx="5517674" cy="3219725"/>
          </a:xfrm>
          <a:prstGeom prst="rect">
            <a:avLst/>
          </a:prstGeom>
          <a:noFill/>
          <a:ln w="19050" cap="flat" cmpd="sng">
            <a:solidFill>
              <a:schemeClr val="dk2"/>
            </a:solidFill>
            <a:prstDash val="solid"/>
            <a:round/>
            <a:headEnd type="none" w="sm" len="sm"/>
            <a:tailEnd type="none" w="sm" len="s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Terminal to Cluster: File Transfer (Linux &amp; MacOS)</a:t>
            </a:r>
            <a:endParaRPr/>
          </a:p>
        </p:txBody>
      </p:sp>
      <p:sp>
        <p:nvSpPr>
          <p:cNvPr id="177" name="Google Shape;177;p2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350">
                <a:solidFill>
                  <a:srgbClr val="2D3748"/>
                </a:solidFill>
                <a:highlight>
                  <a:srgbClr val="FFFFFF"/>
                </a:highlight>
                <a:latin typeface="Roboto"/>
                <a:ea typeface="Roboto"/>
                <a:cs typeface="Roboto"/>
                <a:sym typeface="Roboto"/>
              </a:rPr>
              <a:t>Another way to transfer files via the terminal is the SCP (secure copy) is a command-line utility that allows you to securely copy files and directories between two locations.  With ‘</a:t>
            </a:r>
            <a:r>
              <a:rPr lang="en" sz="1350">
                <a:solidFill>
                  <a:srgbClr val="2D3748"/>
                </a:solidFill>
                <a:highlight>
                  <a:srgbClr val="FFFFFF"/>
                </a:highlight>
                <a:latin typeface="Roboto Mono"/>
                <a:ea typeface="Roboto Mono"/>
                <a:cs typeface="Roboto Mono"/>
                <a:sym typeface="Roboto Mono"/>
              </a:rPr>
              <a:t>scp’</a:t>
            </a:r>
            <a:r>
              <a:rPr lang="en" sz="1350">
                <a:solidFill>
                  <a:srgbClr val="2D3748"/>
                </a:solidFill>
                <a:highlight>
                  <a:srgbClr val="FFFFFF"/>
                </a:highlight>
                <a:latin typeface="Roboto"/>
                <a:ea typeface="Roboto"/>
                <a:cs typeface="Roboto"/>
                <a:sym typeface="Roboto"/>
              </a:rPr>
              <a:t>, you can copy a file or directory:</a:t>
            </a:r>
            <a:endParaRPr sz="1350">
              <a:solidFill>
                <a:srgbClr val="2D3748"/>
              </a:solidFill>
              <a:highlight>
                <a:srgbClr val="FFFFFF"/>
              </a:highlight>
              <a:latin typeface="Roboto"/>
              <a:ea typeface="Roboto"/>
              <a:cs typeface="Roboto"/>
              <a:sym typeface="Roboto"/>
            </a:endParaRPr>
          </a:p>
          <a:p>
            <a:pPr marL="457200" lvl="0" indent="-314325" algn="l" rtl="0">
              <a:lnSpc>
                <a:spcPct val="100000"/>
              </a:lnSpc>
              <a:spcBef>
                <a:spcPts val="500"/>
              </a:spcBef>
              <a:spcAft>
                <a:spcPts val="0"/>
              </a:spcAft>
              <a:buClr>
                <a:srgbClr val="2D3748"/>
              </a:buClr>
              <a:buSzPts val="1350"/>
              <a:buFont typeface="Roboto"/>
              <a:buChar char="●"/>
            </a:pPr>
            <a:r>
              <a:rPr lang="en" sz="1350">
                <a:solidFill>
                  <a:srgbClr val="2D3748"/>
                </a:solidFill>
                <a:highlight>
                  <a:srgbClr val="FFFFFF"/>
                </a:highlight>
                <a:latin typeface="Roboto"/>
                <a:ea typeface="Roboto"/>
                <a:cs typeface="Roboto"/>
                <a:sym typeface="Roboto"/>
              </a:rPr>
              <a:t>From your local system to a remote system.</a:t>
            </a:r>
            <a:endParaRPr sz="1350">
              <a:solidFill>
                <a:srgbClr val="2D3748"/>
              </a:solidFill>
              <a:highlight>
                <a:srgbClr val="FFFFFF"/>
              </a:highlight>
              <a:latin typeface="Roboto"/>
              <a:ea typeface="Roboto"/>
              <a:cs typeface="Roboto"/>
              <a:sym typeface="Roboto"/>
            </a:endParaRPr>
          </a:p>
          <a:p>
            <a:pPr marL="457200" lvl="0" indent="-314325" algn="l" rtl="0">
              <a:lnSpc>
                <a:spcPct val="100000"/>
              </a:lnSpc>
              <a:spcBef>
                <a:spcPts val="0"/>
              </a:spcBef>
              <a:spcAft>
                <a:spcPts val="0"/>
              </a:spcAft>
              <a:buClr>
                <a:srgbClr val="2D3748"/>
              </a:buClr>
              <a:buSzPts val="1350"/>
              <a:buFont typeface="Roboto"/>
              <a:buChar char="●"/>
            </a:pPr>
            <a:r>
              <a:rPr lang="en" sz="1350">
                <a:solidFill>
                  <a:srgbClr val="2D3748"/>
                </a:solidFill>
                <a:highlight>
                  <a:srgbClr val="FFFFFF"/>
                </a:highlight>
                <a:latin typeface="Roboto"/>
                <a:ea typeface="Roboto"/>
                <a:cs typeface="Roboto"/>
                <a:sym typeface="Roboto"/>
              </a:rPr>
              <a:t>From a remote system to your local system.</a:t>
            </a:r>
            <a:endParaRPr sz="1350">
              <a:solidFill>
                <a:srgbClr val="2D3748"/>
              </a:solidFill>
              <a:highlight>
                <a:srgbClr val="FFFFFF"/>
              </a:highlight>
              <a:latin typeface="Roboto"/>
              <a:ea typeface="Roboto"/>
              <a:cs typeface="Roboto"/>
              <a:sym typeface="Roboto"/>
            </a:endParaRPr>
          </a:p>
          <a:p>
            <a:pPr marL="457200" lvl="0" indent="-314325" algn="l" rtl="0">
              <a:lnSpc>
                <a:spcPct val="100000"/>
              </a:lnSpc>
              <a:spcBef>
                <a:spcPts val="0"/>
              </a:spcBef>
              <a:spcAft>
                <a:spcPts val="0"/>
              </a:spcAft>
              <a:buClr>
                <a:srgbClr val="2D3748"/>
              </a:buClr>
              <a:buSzPts val="1350"/>
              <a:buFont typeface="Roboto"/>
              <a:buChar char="●"/>
            </a:pPr>
            <a:r>
              <a:rPr lang="en" sz="1350">
                <a:solidFill>
                  <a:srgbClr val="2D3748"/>
                </a:solidFill>
                <a:highlight>
                  <a:srgbClr val="FFFFFF"/>
                </a:highlight>
                <a:latin typeface="Roboto"/>
                <a:ea typeface="Roboto"/>
                <a:cs typeface="Roboto"/>
                <a:sym typeface="Roboto"/>
              </a:rPr>
              <a:t>Between two remote systems from your local system.</a:t>
            </a:r>
            <a:endParaRPr sz="1350">
              <a:solidFill>
                <a:srgbClr val="2D3748"/>
              </a:solidFill>
              <a:highlight>
                <a:srgbClr val="FFFFFF"/>
              </a:highlight>
              <a:latin typeface="Roboto"/>
              <a:ea typeface="Roboto"/>
              <a:cs typeface="Roboto"/>
              <a:sym typeface="Roboto"/>
            </a:endParaRPr>
          </a:p>
          <a:p>
            <a:pPr marL="0" lvl="0" indent="0" algn="l" rtl="0">
              <a:lnSpc>
                <a:spcPct val="100000"/>
              </a:lnSpc>
              <a:spcBef>
                <a:spcPts val="500"/>
              </a:spcBef>
              <a:spcAft>
                <a:spcPts val="0"/>
              </a:spcAft>
              <a:buNone/>
            </a:pPr>
            <a:r>
              <a:rPr lang="en" sz="1350">
                <a:solidFill>
                  <a:srgbClr val="2D3748"/>
                </a:solidFill>
                <a:highlight>
                  <a:srgbClr val="FFFFFF"/>
                </a:highlight>
                <a:latin typeface="Roboto"/>
                <a:ea typeface="Roboto"/>
                <a:cs typeface="Roboto"/>
                <a:sym typeface="Roboto"/>
              </a:rPr>
              <a:t>The </a:t>
            </a:r>
            <a:r>
              <a:rPr lang="en" sz="1350">
                <a:solidFill>
                  <a:srgbClr val="2D3748"/>
                </a:solidFill>
                <a:highlight>
                  <a:srgbClr val="FFFFFF"/>
                </a:highlight>
                <a:latin typeface="Roboto Mono"/>
                <a:ea typeface="Roboto Mono"/>
                <a:cs typeface="Roboto Mono"/>
                <a:sym typeface="Roboto Mono"/>
              </a:rPr>
              <a:t>scp</a:t>
            </a:r>
            <a:r>
              <a:rPr lang="en" sz="1350">
                <a:solidFill>
                  <a:srgbClr val="2D3748"/>
                </a:solidFill>
                <a:highlight>
                  <a:srgbClr val="FFFFFF"/>
                </a:highlight>
                <a:latin typeface="Roboto"/>
                <a:ea typeface="Roboto"/>
                <a:cs typeface="Roboto"/>
                <a:sym typeface="Roboto"/>
              </a:rPr>
              <a:t> command syntax take the following form:</a:t>
            </a:r>
            <a:endParaRPr sz="1350">
              <a:solidFill>
                <a:srgbClr val="2D3748"/>
              </a:solidFill>
              <a:highlight>
                <a:srgbClr val="FFFFFF"/>
              </a:highlight>
              <a:latin typeface="Roboto"/>
              <a:ea typeface="Roboto"/>
              <a:cs typeface="Roboto"/>
              <a:sym typeface="Roboto"/>
            </a:endParaRPr>
          </a:p>
          <a:p>
            <a:pPr marL="0" lvl="0" indent="0" algn="l" rtl="0">
              <a:lnSpc>
                <a:spcPct val="100000"/>
              </a:lnSpc>
              <a:spcBef>
                <a:spcPts val="500"/>
              </a:spcBef>
              <a:spcAft>
                <a:spcPts val="0"/>
              </a:spcAft>
              <a:buNone/>
            </a:pPr>
            <a:r>
              <a:rPr lang="en" sz="1350">
                <a:solidFill>
                  <a:srgbClr val="2D3748"/>
                </a:solidFill>
                <a:highlight>
                  <a:srgbClr val="FFFFFF"/>
                </a:highlight>
                <a:latin typeface="Roboto Mono"/>
                <a:ea typeface="Roboto Mono"/>
                <a:cs typeface="Roboto Mono"/>
                <a:sym typeface="Roboto Mono"/>
              </a:rPr>
              <a:t>scp </a:t>
            </a:r>
            <a:r>
              <a:rPr lang="en" sz="1350">
                <a:solidFill>
                  <a:srgbClr val="666666"/>
                </a:solidFill>
                <a:highlight>
                  <a:srgbClr val="FFFFFF"/>
                </a:highlight>
                <a:latin typeface="Roboto Mono"/>
                <a:ea typeface="Roboto Mono"/>
                <a:cs typeface="Roboto Mono"/>
                <a:sym typeface="Roboto Mono"/>
              </a:rPr>
              <a:t>[</a:t>
            </a:r>
            <a:r>
              <a:rPr lang="en" sz="1350">
                <a:solidFill>
                  <a:srgbClr val="2D3748"/>
                </a:solidFill>
                <a:highlight>
                  <a:srgbClr val="FFFFFF"/>
                </a:highlight>
                <a:latin typeface="Roboto Mono"/>
                <a:ea typeface="Roboto Mono"/>
                <a:cs typeface="Roboto Mono"/>
                <a:sym typeface="Roboto Mono"/>
              </a:rPr>
              <a:t>OPTION</a:t>
            </a:r>
            <a:r>
              <a:rPr lang="en" sz="1350">
                <a:solidFill>
                  <a:srgbClr val="666666"/>
                </a:solidFill>
                <a:highlight>
                  <a:srgbClr val="FFFFFF"/>
                </a:highlight>
                <a:latin typeface="Roboto Mono"/>
                <a:ea typeface="Roboto Mono"/>
                <a:cs typeface="Roboto Mono"/>
                <a:sym typeface="Roboto Mono"/>
              </a:rPr>
              <a:t>]</a:t>
            </a:r>
            <a:r>
              <a:rPr lang="en" sz="1350">
                <a:solidFill>
                  <a:srgbClr val="2D3748"/>
                </a:solidFill>
                <a:highlight>
                  <a:srgbClr val="FFFFFF"/>
                </a:highlight>
                <a:latin typeface="Roboto Mono"/>
                <a:ea typeface="Roboto Mono"/>
                <a:cs typeface="Roboto Mono"/>
                <a:sym typeface="Roboto Mono"/>
              </a:rPr>
              <a:t> </a:t>
            </a:r>
            <a:r>
              <a:rPr lang="en" sz="1350">
                <a:solidFill>
                  <a:srgbClr val="666666"/>
                </a:solidFill>
                <a:highlight>
                  <a:srgbClr val="FFFFFF"/>
                </a:highlight>
                <a:latin typeface="Roboto Mono"/>
                <a:ea typeface="Roboto Mono"/>
                <a:cs typeface="Roboto Mono"/>
                <a:sym typeface="Roboto Mono"/>
              </a:rPr>
              <a:t>[</a:t>
            </a:r>
            <a:r>
              <a:rPr lang="en" sz="1350">
                <a:solidFill>
                  <a:srgbClr val="2D3748"/>
                </a:solidFill>
                <a:highlight>
                  <a:srgbClr val="FFFFFF"/>
                </a:highlight>
                <a:latin typeface="Roboto Mono"/>
                <a:ea typeface="Roboto Mono"/>
                <a:cs typeface="Roboto Mono"/>
                <a:sym typeface="Roboto Mono"/>
              </a:rPr>
              <a:t>user@</a:t>
            </a:r>
            <a:r>
              <a:rPr lang="en" sz="1350">
                <a:solidFill>
                  <a:srgbClr val="666666"/>
                </a:solidFill>
                <a:highlight>
                  <a:srgbClr val="FFFFFF"/>
                </a:highlight>
                <a:latin typeface="Roboto Mono"/>
                <a:ea typeface="Roboto Mono"/>
                <a:cs typeface="Roboto Mono"/>
                <a:sym typeface="Roboto Mono"/>
              </a:rPr>
              <a:t>]</a:t>
            </a:r>
            <a:r>
              <a:rPr lang="en" sz="1350">
                <a:solidFill>
                  <a:srgbClr val="2D3748"/>
                </a:solidFill>
                <a:highlight>
                  <a:srgbClr val="FFFFFF"/>
                </a:highlight>
                <a:latin typeface="Roboto Mono"/>
                <a:ea typeface="Roboto Mono"/>
                <a:cs typeface="Roboto Mono"/>
                <a:sym typeface="Roboto Mono"/>
              </a:rPr>
              <a:t>SRC_HOST:</a:t>
            </a:r>
            <a:r>
              <a:rPr lang="en" sz="1350">
                <a:solidFill>
                  <a:srgbClr val="666666"/>
                </a:solidFill>
                <a:highlight>
                  <a:srgbClr val="FFFFFF"/>
                </a:highlight>
                <a:latin typeface="Roboto Mono"/>
                <a:ea typeface="Roboto Mono"/>
                <a:cs typeface="Roboto Mono"/>
                <a:sym typeface="Roboto Mono"/>
              </a:rPr>
              <a:t>]</a:t>
            </a:r>
            <a:r>
              <a:rPr lang="en" sz="1350">
                <a:solidFill>
                  <a:srgbClr val="2D3748"/>
                </a:solidFill>
                <a:highlight>
                  <a:srgbClr val="FFFFFF"/>
                </a:highlight>
                <a:latin typeface="Roboto Mono"/>
                <a:ea typeface="Roboto Mono"/>
                <a:cs typeface="Roboto Mono"/>
                <a:sym typeface="Roboto Mono"/>
              </a:rPr>
              <a:t>file1 </a:t>
            </a:r>
            <a:r>
              <a:rPr lang="en" sz="1350">
                <a:solidFill>
                  <a:srgbClr val="666666"/>
                </a:solidFill>
                <a:highlight>
                  <a:srgbClr val="FFFFFF"/>
                </a:highlight>
                <a:latin typeface="Roboto Mono"/>
                <a:ea typeface="Roboto Mono"/>
                <a:cs typeface="Roboto Mono"/>
                <a:sym typeface="Roboto Mono"/>
              </a:rPr>
              <a:t>[</a:t>
            </a:r>
            <a:r>
              <a:rPr lang="en" sz="1350">
                <a:solidFill>
                  <a:srgbClr val="2D3748"/>
                </a:solidFill>
                <a:highlight>
                  <a:srgbClr val="FFFFFF"/>
                </a:highlight>
                <a:latin typeface="Roboto Mono"/>
                <a:ea typeface="Roboto Mono"/>
                <a:cs typeface="Roboto Mono"/>
                <a:sym typeface="Roboto Mono"/>
              </a:rPr>
              <a:t>user@</a:t>
            </a:r>
            <a:r>
              <a:rPr lang="en" sz="1350">
                <a:solidFill>
                  <a:srgbClr val="666666"/>
                </a:solidFill>
                <a:highlight>
                  <a:srgbClr val="FFFFFF"/>
                </a:highlight>
                <a:latin typeface="Roboto Mono"/>
                <a:ea typeface="Roboto Mono"/>
                <a:cs typeface="Roboto Mono"/>
                <a:sym typeface="Roboto Mono"/>
              </a:rPr>
              <a:t>]</a:t>
            </a:r>
            <a:r>
              <a:rPr lang="en" sz="1350">
                <a:solidFill>
                  <a:srgbClr val="2D3748"/>
                </a:solidFill>
                <a:highlight>
                  <a:srgbClr val="FFFFFF"/>
                </a:highlight>
                <a:latin typeface="Roboto Mono"/>
                <a:ea typeface="Roboto Mono"/>
                <a:cs typeface="Roboto Mono"/>
                <a:sym typeface="Roboto Mono"/>
              </a:rPr>
              <a:t>DEST_HOST:</a:t>
            </a:r>
            <a:r>
              <a:rPr lang="en" sz="1350">
                <a:solidFill>
                  <a:srgbClr val="666666"/>
                </a:solidFill>
                <a:highlight>
                  <a:srgbClr val="FFFFFF"/>
                </a:highlight>
                <a:latin typeface="Roboto Mono"/>
                <a:ea typeface="Roboto Mono"/>
                <a:cs typeface="Roboto Mono"/>
                <a:sym typeface="Roboto Mono"/>
              </a:rPr>
              <a:t>]</a:t>
            </a:r>
            <a:r>
              <a:rPr lang="en" sz="1350">
                <a:solidFill>
                  <a:srgbClr val="2D3748"/>
                </a:solidFill>
                <a:highlight>
                  <a:srgbClr val="FFFFFF"/>
                </a:highlight>
                <a:latin typeface="Roboto Mono"/>
                <a:ea typeface="Roboto Mono"/>
                <a:cs typeface="Roboto Mono"/>
                <a:sym typeface="Roboto Mono"/>
              </a:rPr>
              <a:t>file2</a:t>
            </a:r>
            <a:endParaRPr sz="1350">
              <a:solidFill>
                <a:srgbClr val="2D3748"/>
              </a:solidFill>
              <a:highlight>
                <a:srgbClr val="FFFFFF"/>
              </a:highlight>
              <a:latin typeface="Roboto Mono"/>
              <a:ea typeface="Roboto Mono"/>
              <a:cs typeface="Roboto Mono"/>
              <a:sym typeface="Roboto Mono"/>
            </a:endParaRPr>
          </a:p>
          <a:p>
            <a:pPr marL="0" lvl="0" indent="0" algn="l" rtl="0">
              <a:lnSpc>
                <a:spcPct val="100000"/>
              </a:lnSpc>
              <a:spcBef>
                <a:spcPts val="500"/>
              </a:spcBef>
              <a:spcAft>
                <a:spcPts val="0"/>
              </a:spcAft>
              <a:buNone/>
            </a:pPr>
            <a:r>
              <a:rPr lang="en" sz="1350">
                <a:solidFill>
                  <a:srgbClr val="2D3748"/>
                </a:solidFill>
                <a:highlight>
                  <a:srgbClr val="FFFFFF"/>
                </a:highlight>
                <a:latin typeface="Roboto"/>
                <a:ea typeface="Roboto"/>
                <a:cs typeface="Roboto"/>
                <a:sym typeface="Roboto"/>
              </a:rPr>
              <a:t>For example, to copy a file from a local to a remote system (e.g., Stampede2) run the following command:</a:t>
            </a:r>
            <a:endParaRPr sz="1350">
              <a:solidFill>
                <a:srgbClr val="2D3748"/>
              </a:solidFill>
              <a:highlight>
                <a:srgbClr val="FFFFFF"/>
              </a:highlight>
              <a:latin typeface="Roboto"/>
              <a:ea typeface="Roboto"/>
              <a:cs typeface="Roboto"/>
              <a:sym typeface="Roboto"/>
            </a:endParaRPr>
          </a:p>
          <a:p>
            <a:pPr marL="0" lvl="0" indent="0" algn="l" rtl="0">
              <a:lnSpc>
                <a:spcPct val="100000"/>
              </a:lnSpc>
              <a:spcBef>
                <a:spcPts val="500"/>
              </a:spcBef>
              <a:spcAft>
                <a:spcPts val="0"/>
              </a:spcAft>
              <a:buNone/>
            </a:pPr>
            <a:r>
              <a:rPr lang="en" sz="1100">
                <a:solidFill>
                  <a:srgbClr val="2D3748"/>
                </a:solidFill>
                <a:latin typeface="Roboto Mono"/>
                <a:ea typeface="Roboto Mono"/>
                <a:cs typeface="Roboto Mono"/>
                <a:sym typeface="Roboto Mono"/>
              </a:rPr>
              <a:t>scp file.txt remote_username@stampede2.tacc.utexas.edu:/remote/directory</a:t>
            </a:r>
            <a:endParaRPr sz="1100">
              <a:solidFill>
                <a:srgbClr val="2D3748"/>
              </a:solidFill>
              <a:latin typeface="Roboto Mono"/>
              <a:ea typeface="Roboto Mono"/>
              <a:cs typeface="Roboto Mono"/>
              <a:sym typeface="Roboto Mono"/>
            </a:endParaRPr>
          </a:p>
          <a:p>
            <a:pPr marL="0" lvl="0" indent="0" algn="l" rtl="0">
              <a:lnSpc>
                <a:spcPct val="100000"/>
              </a:lnSpc>
              <a:spcBef>
                <a:spcPts val="500"/>
              </a:spcBef>
              <a:spcAft>
                <a:spcPts val="0"/>
              </a:spcAft>
              <a:buNone/>
            </a:pPr>
            <a:r>
              <a:rPr lang="en" sz="1350">
                <a:solidFill>
                  <a:srgbClr val="2D3748"/>
                </a:solidFill>
                <a:highlight>
                  <a:srgbClr val="FFFFFF"/>
                </a:highlight>
                <a:latin typeface="Roboto"/>
                <a:ea typeface="Roboto"/>
                <a:cs typeface="Roboto"/>
                <a:sym typeface="Roboto"/>
              </a:rPr>
              <a:t>To copy a file named </a:t>
            </a:r>
            <a:r>
              <a:rPr lang="en" sz="1350">
                <a:solidFill>
                  <a:srgbClr val="2D3748"/>
                </a:solidFill>
                <a:highlight>
                  <a:srgbClr val="FFFFFF"/>
                </a:highlight>
                <a:latin typeface="Roboto Mono"/>
                <a:ea typeface="Roboto Mono"/>
                <a:cs typeface="Roboto Mono"/>
                <a:sym typeface="Roboto Mono"/>
              </a:rPr>
              <a:t>file.txt</a:t>
            </a:r>
            <a:r>
              <a:rPr lang="en" sz="1350">
                <a:solidFill>
                  <a:srgbClr val="2D3748"/>
                </a:solidFill>
                <a:highlight>
                  <a:srgbClr val="FFFFFF"/>
                </a:highlight>
                <a:latin typeface="Roboto"/>
                <a:ea typeface="Roboto"/>
                <a:cs typeface="Roboto"/>
                <a:sym typeface="Roboto"/>
              </a:rPr>
              <a:t> from a remote server (e.g., Stampede2) run the following command:</a:t>
            </a:r>
            <a:endParaRPr sz="1350">
              <a:solidFill>
                <a:srgbClr val="2D3748"/>
              </a:solidFill>
              <a:highlight>
                <a:srgbClr val="FFFFFF"/>
              </a:highlight>
              <a:latin typeface="Roboto"/>
              <a:ea typeface="Roboto"/>
              <a:cs typeface="Roboto"/>
              <a:sym typeface="Roboto"/>
            </a:endParaRPr>
          </a:p>
          <a:p>
            <a:pPr marL="0" lvl="0" indent="0" algn="l" rtl="0">
              <a:lnSpc>
                <a:spcPct val="100000"/>
              </a:lnSpc>
              <a:spcBef>
                <a:spcPts val="500"/>
              </a:spcBef>
              <a:spcAft>
                <a:spcPts val="0"/>
              </a:spcAft>
              <a:buNone/>
            </a:pPr>
            <a:r>
              <a:rPr lang="en" sz="1100">
                <a:solidFill>
                  <a:srgbClr val="2D3748"/>
                </a:solidFill>
                <a:latin typeface="Roboto Mono"/>
                <a:ea typeface="Roboto Mono"/>
                <a:cs typeface="Roboto Mono"/>
                <a:sym typeface="Roboto Mono"/>
              </a:rPr>
              <a:t>scp remote_username@stampede2.tacc.utexas.edu:/remote/file.txt /local/directory</a:t>
            </a:r>
            <a:endParaRPr sz="1100">
              <a:solidFill>
                <a:srgbClr val="2D3748"/>
              </a:solidFill>
              <a:latin typeface="Roboto Mono"/>
              <a:ea typeface="Roboto Mono"/>
              <a:cs typeface="Roboto Mono"/>
              <a:sym typeface="Roboto Mono"/>
            </a:endParaRPr>
          </a:p>
          <a:p>
            <a:pPr marL="0" lvl="0" indent="0" algn="l" rtl="0">
              <a:lnSpc>
                <a:spcPct val="100000"/>
              </a:lnSpc>
              <a:spcBef>
                <a:spcPts val="500"/>
              </a:spcBef>
              <a:spcAft>
                <a:spcPts val="0"/>
              </a:spcAft>
              <a:buNone/>
            </a:pPr>
            <a:r>
              <a:rPr lang="en" sz="1350">
                <a:solidFill>
                  <a:srgbClr val="2D3748"/>
                </a:solidFill>
                <a:highlight>
                  <a:srgbClr val="FFFFFF"/>
                </a:highlight>
                <a:latin typeface="Roboto"/>
                <a:ea typeface="Roboto"/>
                <a:cs typeface="Roboto"/>
                <a:sym typeface="Roboto"/>
              </a:rPr>
              <a:t>The following command will copy the file </a:t>
            </a:r>
            <a:r>
              <a:rPr lang="en" sz="1350">
                <a:solidFill>
                  <a:srgbClr val="2D3748"/>
                </a:solidFill>
                <a:highlight>
                  <a:srgbClr val="FFFFFF"/>
                </a:highlight>
                <a:latin typeface="Roboto Mono"/>
                <a:ea typeface="Roboto Mono"/>
                <a:cs typeface="Roboto Mono"/>
                <a:sym typeface="Roboto Mono"/>
              </a:rPr>
              <a:t>/files/file.txt</a:t>
            </a:r>
            <a:r>
              <a:rPr lang="en" sz="1350">
                <a:solidFill>
                  <a:srgbClr val="2D3748"/>
                </a:solidFill>
                <a:highlight>
                  <a:srgbClr val="FFFFFF"/>
                </a:highlight>
                <a:latin typeface="Roboto"/>
                <a:ea typeface="Roboto"/>
                <a:cs typeface="Roboto"/>
                <a:sym typeface="Roboto"/>
              </a:rPr>
              <a:t> from the remote host 1 (e.g., Stampede2) to the directory </a:t>
            </a:r>
            <a:r>
              <a:rPr lang="en" sz="1350">
                <a:solidFill>
                  <a:srgbClr val="2D3748"/>
                </a:solidFill>
                <a:highlight>
                  <a:srgbClr val="FFFFFF"/>
                </a:highlight>
                <a:latin typeface="Roboto Mono"/>
                <a:ea typeface="Roboto Mono"/>
                <a:cs typeface="Roboto Mono"/>
                <a:sym typeface="Roboto Mono"/>
              </a:rPr>
              <a:t>/files</a:t>
            </a:r>
            <a:r>
              <a:rPr lang="en" sz="1350">
                <a:solidFill>
                  <a:srgbClr val="2D3748"/>
                </a:solidFill>
                <a:highlight>
                  <a:srgbClr val="FFFFFF"/>
                </a:highlight>
                <a:latin typeface="Roboto"/>
                <a:ea typeface="Roboto"/>
                <a:cs typeface="Roboto"/>
                <a:sym typeface="Roboto"/>
              </a:rPr>
              <a:t> on the remote host 2 (e.g., TACC’s storage facility Ranch).</a:t>
            </a:r>
            <a:endParaRPr sz="1350">
              <a:solidFill>
                <a:srgbClr val="2D3748"/>
              </a:solidFill>
              <a:highlight>
                <a:srgbClr val="FFFFFF"/>
              </a:highlight>
              <a:latin typeface="Roboto"/>
              <a:ea typeface="Roboto"/>
              <a:cs typeface="Roboto"/>
              <a:sym typeface="Roboto"/>
            </a:endParaRPr>
          </a:p>
          <a:p>
            <a:pPr marL="0" lvl="0" indent="0" algn="l" rtl="0">
              <a:lnSpc>
                <a:spcPct val="100000"/>
              </a:lnSpc>
              <a:spcBef>
                <a:spcPts val="500"/>
              </a:spcBef>
              <a:spcAft>
                <a:spcPts val="0"/>
              </a:spcAft>
              <a:buNone/>
            </a:pPr>
            <a:r>
              <a:rPr lang="en" sz="1100">
                <a:solidFill>
                  <a:srgbClr val="2D3748"/>
                </a:solidFill>
                <a:latin typeface="Roboto Mono"/>
                <a:ea typeface="Roboto Mono"/>
                <a:cs typeface="Roboto Mono"/>
                <a:sym typeface="Roboto Mono"/>
              </a:rPr>
              <a:t>scp username1@stampede2.tacc.utexas.edu:/files/file.txt username2@</a:t>
            </a:r>
            <a:r>
              <a:rPr lang="en" sz="1100">
                <a:solidFill>
                  <a:srgbClr val="2D3748"/>
                </a:solidFill>
                <a:highlight>
                  <a:srgbClr val="D9EAD3"/>
                </a:highlight>
                <a:latin typeface="Roboto Mono"/>
                <a:ea typeface="Roboto Mono"/>
                <a:cs typeface="Roboto Mono"/>
                <a:sym typeface="Roboto Mono"/>
              </a:rPr>
              <a:t>ranch</a:t>
            </a:r>
            <a:r>
              <a:rPr lang="en" sz="1100">
                <a:solidFill>
                  <a:srgbClr val="2D3748"/>
                </a:solidFill>
                <a:latin typeface="Roboto Mono"/>
                <a:ea typeface="Roboto Mono"/>
                <a:cs typeface="Roboto Mono"/>
                <a:sym typeface="Roboto Mono"/>
              </a:rPr>
              <a:t>.tacc.utexas.edu:/files</a:t>
            </a:r>
            <a:endParaRPr sz="1100">
              <a:solidFill>
                <a:srgbClr val="2D3748"/>
              </a:solidFill>
              <a:latin typeface="Roboto Mono"/>
              <a:ea typeface="Roboto Mono"/>
              <a:cs typeface="Roboto Mono"/>
              <a:sym typeface="Roboto Mono"/>
            </a:endParaRPr>
          </a:p>
          <a:p>
            <a:pPr marL="0" lvl="0" indent="0" algn="l" rtl="0">
              <a:lnSpc>
                <a:spcPct val="100000"/>
              </a:lnSpc>
              <a:spcBef>
                <a:spcPts val="500"/>
              </a:spcBef>
              <a:spcAft>
                <a:spcPts val="0"/>
              </a:spcAft>
              <a:buNone/>
            </a:pPr>
            <a:endParaRPr sz="1100">
              <a:solidFill>
                <a:srgbClr val="2D3748"/>
              </a:solidFill>
              <a:latin typeface="Roboto Mono"/>
              <a:ea typeface="Roboto Mono"/>
              <a:cs typeface="Roboto Mono"/>
              <a:sym typeface="Roboto Mono"/>
            </a:endParaRPr>
          </a:p>
          <a:p>
            <a:pPr marL="0" lvl="0" indent="0" algn="l" rtl="0">
              <a:lnSpc>
                <a:spcPct val="100000"/>
              </a:lnSpc>
              <a:spcBef>
                <a:spcPts val="0"/>
              </a:spcBef>
              <a:spcAft>
                <a:spcPts val="0"/>
              </a:spcAft>
              <a:buNone/>
            </a:pPr>
            <a:endParaRPr/>
          </a:p>
          <a:p>
            <a:pPr marL="0" lvl="0" indent="0" algn="l" rtl="0">
              <a:lnSpc>
                <a:spcPct val="100000"/>
              </a:lnSpc>
              <a:spcBef>
                <a:spcPts val="1600"/>
              </a:spcBef>
              <a:spcAft>
                <a:spcPts val="0"/>
              </a:spcAft>
              <a:buNone/>
            </a:pPr>
            <a:endParaRPr/>
          </a:p>
          <a:p>
            <a:pPr marL="0" lvl="0" indent="0" algn="l" rtl="0">
              <a:lnSpc>
                <a:spcPct val="100000"/>
              </a:lnSpc>
              <a:spcBef>
                <a:spcPts val="1600"/>
              </a:spcBef>
              <a:spcAft>
                <a:spcPts val="0"/>
              </a:spcAft>
              <a:buNone/>
            </a:pPr>
            <a:endParaRPr/>
          </a:p>
          <a:p>
            <a:pPr marL="457200" lvl="0" indent="0" algn="l" rtl="0">
              <a:lnSpc>
                <a:spcPct val="100000"/>
              </a:lnSpc>
              <a:spcBef>
                <a:spcPts val="1600"/>
              </a:spcBef>
              <a:spcAft>
                <a:spcPts val="0"/>
              </a:spcAft>
              <a:buNone/>
            </a:pPr>
            <a:endParaRPr/>
          </a:p>
          <a:p>
            <a:pPr marL="457200" lvl="0" indent="0" algn="l" rtl="0">
              <a:lnSpc>
                <a:spcPct val="100000"/>
              </a:lnSpc>
              <a:spcBef>
                <a:spcPts val="1600"/>
              </a:spcBef>
              <a:spcAft>
                <a:spcPts val="1600"/>
              </a:spcAft>
              <a:buNone/>
            </a:pPr>
            <a:endParaRPr/>
          </a:p>
        </p:txBody>
      </p:sp>
      <p:sp>
        <p:nvSpPr>
          <p:cNvPr id="178" name="Google Shape;178;p26"/>
          <p:cNvSpPr txBox="1"/>
          <p:nvPr/>
        </p:nvSpPr>
        <p:spPr>
          <a:xfrm>
            <a:off x="5235725" y="1873325"/>
            <a:ext cx="3727800" cy="60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0000"/>
                </a:solidFill>
                <a:latin typeface="Open Sans"/>
                <a:ea typeface="Open Sans"/>
                <a:cs typeface="Open Sans"/>
                <a:sym typeface="Open Sans"/>
              </a:rPr>
              <a:t>Note that the MS Windows terminal does not support ‘scp’ by default!</a:t>
            </a:r>
            <a:endParaRPr>
              <a:solidFill>
                <a:srgbClr val="FF0000"/>
              </a:solidFill>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 / Further Reading:</a:t>
            </a:r>
            <a:endParaRPr/>
          </a:p>
        </p:txBody>
      </p:sp>
      <p:sp>
        <p:nvSpPr>
          <p:cNvPr id="184" name="Google Shape;184;p2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0"/>
              </a:spcAft>
              <a:buNone/>
            </a:pPr>
            <a:r>
              <a:rPr lang="en" sz="1100">
                <a:solidFill>
                  <a:srgbClr val="000000"/>
                </a:solidFill>
                <a:latin typeface="Arial"/>
                <a:ea typeface="Arial"/>
                <a:cs typeface="Arial"/>
                <a:sym typeface="Arial"/>
              </a:rPr>
              <a:t>Overview: How to Use an SFTP Client:</a:t>
            </a:r>
            <a:endParaRPr sz="1100">
              <a:solidFill>
                <a:srgbClr val="000000"/>
              </a:solidFill>
              <a:latin typeface="Arial"/>
              <a:ea typeface="Arial"/>
              <a:cs typeface="Arial"/>
              <a:sym typeface="Arial"/>
            </a:endParaRPr>
          </a:p>
          <a:p>
            <a:pPr marL="0" lvl="0" indent="0" algn="l" rtl="0">
              <a:spcBef>
                <a:spcPts val="0"/>
              </a:spcBef>
              <a:spcAft>
                <a:spcPts val="0"/>
              </a:spcAft>
              <a:buNone/>
            </a:pPr>
            <a:r>
              <a:rPr lang="en" sz="1100" u="sng">
                <a:solidFill>
                  <a:srgbClr val="1155CC"/>
                </a:solidFill>
                <a:latin typeface="Arial"/>
                <a:ea typeface="Arial"/>
                <a:cs typeface="Arial"/>
                <a:sym typeface="Aria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https://www.jscape.com/blog/bid/103831/How-to-Use-an-SFTP-Client</a:t>
            </a: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0" lvl="0" indent="0" algn="l" rtl="0">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0"/>
              </a:spcAft>
              <a:buNone/>
            </a:pPr>
            <a:r>
              <a:rPr lang="en" sz="1100">
                <a:solidFill>
                  <a:srgbClr val="000000"/>
                </a:solidFill>
                <a:latin typeface="Arial"/>
                <a:ea typeface="Arial"/>
                <a:cs typeface="Arial"/>
                <a:sym typeface="Arial"/>
              </a:rPr>
              <a:t>8 Practical Examples of Linux “Touch” Command:</a:t>
            </a:r>
            <a:endParaRPr sz="1100">
              <a:solidFill>
                <a:srgbClr val="000000"/>
              </a:solidFill>
              <a:latin typeface="Arial"/>
              <a:ea typeface="Arial"/>
              <a:cs typeface="Arial"/>
              <a:sym typeface="Arial"/>
            </a:endParaRPr>
          </a:p>
          <a:p>
            <a:pPr marL="0" lvl="0" indent="0" algn="l" rtl="0">
              <a:spcBef>
                <a:spcPts val="0"/>
              </a:spcBef>
              <a:spcAft>
                <a:spcPts val="0"/>
              </a:spcAft>
              <a:buNone/>
            </a:pPr>
            <a:r>
              <a:rPr lang="en" sz="1100" u="sng">
                <a:solidFill>
                  <a:srgbClr val="1155CC"/>
                </a:solidFill>
                <a:latin typeface="Arial"/>
                <a:ea typeface="Arial"/>
                <a:cs typeface="Arial"/>
                <a:sym typeface="Aria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https://www.tecmint.com/8-pratical-examples-of-linux-touch-command/</a:t>
            </a: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0" lvl="0" indent="0" algn="l" rtl="0">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0"/>
              </a:spcAft>
              <a:buNone/>
            </a:pPr>
            <a:r>
              <a:rPr lang="en" sz="1100">
                <a:solidFill>
                  <a:srgbClr val="000000"/>
                </a:solidFill>
                <a:latin typeface="Arial"/>
                <a:ea typeface="Arial"/>
                <a:cs typeface="Arial"/>
                <a:sym typeface="Arial"/>
              </a:rPr>
              <a:t>How to Use SCP Command to Securely Transfer Files:</a:t>
            </a:r>
            <a:endParaRPr sz="1100">
              <a:solidFill>
                <a:srgbClr val="000000"/>
              </a:solidFill>
              <a:latin typeface="Arial"/>
              <a:ea typeface="Arial"/>
              <a:cs typeface="Arial"/>
              <a:sym typeface="Arial"/>
            </a:endParaRPr>
          </a:p>
          <a:p>
            <a:pPr marL="0" lvl="0" indent="0" algn="l" rtl="0">
              <a:spcBef>
                <a:spcPts val="0"/>
              </a:spcBef>
              <a:spcAft>
                <a:spcPts val="0"/>
              </a:spcAft>
              <a:buNone/>
            </a:pPr>
            <a:r>
              <a:rPr lang="en" sz="1100" u="sng">
                <a:solidFill>
                  <a:srgbClr val="1155CC"/>
                </a:solidFill>
                <a:latin typeface="Arial"/>
                <a:ea typeface="Arial"/>
                <a:cs typeface="Arial"/>
                <a:sym typeface="Arial"/>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https://linuxize.com/post/how-to-use-scp-command-to-securely-transfer-files/</a:t>
            </a: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0" lvl="0" indent="0" algn="l" rtl="0">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0"/>
              </a:spcAft>
              <a:buNone/>
            </a:pPr>
            <a:r>
              <a:rPr lang="en" sz="1100">
                <a:solidFill>
                  <a:srgbClr val="000000"/>
                </a:solidFill>
                <a:latin typeface="Arial"/>
                <a:ea typeface="Arial"/>
                <a:cs typeface="Arial"/>
                <a:sym typeface="Arial"/>
              </a:rPr>
              <a:t>Stampede2 User Guide:</a:t>
            </a:r>
            <a:endParaRPr sz="1100">
              <a:solidFill>
                <a:srgbClr val="000000"/>
              </a:solidFill>
              <a:latin typeface="Arial"/>
              <a:ea typeface="Arial"/>
              <a:cs typeface="Arial"/>
              <a:sym typeface="Arial"/>
            </a:endParaRPr>
          </a:p>
          <a:p>
            <a:pPr marL="0" lvl="0" indent="0" algn="l" rtl="0">
              <a:spcBef>
                <a:spcPts val="0"/>
              </a:spcBef>
              <a:spcAft>
                <a:spcPts val="0"/>
              </a:spcAft>
              <a:buNone/>
            </a:pPr>
            <a:r>
              <a:rPr lang="en" sz="1100" u="sng">
                <a:solidFill>
                  <a:srgbClr val="1155CC"/>
                </a:solidFill>
                <a:latin typeface="Arial"/>
                <a:ea typeface="Arial"/>
                <a:cs typeface="Arial"/>
                <a:sym typeface="Arial"/>
                <a:hlinkClick r:id="rId6">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https://portal.tacc.utexas.edu/user-guides/stampede2</a:t>
            </a: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0" lvl="0" indent="0" algn="l" rtl="0">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0"/>
              </a:spcAft>
              <a:buNone/>
            </a:pPr>
            <a:r>
              <a:rPr lang="en" sz="1100">
                <a:solidFill>
                  <a:srgbClr val="000000"/>
                </a:solidFill>
                <a:latin typeface="Arial"/>
                <a:ea typeface="Arial"/>
                <a:cs typeface="Arial"/>
                <a:sym typeface="Arial"/>
              </a:rPr>
              <a:t>Ranch User Guide:</a:t>
            </a:r>
            <a:endParaRPr sz="1100">
              <a:solidFill>
                <a:srgbClr val="000000"/>
              </a:solidFill>
              <a:latin typeface="Arial"/>
              <a:ea typeface="Arial"/>
              <a:cs typeface="Arial"/>
              <a:sym typeface="Arial"/>
            </a:endParaRPr>
          </a:p>
          <a:p>
            <a:pPr marL="0" lvl="0" indent="0" algn="l" rtl="0">
              <a:spcBef>
                <a:spcPts val="0"/>
              </a:spcBef>
              <a:spcAft>
                <a:spcPts val="0"/>
              </a:spcAft>
              <a:buNone/>
            </a:pPr>
            <a:r>
              <a:rPr lang="en" sz="1100" u="sng">
                <a:solidFill>
                  <a:srgbClr val="1155CC"/>
                </a:solidFill>
                <a:latin typeface="Arial"/>
                <a:ea typeface="Arial"/>
                <a:cs typeface="Arial"/>
                <a:sym typeface="Arial"/>
                <a:hlinkClick r:id="rId7">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https://portal.tacc.utexas.edu/user-guides/ranch</a:t>
            </a:r>
            <a:r>
              <a:rPr lang="en" sz="1100">
                <a:solidFill>
                  <a:srgbClr val="000000"/>
                </a:solidFill>
                <a:latin typeface="Arial"/>
                <a:ea typeface="Arial"/>
                <a:cs typeface="Arial"/>
                <a:sym typeface="Arial"/>
              </a:rPr>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6057" y="0"/>
            <a:ext cx="8011886" cy="5143500"/>
          </a:xfrm>
        </p:spPr>
        <p:txBody>
          <a:bodyPr anchor="ctr">
            <a:noAutofit/>
          </a:bodyPr>
          <a:lstStyle/>
          <a:p>
            <a:pPr algn="l" fontAlgn="ctr"/>
            <a:r>
              <a:rPr lang="en-US" sz="2100" dirty="0">
                <a:latin typeface="Times New Roman" charset="0"/>
                <a:ea typeface="Times New Roman" charset="0"/>
                <a:cs typeface="Times New Roman" charset="0"/>
              </a:rPr>
              <a:t>Except where otherwise noted, this work by</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The Shodor Education Foundation, Inc. is licensed under</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CC </a:t>
            </a:r>
            <a:r>
              <a:rPr lang="en-US" sz="2100" dirty="0" smtClean="0">
                <a:latin typeface="Times New Roman" charset="0"/>
                <a:ea typeface="Times New Roman" charset="0"/>
                <a:cs typeface="Times New Roman" charset="0"/>
              </a:rPr>
              <a:t>BY-SA </a:t>
            </a:r>
            <a:r>
              <a:rPr lang="en-US" sz="2100" dirty="0">
                <a:latin typeface="Times New Roman" charset="0"/>
                <a:ea typeface="Times New Roman" charset="0"/>
                <a:cs typeface="Times New Roman" charset="0"/>
              </a:rPr>
              <a:t>4.0. To view a copy of this license, visit </a:t>
            </a:r>
            <a:r>
              <a:rPr lang="en-US" sz="2100" dirty="0">
                <a:latin typeface="Times New Roman" charset="0"/>
                <a:ea typeface="Times New Roman" charset="0"/>
                <a:cs typeface="Times New Roman" charset="0"/>
                <a:hlinkClick r:id="rId2"/>
              </a:rPr>
              <a:t>https://</a:t>
            </a:r>
            <a:r>
              <a:rPr lang="en-US" sz="2100" dirty="0" smtClean="0">
                <a:latin typeface="Times New Roman" charset="0"/>
                <a:ea typeface="Times New Roman" charset="0"/>
                <a:cs typeface="Times New Roman" charset="0"/>
                <a:hlinkClick r:id="rId2"/>
              </a:rPr>
              <a:t>creativecommons.org/licenses/by-sa/4.0</a:t>
            </a: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Browse and search the full curriculum at </a:t>
            </a:r>
            <a:r>
              <a:rPr lang="en-US" sz="2100" dirty="0">
                <a:latin typeface="Times New Roman" charset="0"/>
                <a:ea typeface="Times New Roman" charset="0"/>
                <a:cs typeface="Times New Roman" charset="0"/>
                <a:hlinkClick r:id="rId3"/>
              </a:rPr>
              <a:t>http://shodor.org/petascale/materials/semester-curriculum</a:t>
            </a: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We welcome your improvements! You can submit your proposed changes to this material and the rest of the curriculum in our GitHub repository at </a:t>
            </a:r>
            <a:r>
              <a:rPr lang="en-US" sz="2100" dirty="0">
                <a:latin typeface="Times New Roman" charset="0"/>
                <a:ea typeface="Times New Roman" charset="0"/>
                <a:cs typeface="Times New Roman" charset="0"/>
                <a:hlinkClick r:id="rId4"/>
              </a:rPr>
              <a:t>https://github.com/shodor-education/petascale-semester-curriculum</a:t>
            </a: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We want to hear from you! Please let us know your experiences using this material by sending email to </a:t>
            </a:r>
            <a:r>
              <a:rPr lang="en-US" sz="2100" dirty="0">
                <a:latin typeface="Times New Roman" charset="0"/>
                <a:ea typeface="Times New Roman" charset="0"/>
                <a:cs typeface="Times New Roman" charset="0"/>
                <a:hlinkClick r:id="rId5"/>
              </a:rPr>
              <a:t>petascale@shodor.org</a:t>
            </a:r>
            <a:endParaRPr lang="en-US" sz="27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215915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00" y="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REVIEW:  What is a File?</a:t>
            </a:r>
            <a:endParaRPr/>
          </a:p>
        </p:txBody>
      </p:sp>
      <p:sp>
        <p:nvSpPr>
          <p:cNvPr id="73" name="Google Shape;73;p14"/>
          <p:cNvSpPr txBox="1">
            <a:spLocks noGrp="1"/>
          </p:cNvSpPr>
          <p:nvPr>
            <p:ph type="body" idx="1"/>
          </p:nvPr>
        </p:nvSpPr>
        <p:spPr>
          <a:xfrm>
            <a:off x="311700" y="707400"/>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A file is basically a “container” that holds information, such as code.</a:t>
            </a:r>
            <a:endParaRPr/>
          </a:p>
          <a:p>
            <a:pPr marL="457200" lvl="0" indent="-342900" algn="l" rtl="0">
              <a:spcBef>
                <a:spcPts val="0"/>
              </a:spcBef>
              <a:spcAft>
                <a:spcPts val="0"/>
              </a:spcAft>
              <a:buSzPts val="1800"/>
              <a:buChar char="●"/>
            </a:pPr>
            <a:r>
              <a:rPr lang="en"/>
              <a:t>Files can be of two types:  </a:t>
            </a:r>
            <a:endParaRPr/>
          </a:p>
          <a:p>
            <a:pPr marL="457200" lvl="0" indent="0" algn="l" rtl="0">
              <a:spcBef>
                <a:spcPts val="1600"/>
              </a:spcBef>
              <a:spcAft>
                <a:spcPts val="0"/>
              </a:spcAft>
              <a:buNone/>
            </a:pPr>
            <a:r>
              <a:rPr lang="en"/>
              <a:t>1) </a:t>
            </a:r>
            <a:r>
              <a:rPr lang="en" b="1"/>
              <a:t>Human-readable</a:t>
            </a:r>
            <a:r>
              <a:rPr lang="en"/>
              <a:t> (aka ASCII or “Formatted”) - these contain text that you and I can read and understand.  They tend to be platform-independent, though there are some exceptions (see Slide #).  Programming codes are generally stored as this type of file, since programmers are human and need to be able to edit the file frequently.</a:t>
            </a:r>
            <a:endParaRPr/>
          </a:p>
          <a:p>
            <a:pPr marL="457200" lvl="0" indent="0" algn="l" rtl="0">
              <a:spcBef>
                <a:spcPts val="1600"/>
              </a:spcBef>
              <a:spcAft>
                <a:spcPts val="1600"/>
              </a:spcAft>
              <a:buNone/>
            </a:pPr>
            <a:r>
              <a:rPr lang="en"/>
              <a:t>2) </a:t>
            </a:r>
            <a:r>
              <a:rPr lang="en" b="1"/>
              <a:t>Machine-readable</a:t>
            </a:r>
            <a:r>
              <a:rPr lang="en"/>
              <a:t> (aka Binary or “Unformatted”) - these are files in the binary language, which is NOT native to humans.  It tends to be OS-dependent, and will look like a mess if you try to view it.  Since machines do not speak human, programming code is typically “translated” (or “compiled”) into machine language.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Which type of Files is it Okay to Copy to a Cluster?</a:t>
            </a:r>
            <a:endParaRPr/>
          </a:p>
        </p:txBody>
      </p:sp>
      <p:sp>
        <p:nvSpPr>
          <p:cNvPr id="79" name="Google Shape;79;p1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Supercomputer Clusters usually run some “flavor” of Linux</a:t>
            </a:r>
            <a:endParaRPr/>
          </a:p>
          <a:p>
            <a:pPr marL="457200" lvl="0" indent="-342900" algn="l" rtl="0">
              <a:spcBef>
                <a:spcPts val="0"/>
              </a:spcBef>
              <a:spcAft>
                <a:spcPts val="0"/>
              </a:spcAft>
              <a:buSzPts val="1800"/>
              <a:buChar char="●"/>
            </a:pPr>
            <a:r>
              <a:rPr lang="en"/>
              <a:t>Human users like all kinds of OS:  Windows, Mac, Linux, mobile...</a:t>
            </a:r>
            <a:endParaRPr/>
          </a:p>
          <a:p>
            <a:pPr marL="457200" lvl="0" indent="0" algn="l" rtl="0">
              <a:spcBef>
                <a:spcPts val="1600"/>
              </a:spcBef>
              <a:spcAft>
                <a:spcPts val="0"/>
              </a:spcAft>
              <a:buNone/>
            </a:pPr>
            <a:r>
              <a:rPr lang="en"/>
              <a:t>→ Therefore, you should NOT copy </a:t>
            </a:r>
            <a:r>
              <a:rPr lang="en" i="1"/>
              <a:t>compiled </a:t>
            </a:r>
            <a:r>
              <a:rPr lang="en"/>
              <a:t>executables to Clusters.  Note:  Even if you are on identical Linux, the HPC compilers still optimize performance by tuning the code to the Cluster’s unique hardware.  So, you should only compile code on the Cluster (and never copy exe’s to it).</a:t>
            </a:r>
            <a:endParaRPr/>
          </a:p>
          <a:p>
            <a:pPr marL="457200" lvl="0" indent="-342900" algn="l" rtl="0">
              <a:spcBef>
                <a:spcPts val="1600"/>
              </a:spcBef>
              <a:spcAft>
                <a:spcPts val="0"/>
              </a:spcAft>
              <a:buSzPts val="1800"/>
              <a:buChar char="●"/>
            </a:pPr>
            <a:r>
              <a:rPr lang="en"/>
              <a:t>The proper thing to do is to copy your code in an ASCI file from your machine to the cluster by transferring it via the </a:t>
            </a:r>
            <a:r>
              <a:rPr lang="en" i="1"/>
              <a:t>internet </a:t>
            </a:r>
            <a:r>
              <a:rPr lang="en"/>
              <a:t>(chances are you won’t have direct physical access to the cluster’s hardware,, so you won’t be able to insert a disk into it or use something like a memory stick).</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 how do we send an ASCI file to a Cluster?</a:t>
            </a:r>
            <a:endParaRPr/>
          </a:p>
        </p:txBody>
      </p:sp>
      <p:sp>
        <p:nvSpPr>
          <p:cNvPr id="85" name="Google Shape;85;p1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Typically this is done via </a:t>
            </a:r>
            <a:r>
              <a:rPr lang="en" u="sng" dirty="0">
                <a:solidFill>
                  <a:schemeClr val="hlink"/>
                </a:solidFill>
                <a:hlinkClick r:id="rId3"/>
              </a:rPr>
              <a:t>File Transfer Protocol (FTP)</a:t>
            </a:r>
            <a:endParaRPr dirty="0"/>
          </a:p>
          <a:p>
            <a:pPr marL="457200" lvl="0" indent="-342900" algn="l" rtl="0">
              <a:spcBef>
                <a:spcPts val="0"/>
              </a:spcBef>
              <a:spcAft>
                <a:spcPts val="0"/>
              </a:spcAft>
              <a:buSzPts val="1800"/>
              <a:buChar char="●"/>
            </a:pPr>
            <a:r>
              <a:rPr lang="en" dirty="0"/>
              <a:t>Specifically, the Clusters like to be safe, so the </a:t>
            </a:r>
            <a:r>
              <a:rPr lang="en" u="sng" dirty="0">
                <a:solidFill>
                  <a:schemeClr val="hlink"/>
                </a:solidFill>
                <a:hlinkClick r:id="rId4"/>
              </a:rPr>
              <a:t>Secure FTP</a:t>
            </a:r>
            <a:r>
              <a:rPr lang="en" dirty="0"/>
              <a:t> is required.</a:t>
            </a:r>
            <a:endParaRPr dirty="0"/>
          </a:p>
          <a:p>
            <a:pPr marL="457200" lvl="0" indent="-342900" algn="l" rtl="0">
              <a:spcBef>
                <a:spcPts val="0"/>
              </a:spcBef>
              <a:spcAft>
                <a:spcPts val="0"/>
              </a:spcAft>
              <a:buSzPts val="1800"/>
              <a:buChar char="●"/>
            </a:pPr>
            <a:r>
              <a:rPr lang="en" dirty="0"/>
              <a:t>A Cluster runs a </a:t>
            </a:r>
            <a:r>
              <a:rPr lang="en" u="sng" dirty="0">
                <a:solidFill>
                  <a:schemeClr val="hlink"/>
                </a:solidFill>
                <a:hlinkClick r:id="rId5"/>
              </a:rPr>
              <a:t>SFTP server</a:t>
            </a:r>
            <a:r>
              <a:rPr lang="en" dirty="0"/>
              <a:t>, while the User interacts with it using a </a:t>
            </a:r>
            <a:r>
              <a:rPr lang="en" u="sng" dirty="0">
                <a:solidFill>
                  <a:schemeClr val="hlink"/>
                </a:solidFill>
                <a:hlinkClick r:id="rId6"/>
              </a:rPr>
              <a:t>SFTP client</a:t>
            </a:r>
            <a:endParaRPr dirty="0"/>
          </a:p>
          <a:p>
            <a:pPr marL="457200" lvl="0" indent="-342900" algn="l" rtl="0">
              <a:spcBef>
                <a:spcPts val="0"/>
              </a:spcBef>
              <a:spcAft>
                <a:spcPts val="0"/>
              </a:spcAft>
              <a:buSzPts val="1800"/>
              <a:buChar char="●"/>
            </a:pPr>
            <a:r>
              <a:rPr lang="en" dirty="0"/>
              <a:t>The client can be either a graphical user interface (GUI) program on your PC or it can be a terminal-line program (e.g., the Linux </a:t>
            </a:r>
            <a:r>
              <a:rPr lang="en" u="sng" dirty="0">
                <a:solidFill>
                  <a:schemeClr val="hlink"/>
                </a:solidFill>
                <a:hlinkClick r:id="rId7"/>
              </a:rPr>
              <a:t>‘scp’</a:t>
            </a:r>
            <a:r>
              <a:rPr lang="en" dirty="0"/>
              <a:t> command) </a:t>
            </a:r>
            <a:endParaRPr dirty="0"/>
          </a:p>
        </p:txBody>
      </p:sp>
      <p:sp>
        <p:nvSpPr>
          <p:cNvPr id="8" name="Google Shape;114;p16"/>
          <p:cNvSpPr txBox="1"/>
          <p:nvPr/>
        </p:nvSpPr>
        <p:spPr>
          <a:xfrm>
            <a:off x="0" y="4682925"/>
            <a:ext cx="9144000" cy="386937"/>
          </a:xfrm>
          <a:prstGeom prst="rect">
            <a:avLst/>
          </a:prstGeom>
          <a:noFill/>
          <a:ln>
            <a:noFill/>
          </a:ln>
        </p:spPr>
        <p:txBody>
          <a:bodyPr spcFirstLastPara="1" wrap="square" lIns="91425" tIns="91425" rIns="91425" bIns="91425" anchor="t" anchorCtr="0">
            <a:noAutofit/>
          </a:bodyPr>
          <a:lstStyle/>
          <a:p>
            <a:pPr algn="ctr"/>
            <a:r>
              <a:rPr lang="en-US" sz="1200" dirty="0" smtClean="0">
                <a:latin typeface="Roboto"/>
                <a:ea typeface="Roboto"/>
                <a:cs typeface="Roboto"/>
                <a:sym typeface="Roboto"/>
              </a:rPr>
              <a:t>Images: </a:t>
            </a:r>
            <a:r>
              <a:rPr lang="en-US" sz="1200" dirty="0" smtClean="0">
                <a:latin typeface="Roboto"/>
                <a:ea typeface="Roboto"/>
                <a:cs typeface="Roboto"/>
                <a:sym typeface="Roboto"/>
                <a:hlinkClick r:id="rId8"/>
              </a:rPr>
              <a:t>White and black laptop computer</a:t>
            </a:r>
            <a:r>
              <a:rPr lang="en-US" sz="1200" dirty="0" smtClean="0">
                <a:latin typeface="Roboto"/>
                <a:ea typeface="Roboto"/>
                <a:cs typeface="Roboto"/>
                <a:sym typeface="Roboto"/>
              </a:rPr>
              <a:t> </a:t>
            </a:r>
            <a:r>
              <a:rPr lang="en-US" sz="1200" dirty="0">
                <a:latin typeface="Roboto"/>
                <a:ea typeface="Roboto"/>
                <a:cs typeface="Roboto"/>
                <a:sym typeface="Roboto"/>
              </a:rPr>
              <a:t>and </a:t>
            </a:r>
            <a:r>
              <a:rPr lang="en-US" sz="1200" dirty="0" smtClean="0">
                <a:latin typeface="Roboto"/>
                <a:ea typeface="Roboto"/>
                <a:cs typeface="Roboto"/>
                <a:sym typeface="Roboto"/>
                <a:hlinkClick r:id="rId9"/>
              </a:rPr>
              <a:t>Server Case Computer Drawing</a:t>
            </a:r>
            <a:r>
              <a:rPr lang="en-US" sz="1200" dirty="0" smtClean="0">
                <a:latin typeface="Roboto"/>
                <a:ea typeface="Roboto"/>
                <a:cs typeface="Roboto"/>
                <a:sym typeface="Roboto"/>
              </a:rPr>
              <a:t> are </a:t>
            </a:r>
            <a:r>
              <a:rPr lang="en-US" sz="1200" dirty="0" smtClean="0">
                <a:latin typeface="Roboto"/>
                <a:ea typeface="Roboto"/>
                <a:cs typeface="Roboto"/>
                <a:sym typeface="Roboto"/>
              </a:rPr>
              <a:t>in the public domain.</a:t>
            </a:r>
            <a:endParaRPr sz="1200" dirty="0">
              <a:latin typeface="Roboto"/>
              <a:ea typeface="Roboto"/>
              <a:cs typeface="Roboto"/>
              <a:sym typeface="Roboto"/>
            </a:endParaRPr>
          </a:p>
        </p:txBody>
      </p:sp>
      <p:grpSp>
        <p:nvGrpSpPr>
          <p:cNvPr id="12" name="Group 11"/>
          <p:cNvGrpSpPr/>
          <p:nvPr/>
        </p:nvGrpSpPr>
        <p:grpSpPr>
          <a:xfrm>
            <a:off x="2408221" y="3168318"/>
            <a:ext cx="4327558" cy="1682700"/>
            <a:chOff x="1883228" y="3092433"/>
            <a:chExt cx="4327558" cy="1682700"/>
          </a:xfrm>
        </p:grpSpPr>
        <p:pic>
          <p:nvPicPr>
            <p:cNvPr id="1028" name="Picture 4" descr="hite and black laptop compute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83228" y="3092433"/>
              <a:ext cx="2079171" cy="138524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erver case computer drawi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31397" y="3115789"/>
              <a:ext cx="741932" cy="1338536"/>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114;p16"/>
            <p:cNvSpPr txBox="1"/>
            <p:nvPr/>
          </p:nvSpPr>
          <p:spPr>
            <a:xfrm>
              <a:off x="2190310" y="4376189"/>
              <a:ext cx="1206034" cy="386937"/>
            </a:xfrm>
            <a:prstGeom prst="rect">
              <a:avLst/>
            </a:prstGeom>
            <a:noFill/>
            <a:ln>
              <a:noFill/>
            </a:ln>
          </p:spPr>
          <p:txBody>
            <a:bodyPr spcFirstLastPara="1" wrap="square" lIns="91425" tIns="91425" rIns="91425" bIns="91425" anchor="t" anchorCtr="0">
              <a:noAutofit/>
            </a:bodyPr>
            <a:lstStyle/>
            <a:p>
              <a:pPr algn="ctr"/>
              <a:r>
                <a:rPr lang="en-US" sz="1200" b="1" dirty="0" smtClean="0">
                  <a:latin typeface="Roboto"/>
                  <a:ea typeface="Roboto"/>
                  <a:cs typeface="Roboto"/>
                  <a:sym typeface="Roboto"/>
                </a:rPr>
                <a:t>SFTP client</a:t>
              </a:r>
              <a:endParaRPr sz="1200" b="1" dirty="0">
                <a:latin typeface="Roboto"/>
                <a:ea typeface="Roboto"/>
                <a:cs typeface="Roboto"/>
                <a:sym typeface="Roboto"/>
              </a:endParaRPr>
            </a:p>
          </p:txBody>
        </p:sp>
        <p:sp>
          <p:nvSpPr>
            <p:cNvPr id="11" name="Google Shape;114;p16"/>
            <p:cNvSpPr txBox="1"/>
            <p:nvPr/>
          </p:nvSpPr>
          <p:spPr>
            <a:xfrm>
              <a:off x="5004752" y="4388196"/>
              <a:ext cx="1206034" cy="386937"/>
            </a:xfrm>
            <a:prstGeom prst="rect">
              <a:avLst/>
            </a:prstGeom>
            <a:noFill/>
            <a:ln>
              <a:noFill/>
            </a:ln>
          </p:spPr>
          <p:txBody>
            <a:bodyPr spcFirstLastPara="1" wrap="square" lIns="91425" tIns="91425" rIns="91425" bIns="91425" anchor="t" anchorCtr="0">
              <a:noAutofit/>
            </a:bodyPr>
            <a:lstStyle/>
            <a:p>
              <a:pPr algn="ctr"/>
              <a:r>
                <a:rPr lang="en-US" sz="1200" b="1" dirty="0" smtClean="0">
                  <a:latin typeface="Roboto"/>
                  <a:ea typeface="Roboto"/>
                  <a:cs typeface="Roboto"/>
                  <a:sym typeface="Roboto"/>
                </a:rPr>
                <a:t>SFTP server</a:t>
              </a:r>
              <a:endParaRPr sz="1200" b="1" dirty="0">
                <a:latin typeface="Roboto"/>
                <a:ea typeface="Roboto"/>
                <a:cs typeface="Roboto"/>
                <a:sym typeface="Roboto"/>
              </a:endParaRPr>
            </a:p>
          </p:txBody>
        </p:sp>
        <p:cxnSp>
          <p:nvCxnSpPr>
            <p:cNvPr id="4" name="Straight Connector 3"/>
            <p:cNvCxnSpPr/>
            <p:nvPr/>
          </p:nvCxnSpPr>
          <p:spPr>
            <a:xfrm>
              <a:off x="3554342" y="3843243"/>
              <a:ext cx="1425710" cy="0"/>
            </a:xfrm>
            <a:prstGeom prst="line">
              <a:avLst/>
            </a:prstGeom>
            <a:ln>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959490" y="3532700"/>
              <a:ext cx="643125" cy="307777"/>
            </a:xfrm>
            <a:prstGeom prst="rect">
              <a:avLst/>
            </a:prstGeom>
            <a:noFill/>
          </p:spPr>
          <p:txBody>
            <a:bodyPr wrap="none" rtlCol="0">
              <a:spAutoFit/>
            </a:bodyPr>
            <a:lstStyle/>
            <a:p>
              <a:r>
                <a:rPr lang="en-US" dirty="0" smtClean="0"/>
                <a:t>SFTP</a:t>
              </a:r>
              <a:endParaRPr lang="en-US" dirty="0"/>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Transfering Files to Cluster:  From MS Windows</a:t>
            </a:r>
            <a:endParaRPr/>
          </a:p>
        </p:txBody>
      </p:sp>
      <p:sp>
        <p:nvSpPr>
          <p:cNvPr id="92" name="Google Shape;92;p1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Download and Install any FTP Client that supports the SFTP Protocol</a:t>
            </a:r>
            <a:endParaRPr dirty="0"/>
          </a:p>
          <a:p>
            <a:pPr marL="457200" lvl="0" indent="-342900" algn="l" rtl="0">
              <a:spcBef>
                <a:spcPts val="0"/>
              </a:spcBef>
              <a:spcAft>
                <a:spcPts val="0"/>
              </a:spcAft>
              <a:buSzPts val="1800"/>
              <a:buChar char="●"/>
            </a:pPr>
            <a:r>
              <a:rPr lang="en" dirty="0"/>
              <a:t>Many are available… </a:t>
            </a:r>
            <a:r>
              <a:rPr lang="en" b="1" dirty="0">
                <a:solidFill>
                  <a:srgbClr val="FF0000"/>
                </a:solidFill>
              </a:rPr>
              <a:t>Note:  some of them may contain ad-ware</a:t>
            </a:r>
            <a:r>
              <a:rPr lang="en" b="1" dirty="0" smtClean="0">
                <a:solidFill>
                  <a:srgbClr val="FF0000"/>
                </a:solidFill>
              </a:rPr>
              <a:t>.</a:t>
            </a:r>
            <a:endParaRPr lang="en-US" b="1" dirty="0" smtClean="0">
              <a:solidFill>
                <a:srgbClr val="FF0000"/>
              </a:solidFill>
            </a:endParaRPr>
          </a:p>
          <a:p>
            <a:r>
              <a:rPr lang="en-US" dirty="0"/>
              <a:t>Let’s try </a:t>
            </a:r>
            <a:r>
              <a:rPr lang="en-US" dirty="0" err="1" smtClean="0"/>
              <a:t>WinSCP</a:t>
            </a:r>
            <a:r>
              <a:rPr lang="en-US" dirty="0" smtClean="0"/>
              <a:t>: </a:t>
            </a:r>
            <a:r>
              <a:rPr lang="en-US" u="sng" dirty="0" smtClean="0">
                <a:solidFill>
                  <a:schemeClr val="hlink"/>
                </a:solidFill>
                <a:hlinkClick r:id="rId3"/>
              </a:rPr>
              <a:t>https</a:t>
            </a:r>
            <a:r>
              <a:rPr lang="en-US" u="sng" dirty="0">
                <a:solidFill>
                  <a:schemeClr val="hlink"/>
                </a:solidFill>
                <a:hlinkClick r:id="rId3"/>
              </a:rPr>
              <a:t>://</a:t>
            </a:r>
            <a:r>
              <a:rPr lang="en-US" u="sng" dirty="0" smtClean="0">
                <a:solidFill>
                  <a:schemeClr val="hlink"/>
                </a:solidFill>
                <a:hlinkClick r:id="rId3"/>
              </a:rPr>
              <a:t>winscp.net/eng/</a:t>
            </a:r>
            <a:r>
              <a:rPr lang="en-US" u="sng" dirty="0" err="1" smtClean="0">
                <a:solidFill>
                  <a:schemeClr val="hlink"/>
                </a:solidFill>
                <a:hlinkClick r:id="rId3"/>
              </a:rPr>
              <a:t>download.ph</a:t>
            </a:r>
            <a:r>
              <a:rPr lang="en-US" u="sng" dirty="0" err="1" smtClean="0">
                <a:solidFill>
                  <a:schemeClr val="hlink"/>
                </a:solidFill>
              </a:rPr>
              <a:t>p</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Transfering Files to Cluster:  From MS Windows</a:t>
            </a:r>
            <a:endParaRPr/>
          </a:p>
        </p:txBody>
      </p:sp>
      <p:sp>
        <p:nvSpPr>
          <p:cNvPr id="100" name="Google Shape;100;p18"/>
          <p:cNvSpPr txBox="1">
            <a:spLocks noGrp="1"/>
          </p:cNvSpPr>
          <p:nvPr>
            <p:ph type="body" idx="1"/>
          </p:nvPr>
        </p:nvSpPr>
        <p:spPr>
          <a:xfrm>
            <a:off x="83925" y="1152425"/>
            <a:ext cx="8520600" cy="3302700"/>
          </a:xfrm>
          <a:prstGeom prst="rect">
            <a:avLst/>
          </a:prstGeom>
        </p:spPr>
        <p:txBody>
          <a:bodyPr spcFirstLastPara="1" wrap="square" lIns="91425" tIns="91425" rIns="91425" bIns="91425" anchor="t" anchorCtr="0">
            <a:noAutofit/>
          </a:bodyPr>
          <a:lstStyle/>
          <a:p>
            <a:pPr marL="457200" lvl="0" indent="0" algn="l" rtl="0">
              <a:spcBef>
                <a:spcPts val="0"/>
              </a:spcBef>
              <a:spcAft>
                <a:spcPts val="1600"/>
              </a:spcAft>
              <a:buNone/>
            </a:pPr>
            <a:r>
              <a:rPr lang="en"/>
              <a:t>I recommend the “Commander” option, where you can see both the </a:t>
            </a:r>
            <a:r>
              <a:rPr lang="en" i="1"/>
              <a:t>local </a:t>
            </a:r>
            <a:r>
              <a:rPr lang="en"/>
              <a:t>and the </a:t>
            </a:r>
            <a:r>
              <a:rPr lang="en" i="1"/>
              <a:t>remote </a:t>
            </a:r>
            <a:r>
              <a:rPr lang="en"/>
              <a:t>file directories on the same screen:</a:t>
            </a:r>
            <a:endParaRPr/>
          </a:p>
        </p:txBody>
      </p:sp>
      <p:pic>
        <p:nvPicPr>
          <p:cNvPr id="101" name="Google Shape;101;p18"/>
          <p:cNvPicPr preferRelativeResize="0"/>
          <p:nvPr/>
        </p:nvPicPr>
        <p:blipFill rotWithShape="1">
          <a:blip r:embed="rId3">
            <a:alphaModFix/>
          </a:blip>
          <a:srcRect b="44870"/>
          <a:stretch/>
        </p:blipFill>
        <p:spPr>
          <a:xfrm>
            <a:off x="1473450" y="1951575"/>
            <a:ext cx="6197100" cy="2857400"/>
          </a:xfrm>
          <a:prstGeom prst="rect">
            <a:avLst/>
          </a:prstGeom>
          <a:noFill/>
          <a:ln w="28575" cap="flat" cmpd="sng">
            <a:solidFill>
              <a:schemeClr val="dk2"/>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9"/>
          <p:cNvSpPr txBox="1">
            <a:spLocks noGrp="1"/>
          </p:cNvSpPr>
          <p:nvPr>
            <p:ph type="title"/>
          </p:nvPr>
        </p:nvSpPr>
        <p:spPr>
          <a:xfrm>
            <a:off x="311700" y="12235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Transfering Files to a Cluster:  Demonstration</a:t>
            </a:r>
            <a:endParaRPr/>
          </a:p>
        </p:txBody>
      </p:sp>
      <p:sp>
        <p:nvSpPr>
          <p:cNvPr id="107" name="Google Shape;107;p19"/>
          <p:cNvSpPr txBox="1">
            <a:spLocks noGrp="1"/>
          </p:cNvSpPr>
          <p:nvPr>
            <p:ph type="body" idx="1"/>
          </p:nvPr>
        </p:nvSpPr>
        <p:spPr>
          <a:xfrm>
            <a:off x="387775" y="715925"/>
            <a:ext cx="9033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u="sng">
                <a:solidFill>
                  <a:schemeClr val="hlink"/>
                </a:solidFill>
                <a:hlinkClick r:id="rId3"/>
              </a:rPr>
              <a:t>Stampede2 </a:t>
            </a:r>
            <a:r>
              <a:rPr lang="en"/>
              <a:t>is a </a:t>
            </a:r>
            <a:r>
              <a:rPr lang="en" u="sng">
                <a:solidFill>
                  <a:schemeClr val="hlink"/>
                </a:solidFill>
                <a:hlinkClick r:id="rId4"/>
              </a:rPr>
              <a:t>Texas Advanced Computing Center (TACC)</a:t>
            </a:r>
            <a:r>
              <a:rPr lang="en"/>
              <a:t> cluster.</a:t>
            </a:r>
            <a:endParaRPr/>
          </a:p>
          <a:p>
            <a:pPr marL="457200" lvl="0" indent="-342900" algn="l" rtl="0">
              <a:spcBef>
                <a:spcPts val="0"/>
              </a:spcBef>
              <a:spcAft>
                <a:spcPts val="0"/>
              </a:spcAft>
              <a:buSzPts val="1800"/>
              <a:buChar char="●"/>
            </a:pPr>
            <a:r>
              <a:rPr lang="en"/>
              <a:t>Other clusters should be similar, but the additional layer of security below.</a:t>
            </a:r>
            <a:endParaRPr/>
          </a:p>
          <a:p>
            <a:pPr marL="457200" lvl="0" indent="-342900" algn="l" rtl="0">
              <a:spcBef>
                <a:spcPts val="0"/>
              </a:spcBef>
              <a:spcAft>
                <a:spcPts val="0"/>
              </a:spcAft>
              <a:buSzPts val="1800"/>
              <a:buChar char="●"/>
            </a:pPr>
            <a:r>
              <a:rPr lang="en"/>
              <a:t>TACC requires </a:t>
            </a:r>
            <a:r>
              <a:rPr lang="en" u="sng">
                <a:solidFill>
                  <a:schemeClr val="hlink"/>
                </a:solidFill>
                <a:hlinkClick r:id="rId5"/>
              </a:rPr>
              <a:t>Multi-Factor Authentication</a:t>
            </a:r>
            <a:r>
              <a:rPr lang="en"/>
              <a:t>, which is like a 2nd password</a:t>
            </a:r>
            <a:endParaRPr/>
          </a:p>
          <a:p>
            <a:pPr marL="457200" lvl="0" indent="-342900" algn="l" rtl="0">
              <a:spcBef>
                <a:spcPts val="0"/>
              </a:spcBef>
              <a:spcAft>
                <a:spcPts val="0"/>
              </a:spcAft>
              <a:buSzPts val="1800"/>
              <a:buChar char="●"/>
            </a:pPr>
            <a:r>
              <a:rPr lang="en"/>
              <a:t>You have a choice of 3 ways the password can be delivered to you:  1) A text message to your phone; 2) A physical dongle that you need to purchase for a small price; or 3) An app that you download on your phone or tablet device.</a:t>
            </a:r>
            <a:endParaRPr/>
          </a:p>
          <a:p>
            <a:pPr marL="457200" lvl="0" indent="-342900" algn="l" rtl="0">
              <a:spcBef>
                <a:spcPts val="0"/>
              </a:spcBef>
              <a:spcAft>
                <a:spcPts val="0"/>
              </a:spcAft>
              <a:buSzPts val="1800"/>
              <a:buChar char="●"/>
            </a:pPr>
            <a:r>
              <a:rPr lang="en"/>
              <a:t>All three are equivalent, but let’s go with the app, because it is the easiest:</a:t>
            </a:r>
            <a:endParaRPr/>
          </a:p>
        </p:txBody>
      </p:sp>
      <p:pic>
        <p:nvPicPr>
          <p:cNvPr id="108" name="Google Shape;108;p19"/>
          <p:cNvPicPr preferRelativeResize="0"/>
          <p:nvPr/>
        </p:nvPicPr>
        <p:blipFill rotWithShape="1">
          <a:blip r:embed="rId6">
            <a:alphaModFix/>
          </a:blip>
          <a:srcRect l="3770" t="21942" r="-3769"/>
          <a:stretch/>
        </p:blipFill>
        <p:spPr>
          <a:xfrm>
            <a:off x="-360600" y="3576550"/>
            <a:ext cx="5140421" cy="1566950"/>
          </a:xfrm>
          <a:prstGeom prst="rect">
            <a:avLst/>
          </a:prstGeom>
          <a:noFill/>
          <a:ln>
            <a:noFill/>
          </a:ln>
        </p:spPr>
      </p:pic>
      <p:pic>
        <p:nvPicPr>
          <p:cNvPr id="109" name="Google Shape;109;p19"/>
          <p:cNvPicPr preferRelativeResize="0"/>
          <p:nvPr/>
        </p:nvPicPr>
        <p:blipFill>
          <a:blip r:embed="rId7">
            <a:alphaModFix/>
          </a:blip>
          <a:stretch>
            <a:fillRect/>
          </a:stretch>
        </p:blipFill>
        <p:spPr>
          <a:xfrm>
            <a:off x="6076248" y="3576551"/>
            <a:ext cx="1420725" cy="1447900"/>
          </a:xfrm>
          <a:prstGeom prst="rect">
            <a:avLst/>
          </a:prstGeom>
          <a:noFill/>
          <a:ln>
            <a:noFill/>
          </a:ln>
        </p:spPr>
      </p:pic>
      <p:sp>
        <p:nvSpPr>
          <p:cNvPr id="110" name="Google Shape;110;p19"/>
          <p:cNvSpPr txBox="1"/>
          <p:nvPr/>
        </p:nvSpPr>
        <p:spPr>
          <a:xfrm>
            <a:off x="-113875" y="3046275"/>
            <a:ext cx="4364700" cy="4164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Open Sans"/>
              <a:buAutoNum type="arabicParenR"/>
            </a:pPr>
            <a:r>
              <a:rPr lang="en">
                <a:latin typeface="Open Sans"/>
                <a:ea typeface="Open Sans"/>
                <a:cs typeface="Open Sans"/>
                <a:sym typeface="Open Sans"/>
              </a:rPr>
              <a:t>Download &amp; Install the TACC app on your phone or tablet device from its app store.</a:t>
            </a:r>
            <a:endParaRPr>
              <a:latin typeface="Open Sans"/>
              <a:ea typeface="Open Sans"/>
              <a:cs typeface="Open Sans"/>
              <a:sym typeface="Open Sans"/>
            </a:endParaRPr>
          </a:p>
        </p:txBody>
      </p:sp>
      <p:sp>
        <p:nvSpPr>
          <p:cNvPr id="111" name="Google Shape;111;p19"/>
          <p:cNvSpPr txBox="1"/>
          <p:nvPr/>
        </p:nvSpPr>
        <p:spPr>
          <a:xfrm>
            <a:off x="3879787" y="3046275"/>
            <a:ext cx="5541600" cy="4164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Open Sans"/>
              <a:buAutoNum type="arabicParenR" startAt="2"/>
            </a:pPr>
            <a:r>
              <a:rPr lang="en">
                <a:latin typeface="Open Sans"/>
                <a:ea typeface="Open Sans"/>
                <a:cs typeface="Open Sans"/>
                <a:sym typeface="Open Sans"/>
              </a:rPr>
              <a:t>Use the app to scan a personalized QR code generated within your </a:t>
            </a:r>
            <a:r>
              <a:rPr lang="en" u="sng">
                <a:solidFill>
                  <a:schemeClr val="hlink"/>
                </a:solidFill>
                <a:latin typeface="Open Sans"/>
                <a:ea typeface="Open Sans"/>
                <a:cs typeface="Open Sans"/>
                <a:sym typeface="Open Sans"/>
                <a:hlinkClick r:id="rId8"/>
              </a:rPr>
              <a:t>TACC User Portal Account</a:t>
            </a:r>
            <a:r>
              <a:rPr lang="en">
                <a:latin typeface="Open Sans"/>
                <a:ea typeface="Open Sans"/>
                <a:cs typeface="Open Sans"/>
                <a:sym typeface="Open Sans"/>
              </a:rPr>
              <a:t> to pair it with your login credentials.</a:t>
            </a:r>
            <a:endParaRPr>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0"/>
          <p:cNvSpPr txBox="1">
            <a:spLocks noGrp="1"/>
          </p:cNvSpPr>
          <p:nvPr>
            <p:ph type="title"/>
          </p:nvPr>
        </p:nvSpPr>
        <p:spPr>
          <a:xfrm>
            <a:off x="311700" y="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Transfering Files to Cluster:  From MS Windows</a:t>
            </a:r>
            <a:endParaRPr/>
          </a:p>
        </p:txBody>
      </p:sp>
      <p:sp>
        <p:nvSpPr>
          <p:cNvPr id="117" name="Google Shape;117;p2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0" algn="l" rtl="0">
              <a:spcBef>
                <a:spcPts val="0"/>
              </a:spcBef>
              <a:spcAft>
                <a:spcPts val="1600"/>
              </a:spcAft>
              <a:buNone/>
            </a:pPr>
            <a:endParaRPr/>
          </a:p>
        </p:txBody>
      </p:sp>
      <p:pic>
        <p:nvPicPr>
          <p:cNvPr id="118" name="Google Shape;118;p20"/>
          <p:cNvPicPr preferRelativeResize="0"/>
          <p:nvPr/>
        </p:nvPicPr>
        <p:blipFill rotWithShape="1">
          <a:blip r:embed="rId3">
            <a:alphaModFix/>
          </a:blip>
          <a:srcRect r="24924" b="32327"/>
          <a:stretch/>
        </p:blipFill>
        <p:spPr>
          <a:xfrm>
            <a:off x="311700" y="878913"/>
            <a:ext cx="7889301" cy="3939675"/>
          </a:xfrm>
          <a:prstGeom prst="rect">
            <a:avLst/>
          </a:prstGeom>
          <a:noFill/>
          <a:ln>
            <a:noFill/>
          </a:ln>
        </p:spPr>
      </p:pic>
      <p:sp>
        <p:nvSpPr>
          <p:cNvPr id="119" name="Google Shape;119;p20"/>
          <p:cNvSpPr txBox="1"/>
          <p:nvPr/>
        </p:nvSpPr>
        <p:spPr>
          <a:xfrm>
            <a:off x="1227275" y="744625"/>
            <a:ext cx="4219500" cy="33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u="sng">
                <a:solidFill>
                  <a:srgbClr val="FF0000"/>
                </a:solidFill>
                <a:latin typeface="Open Sans"/>
                <a:ea typeface="Open Sans"/>
                <a:cs typeface="Open Sans"/>
                <a:sym typeface="Open Sans"/>
              </a:rPr>
              <a:t>Step 1</a:t>
            </a:r>
            <a:r>
              <a:rPr lang="en" sz="1800" b="1">
                <a:solidFill>
                  <a:srgbClr val="FF0000"/>
                </a:solidFill>
                <a:latin typeface="Open Sans"/>
                <a:ea typeface="Open Sans"/>
                <a:cs typeface="Open Sans"/>
                <a:sym typeface="Open Sans"/>
              </a:rPr>
              <a:t>:  Click “New Session”</a:t>
            </a:r>
            <a:endParaRPr sz="1800" b="1">
              <a:solidFill>
                <a:srgbClr val="FF0000"/>
              </a:solidFill>
              <a:latin typeface="Open Sans"/>
              <a:ea typeface="Open Sans"/>
              <a:cs typeface="Open Sans"/>
              <a:sym typeface="Open Sans"/>
            </a:endParaRPr>
          </a:p>
        </p:txBody>
      </p:sp>
      <p:cxnSp>
        <p:nvCxnSpPr>
          <p:cNvPr id="120" name="Google Shape;120;p20"/>
          <p:cNvCxnSpPr/>
          <p:nvPr/>
        </p:nvCxnSpPr>
        <p:spPr>
          <a:xfrm flipH="1">
            <a:off x="1241100" y="1103175"/>
            <a:ext cx="344700" cy="620400"/>
          </a:xfrm>
          <a:prstGeom prst="straightConnector1">
            <a:avLst/>
          </a:prstGeom>
          <a:noFill/>
          <a:ln w="38100" cap="flat" cmpd="sng">
            <a:solidFill>
              <a:srgbClr val="FF0000"/>
            </a:solidFill>
            <a:prstDash val="solid"/>
            <a:round/>
            <a:headEnd type="none" w="med" len="med"/>
            <a:tailEnd type="triangle" w="med" len="med"/>
          </a:ln>
        </p:spPr>
      </p:cxnSp>
      <p:sp>
        <p:nvSpPr>
          <p:cNvPr id="121" name="Google Shape;121;p20"/>
          <p:cNvSpPr txBox="1"/>
          <p:nvPr/>
        </p:nvSpPr>
        <p:spPr>
          <a:xfrm>
            <a:off x="5729900" y="2337350"/>
            <a:ext cx="1268700" cy="33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u="sng">
                <a:solidFill>
                  <a:srgbClr val="FF0000"/>
                </a:solidFill>
                <a:latin typeface="Open Sans"/>
                <a:ea typeface="Open Sans"/>
                <a:cs typeface="Open Sans"/>
                <a:sym typeface="Open Sans"/>
              </a:rPr>
              <a:t>Step 2</a:t>
            </a:r>
            <a:r>
              <a:rPr lang="en" sz="1800" b="1">
                <a:solidFill>
                  <a:srgbClr val="FF0000"/>
                </a:solidFill>
                <a:latin typeface="Open Sans"/>
                <a:ea typeface="Open Sans"/>
                <a:cs typeface="Open Sans"/>
                <a:sym typeface="Open Sans"/>
              </a:rPr>
              <a:t>: leave as default</a:t>
            </a:r>
            <a:endParaRPr sz="1800" b="1">
              <a:solidFill>
                <a:srgbClr val="FF0000"/>
              </a:solidFill>
              <a:latin typeface="Open Sans"/>
              <a:ea typeface="Open Sans"/>
              <a:cs typeface="Open Sans"/>
              <a:sym typeface="Open Sans"/>
            </a:endParaRPr>
          </a:p>
        </p:txBody>
      </p:sp>
      <p:cxnSp>
        <p:nvCxnSpPr>
          <p:cNvPr id="122" name="Google Shape;122;p20"/>
          <p:cNvCxnSpPr/>
          <p:nvPr/>
        </p:nvCxnSpPr>
        <p:spPr>
          <a:xfrm flipH="1">
            <a:off x="4957650" y="2964750"/>
            <a:ext cx="765000" cy="360300"/>
          </a:xfrm>
          <a:prstGeom prst="straightConnector1">
            <a:avLst/>
          </a:prstGeom>
          <a:noFill/>
          <a:ln w="38100" cap="flat" cmpd="sng">
            <a:solidFill>
              <a:srgbClr val="FF0000"/>
            </a:solidFill>
            <a:prstDash val="solid"/>
            <a:round/>
            <a:headEnd type="none" w="med" len="med"/>
            <a:tailEnd type="triangle" w="med" len="med"/>
          </a:ln>
        </p:spPr>
      </p:cxnSp>
      <p:cxnSp>
        <p:nvCxnSpPr>
          <p:cNvPr id="123" name="Google Shape;123;p20"/>
          <p:cNvCxnSpPr/>
          <p:nvPr/>
        </p:nvCxnSpPr>
        <p:spPr>
          <a:xfrm>
            <a:off x="6701725" y="3130225"/>
            <a:ext cx="530400" cy="476400"/>
          </a:xfrm>
          <a:prstGeom prst="straightConnector1">
            <a:avLst/>
          </a:prstGeom>
          <a:noFill/>
          <a:ln w="38100" cap="flat" cmpd="sng">
            <a:solidFill>
              <a:srgbClr val="FF0000"/>
            </a:solidFill>
            <a:prstDash val="solid"/>
            <a:round/>
            <a:headEnd type="none" w="med" len="med"/>
            <a:tailEnd type="triangle" w="med" len="med"/>
          </a:ln>
        </p:spPr>
      </p:cxnSp>
      <p:sp>
        <p:nvSpPr>
          <p:cNvPr id="124" name="Google Shape;124;p20"/>
          <p:cNvSpPr txBox="1"/>
          <p:nvPr/>
        </p:nvSpPr>
        <p:spPr>
          <a:xfrm>
            <a:off x="1938300" y="3606700"/>
            <a:ext cx="2633700" cy="33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u="sng">
                <a:solidFill>
                  <a:srgbClr val="FF0000"/>
                </a:solidFill>
                <a:latin typeface="Open Sans"/>
                <a:ea typeface="Open Sans"/>
                <a:cs typeface="Open Sans"/>
                <a:sym typeface="Open Sans"/>
              </a:rPr>
              <a:t>Step 3</a:t>
            </a:r>
            <a:r>
              <a:rPr lang="en" sz="1800" b="1">
                <a:solidFill>
                  <a:srgbClr val="FF0000"/>
                </a:solidFill>
                <a:latin typeface="Open Sans"/>
                <a:ea typeface="Open Sans"/>
                <a:cs typeface="Open Sans"/>
                <a:sym typeface="Open Sans"/>
              </a:rPr>
              <a:t>:</a:t>
            </a:r>
            <a:endParaRPr sz="1800" b="1">
              <a:solidFill>
                <a:srgbClr val="FF0000"/>
              </a:solidFill>
              <a:latin typeface="Open Sans"/>
              <a:ea typeface="Open Sans"/>
              <a:cs typeface="Open Sans"/>
              <a:sym typeface="Open Sans"/>
            </a:endParaRPr>
          </a:p>
          <a:p>
            <a:pPr marL="0" lvl="0" indent="0" algn="l" rtl="0">
              <a:spcBef>
                <a:spcPts val="0"/>
              </a:spcBef>
              <a:spcAft>
                <a:spcPts val="0"/>
              </a:spcAft>
              <a:buNone/>
            </a:pPr>
            <a:r>
              <a:rPr lang="en" sz="1800" b="1">
                <a:solidFill>
                  <a:srgbClr val="FF0000"/>
                </a:solidFill>
                <a:latin typeface="Open Sans"/>
                <a:ea typeface="Open Sans"/>
                <a:cs typeface="Open Sans"/>
                <a:sym typeface="Open Sans"/>
              </a:rPr>
              <a:t>Enter the address of the cluster, and your login credentials</a:t>
            </a:r>
            <a:endParaRPr sz="1800" b="1">
              <a:solidFill>
                <a:srgbClr val="FF0000"/>
              </a:solidFill>
              <a:latin typeface="Open Sans"/>
              <a:ea typeface="Open Sans"/>
              <a:cs typeface="Open Sans"/>
              <a:sym typeface="Open Sans"/>
            </a:endParaRPr>
          </a:p>
        </p:txBody>
      </p:sp>
      <p:cxnSp>
        <p:nvCxnSpPr>
          <p:cNvPr id="125" name="Google Shape;125;p20"/>
          <p:cNvCxnSpPr/>
          <p:nvPr/>
        </p:nvCxnSpPr>
        <p:spPr>
          <a:xfrm rot="10800000" flipH="1">
            <a:off x="3802000" y="3819650"/>
            <a:ext cx="908700" cy="186900"/>
          </a:xfrm>
          <a:prstGeom prst="straightConnector1">
            <a:avLst/>
          </a:prstGeom>
          <a:noFill/>
          <a:ln w="38100" cap="flat" cmpd="sng">
            <a:solidFill>
              <a:srgbClr val="FF0000"/>
            </a:solidFill>
            <a:prstDash val="solid"/>
            <a:round/>
            <a:headEnd type="none" w="med" len="med"/>
            <a:tailEnd type="triangle" w="med" len="med"/>
          </a:ln>
        </p:spPr>
      </p:cxnSp>
      <p:cxnSp>
        <p:nvCxnSpPr>
          <p:cNvPr id="126" name="Google Shape;126;p20"/>
          <p:cNvCxnSpPr/>
          <p:nvPr/>
        </p:nvCxnSpPr>
        <p:spPr>
          <a:xfrm rot="10800000" flipH="1">
            <a:off x="3971400" y="4299100"/>
            <a:ext cx="1350600" cy="320400"/>
          </a:xfrm>
          <a:prstGeom prst="straightConnector1">
            <a:avLst/>
          </a:prstGeom>
          <a:noFill/>
          <a:ln w="38100" cap="flat" cmpd="sng">
            <a:solidFill>
              <a:srgbClr val="FF0000"/>
            </a:solidFill>
            <a:prstDash val="solid"/>
            <a:round/>
            <a:headEnd type="none" w="med" len="med"/>
            <a:tailEnd type="triangle" w="med" len="med"/>
          </a:ln>
        </p:spPr>
      </p:cxnSp>
      <p:cxnSp>
        <p:nvCxnSpPr>
          <p:cNvPr id="127" name="Google Shape;127;p20"/>
          <p:cNvCxnSpPr/>
          <p:nvPr/>
        </p:nvCxnSpPr>
        <p:spPr>
          <a:xfrm rot="10800000" flipH="1">
            <a:off x="3971400" y="4453825"/>
            <a:ext cx="2289000" cy="276000"/>
          </a:xfrm>
          <a:prstGeom prst="straightConnector1">
            <a:avLst/>
          </a:prstGeom>
          <a:noFill/>
          <a:ln w="38100" cap="flat" cmpd="sng">
            <a:solidFill>
              <a:srgbClr val="FF0000"/>
            </a:solidFill>
            <a:prstDash val="solid"/>
            <a:round/>
            <a:headEnd type="none" w="med" len="med"/>
            <a:tailEnd type="triangle" w="med" len="med"/>
          </a:ln>
        </p:spPr>
      </p:cxnSp>
      <p:sp>
        <p:nvSpPr>
          <p:cNvPr id="128" name="Google Shape;128;p20"/>
          <p:cNvSpPr txBox="1"/>
          <p:nvPr/>
        </p:nvSpPr>
        <p:spPr>
          <a:xfrm>
            <a:off x="4642325" y="3606700"/>
            <a:ext cx="4219500" cy="33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a:solidFill>
                  <a:srgbClr val="FF0000"/>
                </a:solidFill>
                <a:latin typeface="Open Sans"/>
                <a:ea typeface="Open Sans"/>
                <a:cs typeface="Open Sans"/>
                <a:sym typeface="Open Sans"/>
              </a:rPr>
              <a:t>stampede2.tacc.utexas.edu</a:t>
            </a:r>
            <a:endParaRPr sz="1200" b="1">
              <a:solidFill>
                <a:srgbClr val="FF0000"/>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TotalTime>
  <Words>1400</Words>
  <Application>Microsoft Macintosh PowerPoint</Application>
  <PresentationFormat>On-screen Show (16:9)</PresentationFormat>
  <Paragraphs>103</Paragraphs>
  <Slides>16</Slides>
  <Notes>14</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16</vt:i4>
      </vt:variant>
    </vt:vector>
  </HeadingPairs>
  <TitlesOfParts>
    <vt:vector size="26" baseType="lpstr">
      <vt:lpstr>Courier New</vt:lpstr>
      <vt:lpstr>Nunito</vt:lpstr>
      <vt:lpstr>Open Sans</vt:lpstr>
      <vt:lpstr>PT Sans Narrow</vt:lpstr>
      <vt:lpstr>Roboto</vt:lpstr>
      <vt:lpstr>Roboto Mono</vt:lpstr>
      <vt:lpstr>Times New Roman</vt:lpstr>
      <vt:lpstr>Arial</vt:lpstr>
      <vt:lpstr>Tropic</vt:lpstr>
      <vt:lpstr>Simple Light</vt:lpstr>
      <vt:lpstr>Blue Waters Petascale Semester Curriculum v1.0 Unit 3: Using a Cluster Lesson 4: Copying Code to a Cluster Developed by Roman Voronov for the Shodor Education Foundation, Inc.</vt:lpstr>
      <vt:lpstr>Except where otherwise noted, this work by The Shodor Education Foundation, Inc. is licensed under CC BY-SA 4.0. To view a copy of this license, visit https://creativecommons.org/licenses/by-sa/4.0  Browse and search the full curriculum at http://shodor.org/petascale/materials/semester-curriculum  We welcome your improvements! You can submit your proposed changes to this material and the rest of the curriculum in our GitHub repository at https://github.com/shodor-education/petascale-semester-curriculum  We want to hear from you! Please let us know your experiences using this material by sending email to petascale@shodor.org</vt:lpstr>
      <vt:lpstr>REVIEW:  What is a File?</vt:lpstr>
      <vt:lpstr>Which type of Files is it Okay to Copy to a Cluster?</vt:lpstr>
      <vt:lpstr>So how do we send an ASCI file to a Cluster?</vt:lpstr>
      <vt:lpstr>Transfering Files to Cluster:  From MS Windows</vt:lpstr>
      <vt:lpstr>Transfering Files to Cluster:  From MS Windows</vt:lpstr>
      <vt:lpstr>Transfering Files to a Cluster:  Demonstration</vt:lpstr>
      <vt:lpstr>Transfering Files to Cluster:  From MS Windows</vt:lpstr>
      <vt:lpstr>Transfering Files to a Cluster:  Logging into Cluster</vt:lpstr>
      <vt:lpstr>Transfering Files to a Cluster:  Drag &amp; Drop</vt:lpstr>
      <vt:lpstr>A Little House-Keeping:  The Dos2Unix Command</vt:lpstr>
      <vt:lpstr>Terminal to Cluster: File Transfer</vt:lpstr>
      <vt:lpstr>Terminal to Cluster: File Transfer</vt:lpstr>
      <vt:lpstr>Terminal to Cluster: File Transfer (Linux &amp; MacOS)</vt:lpstr>
      <vt:lpstr>References / Further Reading:</vt:lpstr>
    </vt:vector>
  </TitlesOfParts>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Copying Code to a Cluster</dc:title>
  <cp:lastModifiedBy>Aaron Weeden</cp:lastModifiedBy>
  <cp:revision>11</cp:revision>
  <dcterms:modified xsi:type="dcterms:W3CDTF">2020-11-18T19:51:51Z</dcterms:modified>
</cp:coreProperties>
</file>