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76" r:id="rId3"/>
    <p:sldId id="262" r:id="rId4"/>
    <p:sldId id="264" r:id="rId5"/>
    <p:sldId id="270" r:id="rId6"/>
    <p:sldId id="265" r:id="rId7"/>
    <p:sldId id="266" r:id="rId8"/>
    <p:sldId id="267" r:id="rId9"/>
    <p:sldId id="268" r:id="rId10"/>
    <p:sldId id="257" r:id="rId11"/>
    <p:sldId id="258" r:id="rId12"/>
    <p:sldId id="260" r:id="rId13"/>
    <p:sldId id="269" r:id="rId14"/>
    <p:sldId id="272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p15="http://schemas.microsoft.com/office/powerpoint/2012/main" xmlns:go="http://customooxmlschemas.google.com/" roundtripDataSignature="AMtx7mhOhAlEUOi/OG3o+t3evIJyqvyxnQ==" r:id="rId23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onymous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65027" autoAdjust="0"/>
  </p:normalViewPr>
  <p:slideViewPr>
    <p:cSldViewPr snapToGrid="0">
      <p:cViewPr varScale="1">
        <p:scale>
          <a:sx n="58" d="100"/>
          <a:sy n="58" d="100"/>
        </p:scale>
        <p:origin x="2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3" Type="http://customschemas.google.com/relationships/presentationmetadata" Target="metadata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1016C-1A58-4CA4-A72C-FFAAF17E373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5680-7B1E-4A16-96E2-367CF47F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A5680-7B1E-4A16-96E2-367CF47F3A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7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A5680-7B1E-4A16-96E2-367CF47F3A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9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F1548A-031C-4017-A469-1F6F57DFA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4304642-FB16-43CB-BDB2-BE565D19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17A357-5A12-4FB6-831E-263725DE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560D76-737D-4F45-B02B-C64E8304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1C5EBC-DAA7-44A9-87F6-D6E5BF88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1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017ED8-32D3-48A9-865B-D1F7D0D5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2CC3ACB-AF72-4D39-8202-0ABA6ADA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AE86A8-0336-475E-8C53-378986A0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AF4AD7-F88E-4B18-978A-9BD28F63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CE9313-B78B-4B28-9BBD-0BA91A25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CDED3BC-5406-4FD7-8220-DA00CDF3F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C33A346-AFBF-4885-ABCB-E5FE8DA8A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59FBE-5C0E-46E3-8F73-D3B85FFB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2B8963-6DEF-4C8E-9E8B-3657C93F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8038DF-83CC-45F7-90AD-68EA5D4E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C8F21E-0BA7-4D7B-8E95-5004BB0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579068-4E3F-47D8-9543-2CE3A535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D1C011-12E6-44E4-A195-99E6DE27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FA2B6E-3830-4EA4-928D-4D5F317D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C8C216-3724-451A-BE89-E30F691F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5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1B92F1-AE35-479A-A1DB-99B1583C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0A97F5-CF09-4A2D-BF21-2B70E8AD5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01327A-1010-450D-8DDD-14CC7ECF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389986-F889-43BB-BCFC-AF605406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46CBB6-A5A9-4B55-85FE-AC05DF60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B07227-E424-4031-BBB3-2AD61C3D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BE14F5-39A7-48DA-9FA0-D6670889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AD71E3C-60A0-4402-8888-62897F4C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19C5DB4-2DC8-4210-B2F1-9F36671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4F7ABFA-7B68-4E83-8E08-7F5B44E1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71CF60-10D0-4244-A96C-6C488AF3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073737-E7AA-4A77-AF7F-BCB0E39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96E096-0255-4086-9035-A63535906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37967A-F630-4562-994C-1C8CDD825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187920C-D647-4D12-8724-F4AC8CAFD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0E33A59-014F-4CCE-81F9-97B026151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BA08CB2-C117-447E-A916-0D66CF4D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29D0CA4-543C-4E0A-A731-7C56C357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7257B18-ED85-4692-AE50-1FA346CC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579879-9EC8-4EA4-A995-D07D768E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6292A33-2D1F-4823-B252-99E97C0D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4C7B68E-6BE9-4ED5-B7D3-D74B3AC3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0CC1B9-4FFC-478E-B58E-91CC1AF2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6A884B7-E95E-4524-9970-59581525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5AF3E20-0700-4A4C-9B49-598F144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FBE44B5-BA8F-4623-BD93-F657EB2C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DB0524-F63C-4D3B-A166-48089E0C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01F34B-9227-44D9-8AAC-9F4D9BC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C4B3FC6-BDE7-458E-A0D4-3B5CDEE2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668A527-DB80-4A46-B718-1AA0F646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912AFE-009E-4B98-A758-6A988903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725B9B9-1722-4441-BC9D-A99F4787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5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ED2D60-7517-4620-8434-71A1B86C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F950A2E-0AC2-40B7-B734-6E908DE2D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7D254B-29A8-4412-A23A-AB503F402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10A96D-2768-4D80-9060-4598900E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0442613-6820-4E02-8767-4A56738C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18FC9A-02F5-433E-8828-4CEAA332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D4FA33A-BDCE-4DA7-A39F-6ADCDBC9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6CC21BF-88DD-4AD5-BAA9-8D109B473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AC3D1B-D615-4DE2-AC94-EDCE63FF4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FD67E6-1A57-4987-A830-E077F3332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B1710F-7A62-4E14-A523-79DB7AF35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3: Using a Cluster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smtClean="0">
                <a:latin typeface="Times New Roman" charset="0"/>
                <a:ea typeface="Times New Roman" charset="0"/>
                <a:cs typeface="Times New Roman" charset="0"/>
              </a:rPr>
              <a:t>8: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Scaling on a Cluster 2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Hyacinthe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Aboudja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9248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4764F1-FECB-4B75-9A14-126E834E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8EF53E-3BD0-42CF-8235-385BA7C3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Once you know what  is a cluster?</a:t>
            </a:r>
          </a:p>
          <a:p>
            <a:r>
              <a:rPr lang="en-US" dirty="0"/>
              <a:t>What is its architecture?</a:t>
            </a:r>
          </a:p>
          <a:p>
            <a:r>
              <a:rPr lang="en-US" dirty="0"/>
              <a:t>What is it used for ?</a:t>
            </a:r>
          </a:p>
          <a:p>
            <a:r>
              <a:rPr lang="en-US" dirty="0"/>
              <a:t>How to use it</a:t>
            </a:r>
          </a:p>
          <a:p>
            <a:pPr lvl="1"/>
            <a:r>
              <a:rPr lang="en-US" dirty="0" err="1"/>
              <a:t>Slurm</a:t>
            </a:r>
            <a:endParaRPr lang="en-US" dirty="0"/>
          </a:p>
          <a:p>
            <a:pPr lvl="1"/>
            <a:r>
              <a:rPr lang="en-US" dirty="0"/>
              <a:t>PBS (Torque)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8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58812E-D0EF-4592-8D50-8A836B14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SLURM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imple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inux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tility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esources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anager)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C4BE4C-9368-4E1B-AC76-88337059A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Source, cluster resource management and job scheduler system for small and large Linux computers clusters connected as HPC( High Performance Computers)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9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37B787-9675-49F4-BB53-DFA1AB9B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Batch Scheduler and Resource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EA94E1-C2DC-488F-A46D-BE2DBBE9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SLURM system, both the resource manager and the job batch scheduler (work load manager) work hands in hands to run and complete the job request of the user.</a:t>
            </a:r>
          </a:p>
          <a:p>
            <a:r>
              <a:rPr lang="en-US" dirty="0"/>
              <a:t>Job Batch Scheduler: identifies, allocate in optimized time the requested resources and launch to run and complete the job.</a:t>
            </a:r>
          </a:p>
        </p:txBody>
      </p:sp>
    </p:spTree>
    <p:extLst>
      <p:ext uri="{BB962C8B-B14F-4D97-AF65-F5344CB8AC3E}">
        <p14:creationId xmlns:p14="http://schemas.microsoft.com/office/powerpoint/2010/main" val="158238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4EA4F9-2CFF-4842-82DB-21B4127B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685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Screenshots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1588775F-A18E-4561-9815-8073F4D64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800100"/>
            <a:ext cx="10033000" cy="564356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153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986BB5D6-2EE5-4698-B45F-CD57D9421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7644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B7821F-0927-46A2-AB53-699DE44B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D349F9-9F08-4186-B9E1-38BF346F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57E1C5-520E-4FA3-A586-E040AA66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3"/>
            <a:ext cx="10515600" cy="906465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23B0BB-6D89-4802-861E-CA9648FF6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68642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https://slurm.schedmd.com/quickstart.html</a:t>
            </a:r>
          </a:p>
          <a:p>
            <a:r>
              <a:rPr lang="en-US" dirty="0"/>
              <a:t>https://hpc.llnl.gov/banks-jobs/running-jobs/slurm-commands</a:t>
            </a:r>
          </a:p>
        </p:txBody>
      </p:sp>
    </p:spTree>
    <p:extLst>
      <p:ext uri="{BB962C8B-B14F-4D97-AF65-F5344CB8AC3E}">
        <p14:creationId xmlns:p14="http://schemas.microsoft.com/office/powerpoint/2010/main" val="212848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E7892-6AAD-4E4B-B485-21B5ECB7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115787-C7C5-40FF-9F79-31FD29A6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61190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Clusters</a:t>
            </a:r>
          </a:p>
          <a:p>
            <a:r>
              <a:rPr lang="en-US" dirty="0"/>
              <a:t>Workload Scheduler &amp; Resources Manager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Existing and commonly used</a:t>
            </a:r>
          </a:p>
          <a:p>
            <a:pPr lvl="2"/>
            <a:r>
              <a:rPr lang="en-US" dirty="0"/>
              <a:t>PBS/TORQUE, SLURM</a:t>
            </a:r>
          </a:p>
          <a:p>
            <a:r>
              <a:rPr lang="en-US" dirty="0"/>
              <a:t>Example of WLRM across universities and institutions</a:t>
            </a:r>
          </a:p>
          <a:p>
            <a:pPr lvl="1"/>
            <a:r>
              <a:rPr lang="en-US" dirty="0"/>
              <a:t>OU SLURM</a:t>
            </a:r>
          </a:p>
          <a:p>
            <a:pPr lvl="1"/>
            <a:r>
              <a:rPr lang="en-US" dirty="0"/>
              <a:t>OSU TORQUE</a:t>
            </a:r>
          </a:p>
          <a:p>
            <a:pPr lvl="1"/>
            <a:r>
              <a:rPr lang="en-US" dirty="0"/>
              <a:t>Blue Water PBS/TORQUE</a:t>
            </a:r>
          </a:p>
          <a:p>
            <a:r>
              <a:rPr lang="en-US" dirty="0"/>
              <a:t>Equivalent Basic Commands across Workload schedulers</a:t>
            </a:r>
          </a:p>
          <a:p>
            <a:r>
              <a:rPr lang="en-US" dirty="0"/>
              <a:t>Structure of Job Scripts</a:t>
            </a:r>
          </a:p>
          <a:p>
            <a:pPr lvl="1"/>
            <a:r>
              <a:rPr lang="en-US" dirty="0"/>
              <a:t>Resource Manager (computing nodes, Memory, software application, job size)</a:t>
            </a:r>
          </a:p>
          <a:p>
            <a:pPr lvl="1"/>
            <a:r>
              <a:rPr lang="en-US" dirty="0"/>
              <a:t>Scheduling Partition (time duration needs)</a:t>
            </a:r>
          </a:p>
          <a:p>
            <a:r>
              <a:rPr lang="en-US" dirty="0"/>
              <a:t>Examples of Programs &amp; Job scripts (</a:t>
            </a:r>
            <a:r>
              <a:rPr lang="en-US" dirty="0" err="1"/>
              <a:t>hello_world_mpi</a:t>
            </a:r>
            <a:r>
              <a:rPr lang="en-US" dirty="0"/>
              <a:t>, </a:t>
            </a:r>
            <a:r>
              <a:rPr lang="en-US" dirty="0" err="1"/>
              <a:t>Area_curve</a:t>
            </a:r>
            <a:r>
              <a:rPr lang="en-US" dirty="0"/>
              <a:t>)</a:t>
            </a:r>
          </a:p>
          <a:p>
            <a:r>
              <a:rPr lang="en-US" dirty="0"/>
              <a:t>Screenshots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9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AA7FA5-7F79-4362-84A7-947BBE47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07"/>
            <a:ext cx="10515600" cy="820738"/>
          </a:xfrm>
        </p:spPr>
        <p:txBody>
          <a:bodyPr/>
          <a:lstStyle/>
          <a:p>
            <a:pPr algn="ctr"/>
            <a:r>
              <a:rPr lang="en-US" dirty="0"/>
              <a:t>Workload Scheduler &amp; Resources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14B3CA-33C5-47E9-B3FC-EEB12736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44"/>
            <a:ext cx="10515600" cy="5600705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en-US" dirty="0"/>
              <a:t>Description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Existing and commonly used</a:t>
            </a:r>
          </a:p>
          <a:p>
            <a:pPr lvl="2"/>
            <a:r>
              <a:rPr lang="en-US" dirty="0"/>
              <a:t>PBS/TORQUE, SLURM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D523A4-4172-4CF3-87EF-55764807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8858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Equivalence of Basic Commands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251C0C9B-8E40-4667-9FCE-EA58401C9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234977"/>
              </p:ext>
            </p:extLst>
          </p:nvPr>
        </p:nvGraphicFramePr>
        <p:xfrm>
          <a:off x="838200" y="1695832"/>
          <a:ext cx="10515597" cy="326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="" xmlns:a16="http://schemas.microsoft.com/office/drawing/2014/main" val="2498812653"/>
                    </a:ext>
                  </a:extLst>
                </a:gridCol>
                <a:gridCol w="3505199">
                  <a:extLst>
                    <a:ext uri="{9D8B030D-6E8A-4147-A177-3AD203B41FA5}">
                      <a16:colId xmlns="" xmlns:a16="http://schemas.microsoft.com/office/drawing/2014/main" val="1636506021"/>
                    </a:ext>
                  </a:extLst>
                </a:gridCol>
                <a:gridCol w="3505199">
                  <a:extLst>
                    <a:ext uri="{9D8B030D-6E8A-4147-A177-3AD203B41FA5}">
                      <a16:colId xmlns="" xmlns:a16="http://schemas.microsoft.com/office/drawing/2014/main" val="3911463009"/>
                    </a:ext>
                  </a:extLst>
                </a:gridCol>
              </a:tblGrid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User Command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PBS/TORQUE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SLURM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8635304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Submission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qsub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[script file]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sbatch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[script file]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97911722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Status(by job)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qstat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squeue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2785360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Status (by User)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qstat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–u 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User_Name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squeue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–u [User Name]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34654304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Deletion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qdel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scancel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1806414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hold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qhold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scontrol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hold [job ID] 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92611576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Queue List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qstat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-Q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squeue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5118378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8349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34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AB9958-B62B-4060-8224-1BF9A2F4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45"/>
            <a:ext cx="10515600" cy="11779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 of WLRM across universities and institutions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B8FE39-70FE-4FFF-940E-80858FD60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4776788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en-US" dirty="0"/>
              <a:t>OU : SLURM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OSU : TORQUE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Blue Water : PBS/TORQUE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Lawrence National Laboratory: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4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9E7589-2ABE-45D5-A06C-3B2BD54A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1057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Equivalent Basic Commands across Workload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79487C-CE65-412E-BBCE-401247007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574"/>
            <a:ext cx="10515600" cy="557212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module load </a:t>
            </a:r>
            <a:r>
              <a:rPr lang="en-US" dirty="0" err="1"/>
              <a:t>OpenMPI</a:t>
            </a:r>
            <a:endParaRPr lang="en-US" dirty="0"/>
          </a:p>
          <a:p>
            <a:r>
              <a:rPr lang="en-US" dirty="0" err="1"/>
              <a:t>sbatch</a:t>
            </a:r>
            <a:r>
              <a:rPr lang="en-US" dirty="0"/>
              <a:t> </a:t>
            </a:r>
            <a:r>
              <a:rPr lang="en-US" dirty="0" err="1"/>
              <a:t>myJobScript</a:t>
            </a:r>
            <a:endParaRPr lang="en-US" dirty="0"/>
          </a:p>
          <a:p>
            <a:r>
              <a:rPr lang="en-US" dirty="0" err="1"/>
              <a:t>squeue</a:t>
            </a:r>
            <a:r>
              <a:rPr lang="en-US" dirty="0"/>
              <a:t> –u </a:t>
            </a:r>
            <a:r>
              <a:rPr lang="en-US" dirty="0" err="1"/>
              <a:t>haboudj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5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FCAC37-FCD7-4874-A923-C3B17070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13"/>
            <a:ext cx="10515600" cy="771525"/>
          </a:xfrm>
        </p:spPr>
        <p:txBody>
          <a:bodyPr/>
          <a:lstStyle/>
          <a:p>
            <a:pPr algn="ctr"/>
            <a:r>
              <a:rPr lang="en-US" dirty="0"/>
              <a:t>Structure of Job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959E85-874E-43C0-A2D3-4318AE81E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538"/>
            <a:ext cx="10515600" cy="5886449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en-US" dirty="0"/>
              <a:t>Resource Manager (computing nodes, Memory, software application, job size)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Scheduling Partition (time duration needs)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3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E876EA-47CE-4846-8748-666D1308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7"/>
            <a:ext cx="10515600" cy="14573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Examples of Programs &amp; Job scripts (</a:t>
            </a:r>
            <a:r>
              <a:rPr lang="en-US" dirty="0" err="1"/>
              <a:t>hello_world_mpi</a:t>
            </a:r>
            <a:r>
              <a:rPr lang="en-US" dirty="0"/>
              <a:t>, </a:t>
            </a:r>
            <a:r>
              <a:rPr lang="en-US" dirty="0" err="1"/>
              <a:t>Area_curve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370</Words>
  <Application>Microsoft Macintosh PowerPoint</Application>
  <PresentationFormat>Widescreen</PresentationFormat>
  <Paragraphs>91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Times New Roman</vt:lpstr>
      <vt:lpstr>Arial</vt:lpstr>
      <vt:lpstr>Office Theme</vt:lpstr>
      <vt:lpstr>Blue Waters Petascale Semester Curriculum v1.0 Unit 3: Using a Cluster Lesson 8: Scaling on a Cluster 2 Developed by Hyacinthe Aboudja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Outline</vt:lpstr>
      <vt:lpstr>Workload Scheduler &amp; Resources Manager</vt:lpstr>
      <vt:lpstr>Equivalence of Basic Commands </vt:lpstr>
      <vt:lpstr> Example of WLRM across universities and institutions </vt:lpstr>
      <vt:lpstr>Equivalent Basic Commands across Workload Schedulers</vt:lpstr>
      <vt:lpstr>Structure of Job Scripts</vt:lpstr>
      <vt:lpstr> Examples of Programs &amp; Job scripts (hello_world_mpi, Area_curve) </vt:lpstr>
      <vt:lpstr>Introduction</vt:lpstr>
      <vt:lpstr>SLURM (Simple Linux Utility Resources Manager)</vt:lpstr>
      <vt:lpstr>Batch Scheduler and Resource Manager</vt:lpstr>
      <vt:lpstr>Screenshots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Clusters of Computers</dc:title>
  <dc:creator>Hyacinthe Aboudja</dc:creator>
  <cp:lastModifiedBy>Aaron Weeden</cp:lastModifiedBy>
  <cp:revision>41</cp:revision>
  <dcterms:created xsi:type="dcterms:W3CDTF">2020-06-24T19:20:01Z</dcterms:created>
  <dcterms:modified xsi:type="dcterms:W3CDTF">2020-11-20T20:57:05Z</dcterms:modified>
</cp:coreProperties>
</file>