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15"/>
  </p:notesMasterIdLst>
  <p:sldIdLst>
    <p:sldId id="265" r:id="rId4"/>
    <p:sldId id="267" r:id="rId5"/>
    <p:sldId id="256" r:id="rId6"/>
    <p:sldId id="257" r:id="rId7"/>
    <p:sldId id="258" r:id="rId8"/>
    <p:sldId id="259" r:id="rId9"/>
    <p:sldId id="260" r:id="rId10"/>
    <p:sldId id="261" r:id="rId11"/>
    <p:sldId id="262" r:id="rId12"/>
    <p:sldId id="263" r:id="rId13"/>
    <p:sldId id="264" r:id="rId14"/>
  </p:sldIdLst>
  <p:sldSz cx="9144000" cy="5143500" type="screen16x9"/>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000" autoAdjust="0"/>
  </p:normalViewPr>
  <p:slideViewPr>
    <p:cSldViewPr snapToGrid="0" snapToObjects="1">
      <p:cViewPr varScale="1">
        <p:scale>
          <a:sx n="90" d="100"/>
          <a:sy n="90" d="100"/>
        </p:scale>
        <p:origin x="6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12339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468134be_0_6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468134be_0_6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c26c4017_0_7: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c26c4017_0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p>
        </p:txBody>
      </p:sp>
      <p:sp>
        <p:nvSpPr>
          <p:cNvPr id="182" name="Google Shape;182;g89c26c4017_0_7: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68134be_0_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68134be_0_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Before the lecture is started, its always good idea to get started with getting into the system and requesting resource needed for examples and exercises. Sometimes the queue can take a while, so request for enough time that will get you through the examples and exercises.</a:t>
            </a:r>
            <a:endParaRPr dirty="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Optional Slide</a:t>
            </a:r>
            <a:endParaRPr sz="1200" b="0" i="0" u="none" strike="noStrike" cap="none">
              <a:solidFill>
                <a:schemeClr val="dk1"/>
              </a:solidFill>
              <a:latin typeface="Calibri"/>
              <a:ea typeface="Calibri"/>
              <a:cs typeface="Calibri"/>
              <a:sym typeface="Calibri"/>
            </a:endParaRPr>
          </a:p>
        </p:txBody>
      </p:sp>
      <p:sp>
        <p:nvSpPr>
          <p:cNvPr id="195" name="Google Shape;195;p13: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3" name="Google Shape;203;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9" name="Google Shape;209;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9c26c4017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9c26c4017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dirty="0" err="1">
                <a:solidFill>
                  <a:schemeClr val="dk1"/>
                </a:solidFill>
                <a:latin typeface="Times New Roman"/>
                <a:ea typeface="Times New Roman"/>
                <a:cs typeface="Times New Roman"/>
                <a:sym typeface="Times New Roman"/>
              </a:rPr>
              <a:t>OpenACC</a:t>
            </a:r>
            <a:r>
              <a:rPr lang="en-US" sz="1050" dirty="0">
                <a:solidFill>
                  <a:schemeClr val="dk1"/>
                </a:solidFill>
                <a:latin typeface="Times New Roman"/>
                <a:ea typeface="Times New Roman"/>
                <a:cs typeface="Times New Roman"/>
                <a:sym typeface="Times New Roman"/>
              </a:rPr>
              <a:t> emerged in 2011 as a programming model that uses high-level compiler directives to expose parallelism in the code and parallelizing compilers to build the code for a variety of parallel accelerators. You add </a:t>
            </a:r>
            <a:r>
              <a:rPr lang="en-US" sz="1050" dirty="0" err="1">
                <a:solidFill>
                  <a:schemeClr val="dk1"/>
                </a:solidFill>
                <a:latin typeface="Times New Roman"/>
                <a:ea typeface="Times New Roman"/>
                <a:cs typeface="Times New Roman"/>
                <a:sym typeface="Times New Roman"/>
              </a:rPr>
              <a:t>OpenACC</a:t>
            </a:r>
            <a:r>
              <a:rPr lang="en-US" sz="1050" dirty="0">
                <a:solidFill>
                  <a:schemeClr val="dk1"/>
                </a:solidFill>
                <a:latin typeface="Times New Roman"/>
                <a:ea typeface="Times New Roman"/>
                <a:cs typeface="Times New Roman"/>
                <a:sym typeface="Times New Roman"/>
              </a:rPr>
              <a:t> to C/C++ code in form of #pragmas and in Fortran as comments that gives the compiler additional information on how to the code should be compiled.</a:t>
            </a:r>
            <a:endParaRPr sz="10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850" dirty="0">
                <a:solidFill>
                  <a:schemeClr val="dk1"/>
                </a:solidFill>
              </a:rPr>
              <a:t>CPU and GPU has its own memory, so data need to exist in both places and need to be managed correctly. We don’t have to manage two copies of same vectors data, we instead we can have </a:t>
            </a:r>
            <a:r>
              <a:rPr lang="en-US" sz="850" dirty="0" err="1">
                <a:solidFill>
                  <a:schemeClr val="dk1"/>
                </a:solidFill>
              </a:rPr>
              <a:t>OpenACC</a:t>
            </a:r>
            <a:r>
              <a:rPr lang="en-US" sz="850" dirty="0">
                <a:solidFill>
                  <a:schemeClr val="dk1"/>
                </a:solidFill>
              </a:rPr>
              <a:t> manage that for us.</a:t>
            </a:r>
            <a:endParaRPr sz="850" dirty="0">
              <a:solidFill>
                <a:schemeClr val="dk1"/>
              </a:solidFill>
            </a:endParaRPr>
          </a:p>
          <a:p>
            <a:pPr marL="0" lvl="0" indent="0" algn="l" rtl="0">
              <a:lnSpc>
                <a:spcPct val="115000"/>
              </a:lnSpc>
              <a:spcBef>
                <a:spcPts val="0"/>
              </a:spcBef>
              <a:spcAft>
                <a:spcPts val="0"/>
              </a:spcAft>
              <a:buNone/>
            </a:pPr>
            <a:r>
              <a:rPr lang="en-US" sz="850" dirty="0">
                <a:solidFill>
                  <a:schemeClr val="dk1"/>
                </a:solidFill>
              </a:rPr>
              <a:t>The most important part of this pseudocode is the #pragma acc parallel which actually initiates the parallel region and creates a group of threads for parallel execution.</a:t>
            </a:r>
            <a:endParaRPr sz="850" dirty="0">
              <a:solidFill>
                <a:schemeClr val="dk1"/>
              </a:solidFill>
            </a:endParaRPr>
          </a:p>
          <a:p>
            <a:pPr marL="0" lvl="0" indent="0" algn="l" rtl="0">
              <a:lnSpc>
                <a:spcPct val="115000"/>
              </a:lnSpc>
              <a:spcBef>
                <a:spcPts val="0"/>
              </a:spcBef>
              <a:spcAft>
                <a:spcPts val="0"/>
              </a:spcAft>
              <a:buNone/>
            </a:pPr>
            <a:r>
              <a:rPr lang="en-US" sz="850" dirty="0">
                <a:solidFill>
                  <a:schemeClr val="dk1"/>
                </a:solidFill>
              </a:rPr>
              <a:t>You don’t have to tell the compiler how to divide the loop iterations, it will </a:t>
            </a:r>
            <a:r>
              <a:rPr lang="en-US" sz="850" dirty="0" err="1">
                <a:solidFill>
                  <a:schemeClr val="dk1"/>
                </a:solidFill>
              </a:rPr>
              <a:t>will</a:t>
            </a:r>
            <a:r>
              <a:rPr lang="en-US" sz="850" dirty="0">
                <a:solidFill>
                  <a:schemeClr val="dk1"/>
                </a:solidFill>
              </a:rPr>
              <a:t> do it automatically based on what it knows about the system architecture. </a:t>
            </a:r>
            <a:endParaRPr sz="850" dirty="0">
              <a:solidFill>
                <a:schemeClr val="dk1"/>
              </a:solidFill>
            </a:endParaRPr>
          </a:p>
          <a:p>
            <a:pPr marL="0" lvl="0" indent="0" algn="l" rtl="0">
              <a:lnSpc>
                <a:spcPct val="115000"/>
              </a:lnSpc>
              <a:spcBef>
                <a:spcPts val="0"/>
              </a:spcBef>
              <a:spcAft>
                <a:spcPts val="0"/>
              </a:spcAft>
              <a:buNone/>
            </a:pPr>
            <a:r>
              <a:rPr lang="en-US" sz="850" dirty="0">
                <a:solidFill>
                  <a:schemeClr val="dk1"/>
                </a:solidFill>
              </a:rPr>
              <a:t>These directives don’t have to be added all together, we can just add them incrementally as we test for performance and program correctness. </a:t>
            </a:r>
            <a:endParaRPr sz="850" dirty="0">
              <a:solidFill>
                <a:schemeClr val="dk1"/>
              </a:solidFill>
            </a:endParaRPr>
          </a:p>
          <a:p>
            <a:pPr marL="0" lvl="0" indent="0" algn="l" rtl="0">
              <a:lnSpc>
                <a:spcPct val="115000"/>
              </a:lnSpc>
              <a:spcBef>
                <a:spcPts val="0"/>
              </a:spcBef>
              <a:spcAft>
                <a:spcPts val="0"/>
              </a:spcAft>
              <a:buNone/>
            </a:pPr>
            <a:r>
              <a:rPr lang="en-US" sz="850" dirty="0">
                <a:solidFill>
                  <a:schemeClr val="dk1"/>
                </a:solidFill>
              </a:rPr>
              <a:t>Same code could be run on many different architecture without any change, except for recompiling and specifying the target compiler flags</a:t>
            </a:r>
            <a:endParaRPr sz="85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850" dirty="0">
              <a:solidFill>
                <a:schemeClr val="dk1"/>
              </a:solidFill>
            </a:endParaRPr>
          </a:p>
          <a:p>
            <a:pPr marL="0" lvl="0" indent="0" algn="l" rtl="0">
              <a:spcBef>
                <a:spcPts val="0"/>
              </a:spcBef>
              <a:spcAft>
                <a:spcPts val="0"/>
              </a:spcAft>
              <a:buNone/>
            </a:pPr>
            <a:endParaRPr sz="1500" dirty="0"/>
          </a:p>
        </p:txBody>
      </p:sp>
      <p:sp>
        <p:nvSpPr>
          <p:cNvPr id="217" name="Google Shape;217;g89c26c4017_0_0: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9c26c4017_0_14: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9c26c4017_0_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latin typeface="Times New Roman"/>
              <a:ea typeface="Times New Roman"/>
              <a:cs typeface="Times New Roman"/>
              <a:sym typeface="Times New Roman"/>
            </a:endParaRPr>
          </a:p>
        </p:txBody>
      </p:sp>
      <p:sp>
        <p:nvSpPr>
          <p:cNvPr id="224" name="Google Shape;224;g89c26c4017_0_14: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7820"/>
            <a:ext cx="7772400" cy="1102519"/>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Arial"/>
              <a:buNone/>
              <a:defRPr/>
            </a:lvl1pPr>
            <a:lvl2pPr marL="457200" marR="0" lvl="1" indent="0" algn="ctr" rtl="0">
              <a:spcBef>
                <a:spcPts val="560"/>
              </a:spcBef>
              <a:spcAft>
                <a:spcPts val="0"/>
              </a:spcAft>
              <a:buClr>
                <a:srgbClr val="888888"/>
              </a:buClr>
              <a:buSzPts val="1400"/>
              <a:buFont typeface="Arial"/>
              <a:buNone/>
              <a:defRPr/>
            </a:lvl2pPr>
            <a:lvl3pPr marL="914400" marR="0" lvl="2" indent="0" algn="ctr" rtl="0">
              <a:spcBef>
                <a:spcPts val="480"/>
              </a:spcBef>
              <a:spcAft>
                <a:spcPts val="0"/>
              </a:spcAft>
              <a:buClr>
                <a:srgbClr val="888888"/>
              </a:buClr>
              <a:buSzPts val="1400"/>
              <a:buFont typeface="Arial"/>
              <a:buNone/>
              <a:defRPr/>
            </a:lvl3pPr>
            <a:lvl4pPr marL="1371600" marR="0" lvl="3" indent="0" algn="ctr" rtl="0">
              <a:spcBef>
                <a:spcPts val="400"/>
              </a:spcBef>
              <a:spcAft>
                <a:spcPts val="0"/>
              </a:spcAft>
              <a:buClr>
                <a:srgbClr val="888888"/>
              </a:buClr>
              <a:buSzPts val="1400"/>
              <a:buFont typeface="Arial"/>
              <a:buNone/>
              <a:defRPr/>
            </a:lvl4pPr>
            <a:lvl5pPr marL="1828800" marR="0" lvl="4" indent="0" algn="ctr" rtl="0">
              <a:spcBef>
                <a:spcPts val="400"/>
              </a:spcBef>
              <a:spcAft>
                <a:spcPts val="0"/>
              </a:spcAft>
              <a:buClr>
                <a:srgbClr val="888888"/>
              </a:buClr>
              <a:buSzPts val="1400"/>
              <a:buFont typeface="Arial"/>
              <a:buNone/>
              <a:defRPr/>
            </a:lvl5pPr>
            <a:lvl6pPr marL="2286000" marR="0" lvl="5" indent="0" algn="ctr" rtl="0">
              <a:spcBef>
                <a:spcPts val="400"/>
              </a:spcBef>
              <a:spcAft>
                <a:spcPts val="0"/>
              </a:spcAft>
              <a:buClr>
                <a:srgbClr val="888888"/>
              </a:buClr>
              <a:buSzPts val="1400"/>
              <a:buFont typeface="Arial"/>
              <a:buNone/>
              <a:defRPr/>
            </a:lvl6pPr>
            <a:lvl7pPr marL="2743200" marR="0" lvl="6" indent="0" algn="ctr" rtl="0">
              <a:spcBef>
                <a:spcPts val="400"/>
              </a:spcBef>
              <a:spcAft>
                <a:spcPts val="0"/>
              </a:spcAft>
              <a:buClr>
                <a:srgbClr val="888888"/>
              </a:buClr>
              <a:buSzPts val="1400"/>
              <a:buFont typeface="Arial"/>
              <a:buNone/>
              <a:defRPr/>
            </a:lvl7pPr>
            <a:lvl8pPr marL="3200400" marR="0" lvl="7" indent="0" algn="ctr" rtl="0">
              <a:spcBef>
                <a:spcPts val="400"/>
              </a:spcBef>
              <a:spcAft>
                <a:spcPts val="0"/>
              </a:spcAft>
              <a:buClr>
                <a:srgbClr val="888888"/>
              </a:buClr>
              <a:buSzPts val="1400"/>
              <a:buFont typeface="Arial"/>
              <a:buNone/>
              <a:defRPr/>
            </a:lvl8pPr>
            <a:lvl9pPr marL="3657600" marR="0" lvl="8" indent="0" algn="ctr" rtl="0">
              <a:spcBef>
                <a:spcPts val="400"/>
              </a:spcBef>
              <a:spcAft>
                <a:spcPts val="0"/>
              </a:spcAft>
              <a:buClr>
                <a:srgbClr val="888888"/>
              </a:buClr>
              <a:buSzPts val="1400"/>
              <a:buFont typeface="Arial"/>
              <a:buNone/>
              <a:defRPr/>
            </a:lvl9pPr>
          </a:lstStyle>
          <a:p>
            <a:endParaRPr/>
          </a:p>
        </p:txBody>
      </p:sp>
      <p:sp>
        <p:nvSpPr>
          <p:cNvPr id="18" name="Google Shape;18;p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75" name="Google Shape;75;p1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463778" y="1371602"/>
            <a:ext cx="4388644"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81" name="Google Shape;81;p1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0" name="Google Shape;9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8" name="Google Shape;9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2" name="Google Shape;10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7" name="Google Shape;11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24" name="Google Shape;24;p3"/>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3"/>
        <p:cNvGrpSpPr/>
        <p:nvPr/>
      </p:nvGrpSpPr>
      <p:grpSpPr>
        <a:xfrm>
          <a:off x="0" y="0"/>
          <a:ext cx="0" cy="0"/>
          <a:chOff x="0" y="0"/>
          <a:chExt cx="0" cy="0"/>
        </a:xfrm>
      </p:grpSpPr>
      <p:sp>
        <p:nvSpPr>
          <p:cNvPr id="134" name="Google Shape;134;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9" name="Google Shape;13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42" name="Google Shape;142;p28"/>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rtl="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43" name="Google Shape;14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latin typeface="Times New Roman"/>
                <a:ea typeface="Times New Roman"/>
                <a:cs typeface="Times New Roman"/>
                <a:sym typeface="Times New Roman"/>
              </a:defRPr>
            </a:lvl1pPr>
            <a:lvl2pPr lvl="1" rtl="0">
              <a:buNone/>
              <a:defRPr>
                <a:solidFill>
                  <a:srgbClr val="000000"/>
                </a:solidFill>
                <a:latin typeface="Times New Roman"/>
                <a:ea typeface="Times New Roman"/>
                <a:cs typeface="Times New Roman"/>
                <a:sym typeface="Times New Roman"/>
              </a:defRPr>
            </a:lvl2pPr>
            <a:lvl3pPr lvl="2" rtl="0">
              <a:buNone/>
              <a:defRPr>
                <a:solidFill>
                  <a:srgbClr val="000000"/>
                </a:solidFill>
                <a:latin typeface="Times New Roman"/>
                <a:ea typeface="Times New Roman"/>
                <a:cs typeface="Times New Roman"/>
                <a:sym typeface="Times New Roman"/>
              </a:defRPr>
            </a:lvl3pPr>
            <a:lvl4pPr lvl="3" rtl="0">
              <a:buNone/>
              <a:defRPr>
                <a:solidFill>
                  <a:srgbClr val="000000"/>
                </a:solidFill>
                <a:latin typeface="Times New Roman"/>
                <a:ea typeface="Times New Roman"/>
                <a:cs typeface="Times New Roman"/>
                <a:sym typeface="Times New Roman"/>
              </a:defRPr>
            </a:lvl4pPr>
            <a:lvl5pPr lvl="4" rtl="0">
              <a:buNone/>
              <a:defRPr>
                <a:solidFill>
                  <a:srgbClr val="000000"/>
                </a:solidFill>
                <a:latin typeface="Times New Roman"/>
                <a:ea typeface="Times New Roman"/>
                <a:cs typeface="Times New Roman"/>
                <a:sym typeface="Times New Roman"/>
              </a:defRPr>
            </a:lvl5pPr>
            <a:lvl6pPr lvl="5" rtl="0">
              <a:buNone/>
              <a:defRPr>
                <a:solidFill>
                  <a:srgbClr val="000000"/>
                </a:solidFill>
                <a:latin typeface="Times New Roman"/>
                <a:ea typeface="Times New Roman"/>
                <a:cs typeface="Times New Roman"/>
                <a:sym typeface="Times New Roman"/>
              </a:defRPr>
            </a:lvl6pPr>
            <a:lvl7pPr lvl="6" rtl="0">
              <a:buNone/>
              <a:defRPr>
                <a:solidFill>
                  <a:srgbClr val="000000"/>
                </a:solidFill>
                <a:latin typeface="Times New Roman"/>
                <a:ea typeface="Times New Roman"/>
                <a:cs typeface="Times New Roman"/>
                <a:sym typeface="Times New Roman"/>
              </a:defRPr>
            </a:lvl7pPr>
            <a:lvl8pPr lvl="7" rtl="0">
              <a:buNone/>
              <a:defRPr>
                <a:solidFill>
                  <a:srgbClr val="000000"/>
                </a:solidFill>
                <a:latin typeface="Times New Roman"/>
                <a:ea typeface="Times New Roman"/>
                <a:cs typeface="Times New Roman"/>
                <a:sym typeface="Times New Roman"/>
              </a:defRPr>
            </a:lvl8pPr>
            <a:lvl9pPr lvl="8" rtl="0">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7" name="Google Shape;147;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5" name="Google Shape;15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8" name="Google Shape;15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3305176"/>
            <a:ext cx="7772400" cy="1021556"/>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180035"/>
            <a:ext cx="7772400" cy="1125140"/>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 name="Google Shape;162;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4" name="Google Shape;16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7" name="Google Shape;16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1" name="Google Shape;17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8" y="1151335"/>
            <a:ext cx="4041775"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8" y="1631156"/>
            <a:ext cx="4041775"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3" y="204787"/>
            <a:ext cx="3008313" cy="8715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04789"/>
            <a:ext cx="5111750" cy="4389835"/>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3" y="1076327"/>
            <a:ext cx="3008313" cy="351829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0450"/>
            <a:ext cx="5486400" cy="425054"/>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459581"/>
            <a:ext cx="5486400" cy="3086100"/>
          </a:xfrm>
          <a:prstGeom prst="rect">
            <a:avLst/>
          </a:prstGeom>
          <a:noFill/>
          <a:ln>
            <a:noFill/>
          </a:ln>
        </p:spPr>
      </p:sp>
      <p:sp>
        <p:nvSpPr>
          <p:cNvPr id="68" name="Google Shape;68;p10"/>
          <p:cNvSpPr txBox="1">
            <a:spLocks noGrp="1"/>
          </p:cNvSpPr>
          <p:nvPr>
            <p:ph type="body" idx="1"/>
          </p:nvPr>
        </p:nvSpPr>
        <p:spPr>
          <a:xfrm>
            <a:off x="1792288" y="4025504"/>
            <a:ext cx="5486400" cy="60364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Arial"/>
              <a:buChar char="•"/>
              <a:defRPr/>
            </a:lvl1pPr>
            <a:lvl2pPr marL="914400" marR="0" lvl="1" indent="-317500" algn="l" rtl="0">
              <a:spcBef>
                <a:spcPts val="560"/>
              </a:spcBef>
              <a:spcAft>
                <a:spcPts val="0"/>
              </a:spcAft>
              <a:buClr>
                <a:schemeClr val="dk1"/>
              </a:buClr>
              <a:buSzPts val="1400"/>
              <a:buFont typeface="Arial"/>
              <a:buChar char="–"/>
              <a:defRPr/>
            </a:lvl2pPr>
            <a:lvl3pPr marL="1371600" marR="0" lvl="2" indent="-317500" algn="l" rtl="0">
              <a:spcBef>
                <a:spcPts val="480"/>
              </a:spcBef>
              <a:spcAft>
                <a:spcPts val="0"/>
              </a:spcAft>
              <a:buClr>
                <a:schemeClr val="dk1"/>
              </a:buClr>
              <a:buSzPts val="1400"/>
              <a:buFont typeface="Arial"/>
              <a:buChar char="•"/>
              <a:defRPr/>
            </a:lvl3pPr>
            <a:lvl4pPr marL="1828800" marR="0" lvl="3" indent="-317500" algn="l" rtl="0">
              <a:spcBef>
                <a:spcPts val="400"/>
              </a:spcBef>
              <a:spcAft>
                <a:spcPts val="0"/>
              </a:spcAft>
              <a:buClr>
                <a:schemeClr val="dk1"/>
              </a:buClr>
              <a:buSzPts val="1400"/>
              <a:buFont typeface="Arial"/>
              <a:buChar char="–"/>
              <a:defRPr/>
            </a:lvl4pPr>
            <a:lvl5pPr marL="2286000" marR="0" lvl="4" indent="-317500" algn="l" rtl="0">
              <a:spcBef>
                <a:spcPts val="400"/>
              </a:spcBef>
              <a:spcAft>
                <a:spcPts val="0"/>
              </a:spcAft>
              <a:buClr>
                <a:schemeClr val="dk1"/>
              </a:buClr>
              <a:buSzPts val="1400"/>
              <a:buFont typeface="Arial"/>
              <a:buChar char="»"/>
              <a:defRPr/>
            </a:lvl5pPr>
            <a:lvl6pPr marL="2743200" marR="0" lvl="5" indent="-317500" algn="l" rtl="0">
              <a:spcBef>
                <a:spcPts val="400"/>
              </a:spcBef>
              <a:spcAft>
                <a:spcPts val="0"/>
              </a:spcAft>
              <a:buClr>
                <a:schemeClr val="dk1"/>
              </a:buClr>
              <a:buSzPts val="1400"/>
              <a:buFont typeface="Arial"/>
              <a:buChar char="•"/>
              <a:defRPr/>
            </a:lvl6pPr>
            <a:lvl7pPr marL="3200400" marR="0" lvl="6" indent="-317500" algn="l" rtl="0">
              <a:spcBef>
                <a:spcPts val="400"/>
              </a:spcBef>
              <a:spcAft>
                <a:spcPts val="0"/>
              </a:spcAft>
              <a:buClr>
                <a:schemeClr val="dk1"/>
              </a:buClr>
              <a:buSzPts val="1400"/>
              <a:buFont typeface="Arial"/>
              <a:buChar char="•"/>
              <a:defRPr/>
            </a:lvl7pPr>
            <a:lvl8pPr marL="3657600" marR="0" lvl="7" indent="-317500" algn="l" rtl="0">
              <a:spcBef>
                <a:spcPts val="400"/>
              </a:spcBef>
              <a:spcAft>
                <a:spcPts val="0"/>
              </a:spcAft>
              <a:buClr>
                <a:schemeClr val="dk1"/>
              </a:buClr>
              <a:buSzPts val="1400"/>
              <a:buFont typeface="Arial"/>
              <a:buChar char="•"/>
              <a:defRPr/>
            </a:lvl8pPr>
            <a:lvl9pPr marL="4114800" marR="0" lvl="8" indent="-317500" algn="l" rtl="0">
              <a:spcBef>
                <a:spcPts val="400"/>
              </a:spcBef>
              <a:spcAft>
                <a:spcPts val="0"/>
              </a:spcAft>
              <a:buClr>
                <a:schemeClr val="dk1"/>
              </a:buClr>
              <a:buSzPts val="1400"/>
              <a:buFont typeface="Arial"/>
              <a:buChar char="•"/>
              <a:defRPr/>
            </a:lvl9pPr>
          </a:lstStyle>
          <a:p>
            <a:endParaRPr/>
          </a:p>
        </p:txBody>
      </p:sp>
      <p:sp>
        <p:nvSpPr>
          <p:cNvPr id="12" name="Google Shape;12;p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6" name="Google Shape;8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7" name="Google Shape;8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1" name="Google Shape;13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2" name="Google Shape;1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arkanis.de/weblog/2011-04-02-finished-my-practical-term/gpgpu-origins-and-gpu-hardware-architecture.pdf" TargetMode="External"/><Relationship Id="rId13" Type="http://schemas.openxmlformats.org/officeDocument/2006/relationships/hyperlink" Target="http://www.technologytell.com/gaming/59208/video-game-gpu-used-to-improve-ct-scans/" TargetMode="External"/><Relationship Id="rId3" Type="http://schemas.openxmlformats.org/officeDocument/2006/relationships/hyperlink" Target="http://www.openacc.org/sites/default/files/OpenACC_API_QuickRefGuide.pdf" TargetMode="External"/><Relationship Id="rId7" Type="http://schemas.openxmlformats.org/officeDocument/2006/relationships/hyperlink" Target="http://blogs.nvidia.com/blog/2009/12/16/whats-the-difference-between-a-cpu-and-a-gpu/" TargetMode="External"/><Relationship Id="rId12" Type="http://schemas.openxmlformats.org/officeDocument/2006/relationships/hyperlink" Target="http://www.nvidia.com/content/cuda/spotlights/michael-bussmann-hzdr.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nvidia.com/content/PDF/kepler/NVIDIA-Kepler-GK110-Architecture-Whitepaper.pdf" TargetMode="External"/><Relationship Id="rId11" Type="http://schemas.openxmlformats.org/officeDocument/2006/relationships/hyperlink" Target="http://www.eecs.berkeley.edu/~sangjin/2013/02/12/CPU-GPU-comparison.html" TargetMode="External"/><Relationship Id="rId5" Type="http://schemas.openxmlformats.org/officeDocument/2006/relationships/hyperlink" Target="http://www.openacc.org/sites/default/files/OpenACC%202%200.pdf" TargetMode="External"/><Relationship Id="rId10" Type="http://schemas.openxmlformats.org/officeDocument/2006/relationships/hyperlink" Target="http://electronicdesign.com/digital-ics/gpu-architecture-improves-embedded-application-support" TargetMode="External"/><Relationship Id="rId4" Type="http://schemas.openxmlformats.org/officeDocument/2006/relationships/hyperlink" Target="https://bluewaters.ncsa.illinois.edu/openacc" TargetMode="External"/><Relationship Id="rId9" Type="http://schemas.openxmlformats.org/officeDocument/2006/relationships/hyperlink" Target="http://cinwell.wordpress.com/2013/09/06/overview-of-gpu-architecture-fermi-base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3.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hyperlink" Target="https://commons.wikimedia.org/wiki/File:FMRI_Brain_Scan.jpg" TargetMode="External"/><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reativecommons.org/licenses/by/2.0/deed.en" TargetMode="External"/><Relationship Id="rId5" Type="http://schemas.openxmlformats.org/officeDocument/2006/relationships/hyperlink" Target="https://www.flickr.com/photos/taedc/" TargetMode="External"/><Relationship Id="rId4" Type="http://schemas.openxmlformats.org/officeDocument/2006/relationships/hyperlink" Target="https://www.flickr.com/photos/22526649@N03/23296115239/" TargetMode="External"/><Relationship Id="rId9" Type="http://schemas.openxmlformats.org/officeDocument/2006/relationships/hyperlink" Target="https://creativecommons.org/licenses/by-sa/3.0/deed.e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8: </a:t>
            </a:r>
            <a:r>
              <a:rPr lang="en-US" sz="2700" b="1" dirty="0" err="1">
                <a:latin typeface="Times New Roman" charset="0"/>
                <a:ea typeface="Times New Roman" charset="0"/>
                <a:cs typeface="Times New Roman" charset="0"/>
              </a:rPr>
              <a:t>OpenACC</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2: Intro to </a:t>
            </a:r>
            <a:r>
              <a:rPr lang="en-US" sz="2700" b="1" dirty="0" err="1">
                <a:latin typeface="Times New Roman" charset="0"/>
                <a:ea typeface="Times New Roman" charset="0"/>
                <a:cs typeface="Times New Roman" charset="0"/>
              </a:rPr>
              <a:t>OpenACC</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a:latin typeface="Times New Roman" charset="0"/>
                <a:ea typeface="Times New Roman" charset="0"/>
                <a:cs typeface="Times New Roman" charset="0"/>
              </a:rPr>
              <a:t>Ludin</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4951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dk1"/>
                </a:solidFill>
                <a:latin typeface="Times New Roman"/>
                <a:ea typeface="Times New Roman"/>
                <a:cs typeface="Times New Roman"/>
                <a:sym typeface="Times New Roman"/>
              </a:rPr>
              <a:t>Parallelizing with OpenACC</a:t>
            </a:r>
            <a:endParaRPr/>
          </a:p>
        </p:txBody>
      </p:sp>
      <p:sp>
        <p:nvSpPr>
          <p:cNvPr id="227" name="Google Shape;227;p44"/>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457200" y="205976"/>
            <a:ext cx="8229600" cy="642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Res</a:t>
            </a:r>
            <a:r>
              <a:rPr lang="en-US" sz="4400" b="0" i="0" u="none" strike="noStrike" cap="none">
                <a:solidFill>
                  <a:schemeClr val="dk1"/>
                </a:solidFill>
                <a:latin typeface="Times New Roman"/>
                <a:ea typeface="Times New Roman"/>
                <a:cs typeface="Times New Roman"/>
                <a:sym typeface="Times New Roman"/>
              </a:rPr>
              <a:t>ources:</a:t>
            </a:r>
            <a:endParaRPr sz="4400" b="0" i="0" u="none" strike="noStrike" cap="none">
              <a:solidFill>
                <a:schemeClr val="dk1"/>
              </a:solidFill>
              <a:latin typeface="Times New Roman"/>
              <a:ea typeface="Times New Roman"/>
              <a:cs typeface="Times New Roman"/>
              <a:sym typeface="Times New Roman"/>
            </a:endParaRPr>
          </a:p>
        </p:txBody>
      </p:sp>
      <p:sp>
        <p:nvSpPr>
          <p:cNvPr id="233" name="Google Shape;233;p45"/>
          <p:cNvSpPr txBox="1">
            <a:spLocks noGrp="1"/>
          </p:cNvSpPr>
          <p:nvPr>
            <p:ph type="body" idx="1"/>
          </p:nvPr>
        </p:nvSpPr>
        <p:spPr>
          <a:xfrm>
            <a:off x="169325" y="912526"/>
            <a:ext cx="8748900" cy="3957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3"/>
              </a:rPr>
              <a:t>http://www.openacc.org/sites/default/files/OpenACC_API_QuickRefGuide.pdf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4"/>
              </a:rPr>
              <a:t>https://bluewaters.ncsa.illinois.edu/openacc</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5" invalidUrl="http://www.openacc.org/sites/default/files/OpenACC 2 0.pdf"/>
              </a:rPr>
              <a:t>http://www.openacc.org/sites/default/files/OpenACC%202%200.pdf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6"/>
              </a:rPr>
              <a:t>http://www.nvidia.com/content/PDF/kepler/NVIDIA-Kepler-GK110-Architecture-Whitepaper.pdf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7"/>
              </a:rPr>
              <a:t>http://blogs.nvidia.com/blog/2009/12/16/whats-the-difference-between-a-cpu-and-a-gpu/</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8"/>
              </a:rPr>
              <a:t>http://arkanis.de/weblog/2011-04-02-finished-my-practical-term/gpgpu-origins-and-gpu-hardware-architecture.pdf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9"/>
              </a:rPr>
              <a:t>http://cinwell.wordpress.com/2013/09/06/overview-of-gpu-architecture-fermi-based/</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0"/>
              </a:rPr>
              <a:t>http://electronicdesign.com/digital-ics/gpu-architecture-improves-embedded-application-support</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1"/>
              </a:rPr>
              <a:t>http://www.eecs.berkeley.edu/~sangjin/2013/02/12/CPU-GPU-comparison.html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2"/>
              </a:rPr>
              <a:t>http://www.nvidia.com/content/cuda/spotlights/michael-bussmann-hzdr.html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3"/>
              </a:rPr>
              <a:t>http://www.technologytell.com/gaming/59208/video-game-gpu-used-to-improve-ct-scans/</a:t>
            </a:r>
            <a:endParaRPr sz="2700">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BY-SA 4.0. To view a copy of this license, visit </a:t>
            </a:r>
            <a:r>
              <a:rPr lang="en-US" sz="2100" dirty="0">
                <a:latin typeface="Times New Roman" charset="0"/>
                <a:ea typeface="Times New Roman" charset="0"/>
                <a:cs typeface="Times New Roman" charset="0"/>
                <a:hlinkClick r:id="rId2"/>
              </a:rPr>
              <a:t>https://creativecommons.org/licenses/by-sa/4.0</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0703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Introduction to GPGPU Computing with OpenACC</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Learning Objectives</a:t>
            </a:r>
            <a:endParaRPr/>
          </a:p>
        </p:txBody>
      </p:sp>
      <p:sp>
        <p:nvSpPr>
          <p:cNvPr id="185" name="Google Shape;185;p38"/>
          <p:cNvSpPr txBox="1">
            <a:spLocks noGrp="1"/>
          </p:cNvSpPr>
          <p:nvPr>
            <p:ph type="body" idx="1"/>
          </p:nvPr>
        </p:nvSpPr>
        <p:spPr>
          <a:xfrm>
            <a:off x="457200" y="1200151"/>
            <a:ext cx="8229600" cy="3394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Understand what OpenACC is and its use cases in scientific applications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Learn how to compile and run programs that use OpenACC on Blue Waters.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Run an example program (diffusion model), comparing the performance difference between running serial vs. with OpenACC. </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AutoNum type="arabicPeriod"/>
            </a:pPr>
            <a:r>
              <a:rPr lang="en-US" sz="1700">
                <a:solidFill>
                  <a:schemeClr val="dk1"/>
                </a:solidFill>
                <a:latin typeface="Times New Roman"/>
                <a:ea typeface="Times New Roman"/>
                <a:cs typeface="Times New Roman"/>
                <a:sym typeface="Times New Roman"/>
              </a:rPr>
              <a:t>Learn about following OpenACC implementation of compiler directives: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Font typeface="Consolas"/>
              <a:buAutoNum type="alphaLcPeriod"/>
            </a:pPr>
            <a:r>
              <a:rPr lang="en-US" sz="1700" b="1">
                <a:solidFill>
                  <a:schemeClr val="dk1"/>
                </a:solidFill>
                <a:latin typeface="Consolas"/>
                <a:ea typeface="Consolas"/>
                <a:cs typeface="Consolas"/>
                <a:sym typeface="Consolas"/>
              </a:rPr>
              <a:t>#pragma acc parallel </a:t>
            </a:r>
            <a:endParaRPr sz="1700" b="1">
              <a:solidFill>
                <a:schemeClr val="dk1"/>
              </a:solidFill>
              <a:latin typeface="Consolas"/>
              <a:ea typeface="Consolas"/>
              <a:cs typeface="Consolas"/>
              <a:sym typeface="Consolas"/>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parallel loop</a:t>
            </a:r>
            <a:endParaRPr sz="1700" b="1">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kernel</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data, present, copy, copyin, copyout, create</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update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91" name="Google Shape;191;p39"/>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chemeClr val="dk1"/>
                </a:solidFill>
                <a:latin typeface="Times New Roman"/>
                <a:ea typeface="Times New Roman"/>
                <a:cs typeface="Times New Roman"/>
                <a:sym typeface="Times New Roman"/>
              </a:rPr>
              <a:t>Login:</a:t>
            </a:r>
            <a:endParaRPr b="1" dirty="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Clr>
                <a:schemeClr val="dk1"/>
              </a:buClr>
              <a:buSzPts val="1100"/>
              <a:buFont typeface="Arial"/>
              <a:buNone/>
            </a:pPr>
            <a:r>
              <a:rPr lang="en-US" b="1" dirty="0">
                <a:solidFill>
                  <a:schemeClr val="dk1"/>
                </a:solidFill>
                <a:latin typeface="Source Code Pro"/>
                <a:ea typeface="Source Code Pro"/>
                <a:cs typeface="Source Code Pro"/>
                <a:sym typeface="Source Code Pro"/>
              </a:rPr>
              <a:t>$ </a:t>
            </a:r>
            <a:r>
              <a:rPr lang="en-US" b="1" dirty="0" err="1">
                <a:solidFill>
                  <a:schemeClr val="dk1"/>
                </a:solidFill>
                <a:latin typeface="Consolas"/>
                <a:ea typeface="Consolas"/>
                <a:cs typeface="Consolas"/>
                <a:sym typeface="Consolas"/>
              </a:rPr>
              <a:t>ssh</a:t>
            </a:r>
            <a:r>
              <a:rPr lang="en-US" b="1" dirty="0">
                <a:solidFill>
                  <a:schemeClr val="dk1"/>
                </a:solidFill>
                <a:highlight>
                  <a:srgbClr val="00FFFF"/>
                </a:highlight>
                <a:latin typeface="Consolas"/>
                <a:ea typeface="Consolas"/>
                <a:cs typeface="Consolas"/>
                <a:sym typeface="Consolas"/>
              </a:rPr>
              <a:t> </a:t>
            </a:r>
            <a:r>
              <a:rPr lang="en-US" b="1" dirty="0">
                <a:solidFill>
                  <a:schemeClr val="dk1"/>
                </a:solidFill>
                <a:highlight>
                  <a:srgbClr val="FFFF00"/>
                </a:highlight>
                <a:latin typeface="Consolas"/>
                <a:ea typeface="Consolas"/>
                <a:cs typeface="Consolas"/>
                <a:sym typeface="Consolas"/>
              </a:rPr>
              <a:t>&lt;username&gt;</a:t>
            </a:r>
            <a:r>
              <a:rPr lang="en-US" b="1" dirty="0">
                <a:solidFill>
                  <a:schemeClr val="dk1"/>
                </a:solidFill>
                <a:latin typeface="Consolas"/>
                <a:ea typeface="Consolas"/>
                <a:cs typeface="Consolas"/>
                <a:sym typeface="Consolas"/>
              </a:rPr>
              <a:t>@bw.ncsa.illinois.edu</a:t>
            </a:r>
            <a:r>
              <a:rPr lang="en-US" b="1" dirty="0">
                <a:solidFill>
                  <a:schemeClr val="dk1"/>
                </a:solidFill>
                <a:highlight>
                  <a:srgbClr val="00FF00"/>
                </a:highlight>
                <a:latin typeface="Source Code Pro"/>
                <a:ea typeface="Source Code Pro"/>
                <a:cs typeface="Source Code Pro"/>
                <a:sym typeface="Source Code Pro"/>
              </a:rPr>
              <a:t>&lt;ENTER&gt;</a:t>
            </a:r>
            <a:endParaRPr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b="1" dirty="0">
                <a:solidFill>
                  <a:srgbClr val="000000"/>
                </a:solidFill>
                <a:latin typeface="Times New Roman"/>
                <a:ea typeface="Times New Roman"/>
                <a:cs typeface="Times New Roman"/>
                <a:sym typeface="Times New Roman"/>
              </a:rPr>
              <a:t>Interactive node request:</a:t>
            </a:r>
            <a:endParaRPr b="1" dirty="0">
              <a:solidFill>
                <a:srgbClr val="000000"/>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dirty="0">
                <a:solidFill>
                  <a:schemeClr val="dk1"/>
                </a:solidFill>
                <a:latin typeface="Consolas"/>
                <a:ea typeface="Consolas"/>
                <a:cs typeface="Consolas"/>
                <a:sym typeface="Consolas"/>
              </a:rPr>
              <a:t>$ </a:t>
            </a:r>
            <a:r>
              <a:rPr lang="en-US" b="1" dirty="0" err="1">
                <a:solidFill>
                  <a:schemeClr val="dk1"/>
                </a:solidFill>
                <a:latin typeface="Consolas"/>
                <a:ea typeface="Consolas"/>
                <a:cs typeface="Consolas"/>
                <a:sym typeface="Consolas"/>
              </a:rPr>
              <a:t>qsub</a:t>
            </a:r>
            <a:r>
              <a:rPr lang="en-US" b="1" dirty="0">
                <a:solidFill>
                  <a:schemeClr val="dk1"/>
                </a:solidFill>
                <a:highlight>
                  <a:srgbClr val="00FFFF"/>
                </a:highlight>
                <a:latin typeface="Consolas"/>
                <a:ea typeface="Consolas"/>
                <a:cs typeface="Consolas"/>
                <a:sym typeface="Consolas"/>
              </a:rPr>
              <a:t> </a:t>
            </a:r>
            <a:r>
              <a:rPr lang="en-US" b="1" dirty="0">
                <a:solidFill>
                  <a:schemeClr val="dk1"/>
                </a:solidFill>
                <a:latin typeface="Consolas"/>
                <a:ea typeface="Consolas"/>
                <a:cs typeface="Consolas"/>
                <a:sym typeface="Consolas"/>
              </a:rPr>
              <a:t>-I</a:t>
            </a:r>
            <a:r>
              <a:rPr lang="en-US" b="1" dirty="0">
                <a:solidFill>
                  <a:schemeClr val="dk1"/>
                </a:solidFill>
                <a:highlight>
                  <a:srgbClr val="00FFFF"/>
                </a:highlight>
                <a:latin typeface="Consolas"/>
                <a:ea typeface="Consolas"/>
                <a:cs typeface="Consolas"/>
                <a:sym typeface="Consolas"/>
              </a:rPr>
              <a:t> </a:t>
            </a:r>
            <a:r>
              <a:rPr lang="en-US" b="1" dirty="0">
                <a:solidFill>
                  <a:schemeClr val="dk1"/>
                </a:solidFill>
                <a:latin typeface="Consolas"/>
                <a:ea typeface="Consolas"/>
                <a:cs typeface="Consolas"/>
                <a:sym typeface="Consolas"/>
              </a:rPr>
              <a:t>-l</a:t>
            </a:r>
            <a:r>
              <a:rPr lang="en-US" b="1" dirty="0">
                <a:solidFill>
                  <a:schemeClr val="dk1"/>
                </a:solidFill>
                <a:highlight>
                  <a:srgbClr val="00FFFF"/>
                </a:highlight>
                <a:latin typeface="Consolas"/>
                <a:ea typeface="Consolas"/>
                <a:cs typeface="Consolas"/>
                <a:sym typeface="Consolas"/>
              </a:rPr>
              <a:t> </a:t>
            </a:r>
            <a:r>
              <a:rPr lang="en-US" b="1" dirty="0">
                <a:solidFill>
                  <a:schemeClr val="dk1"/>
                </a:solidFill>
                <a:latin typeface="Consolas"/>
                <a:ea typeface="Consolas"/>
                <a:cs typeface="Consolas"/>
                <a:sym typeface="Consolas"/>
              </a:rPr>
              <a:t>nodes=1:ppn=16:xk,walltime=03:00:00</a:t>
            </a:r>
            <a:r>
              <a:rPr lang="en-US"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dirty="0">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dirty="0">
                <a:solidFill>
                  <a:srgbClr val="000000"/>
                </a:solidFill>
                <a:latin typeface="Times New Roman"/>
                <a:ea typeface="Times New Roman"/>
                <a:cs typeface="Times New Roman"/>
                <a:sym typeface="Times New Roman"/>
              </a:rPr>
              <a:t>Download code:</a:t>
            </a:r>
            <a:endParaRPr b="1" dirty="0">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dirty="0">
                <a:solidFill>
                  <a:srgbClr val="000000"/>
                </a:solidFill>
                <a:latin typeface="Source Code Pro"/>
                <a:ea typeface="Source Code Pro"/>
                <a:cs typeface="Source Code Pro"/>
                <a:sym typeface="Source Code Pro"/>
              </a:rPr>
              <a:t>$ </a:t>
            </a:r>
            <a:r>
              <a:rPr lang="en-US" sz="1700" b="1" dirty="0" err="1">
                <a:solidFill>
                  <a:srgbClr val="000000"/>
                </a:solidFill>
                <a:latin typeface="Consolas"/>
                <a:ea typeface="Consolas"/>
                <a:cs typeface="Consolas"/>
                <a:sym typeface="Consolas"/>
              </a:rPr>
              <a:t>wget</a:t>
            </a:r>
            <a:r>
              <a:rPr lang="en-US" sz="1400" b="1" dirty="0">
                <a:solidFill>
                  <a:schemeClr val="dk1"/>
                </a:solidFill>
                <a:highlight>
                  <a:srgbClr val="00FFFF"/>
                </a:highlight>
                <a:latin typeface="Source Code Pro"/>
                <a:ea typeface="Source Code Pro"/>
                <a:cs typeface="Source Code Pro"/>
                <a:sym typeface="Source Code Pro"/>
              </a:rPr>
              <a:t> </a:t>
            </a:r>
            <a:r>
              <a:rPr lang="en-US" sz="1700" b="1" dirty="0">
                <a:solidFill>
                  <a:srgbClr val="000000"/>
                </a:solidFill>
                <a:latin typeface="Consolas"/>
                <a:ea typeface="Consolas"/>
                <a:cs typeface="Consolas"/>
                <a:sym typeface="Consolas"/>
              </a:rPr>
              <a:t>http://shodor.org/~mludin/BW_Capstone/openACC_intro.tar</a:t>
            </a:r>
            <a:r>
              <a:rPr lang="en-US" sz="1400" b="1" dirty="0">
                <a:solidFill>
                  <a:srgbClr val="000000"/>
                </a:solidFill>
                <a:highlight>
                  <a:srgbClr val="00FFFF"/>
                </a:highlight>
                <a:latin typeface="Source Code Pro"/>
                <a:ea typeface="Source Code Pro"/>
                <a:cs typeface="Source Code Pro"/>
                <a:sym typeface="Source Code Pro"/>
              </a:rPr>
              <a:t> </a:t>
            </a:r>
            <a:r>
              <a:rPr lang="en-US" sz="1400" b="1" dirty="0">
                <a:solidFill>
                  <a:srgbClr val="000000"/>
                </a:solidFill>
                <a:highlight>
                  <a:srgbClr val="00FF00"/>
                </a:highlight>
                <a:latin typeface="Source Code Pro"/>
                <a:ea typeface="Source Code Pro"/>
                <a:cs typeface="Source Code Pro"/>
                <a:sym typeface="Source Code Pro"/>
              </a:rPr>
              <a:t>&lt;ENTER&gt;</a:t>
            </a:r>
            <a:endParaRPr sz="1400" b="1" dirty="0">
              <a:solidFill>
                <a:srgbClr val="000000"/>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dirty="0">
                <a:solidFill>
                  <a:srgbClr val="000000"/>
                </a:solidFill>
                <a:latin typeface="Times New Roman"/>
                <a:ea typeface="Times New Roman"/>
                <a:cs typeface="Times New Roman"/>
                <a:sym typeface="Times New Roman"/>
              </a:rPr>
              <a:t>Extract the tar file:</a:t>
            </a:r>
            <a:endParaRPr b="1" dirty="0">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dirty="0">
                <a:solidFill>
                  <a:schemeClr val="dk1"/>
                </a:solidFill>
                <a:latin typeface="Source Code Pro"/>
                <a:ea typeface="Source Code Pro"/>
                <a:cs typeface="Source Code Pro"/>
                <a:sym typeface="Source Code Pro"/>
              </a:rPr>
              <a:t>$ </a:t>
            </a:r>
            <a:r>
              <a:rPr lang="en-US" b="1" dirty="0">
                <a:solidFill>
                  <a:schemeClr val="dk1"/>
                </a:solidFill>
                <a:latin typeface="Consolas"/>
                <a:ea typeface="Consolas"/>
                <a:cs typeface="Consolas"/>
                <a:sym typeface="Consolas"/>
              </a:rPr>
              <a:t>tar</a:t>
            </a:r>
            <a:r>
              <a:rPr lang="en-US" sz="1400" b="1" dirty="0">
                <a:solidFill>
                  <a:schemeClr val="dk1"/>
                </a:solidFill>
                <a:highlight>
                  <a:srgbClr val="00FFFF"/>
                </a:highlight>
                <a:latin typeface="Source Code Pro"/>
                <a:ea typeface="Source Code Pro"/>
                <a:cs typeface="Source Code Pro"/>
                <a:sym typeface="Source Code Pro"/>
              </a:rPr>
              <a:t> </a:t>
            </a:r>
            <a:r>
              <a:rPr lang="en-US" b="1" dirty="0">
                <a:solidFill>
                  <a:schemeClr val="dk1"/>
                </a:solidFill>
                <a:latin typeface="Consolas"/>
                <a:ea typeface="Consolas"/>
                <a:cs typeface="Consolas"/>
                <a:sym typeface="Consolas"/>
              </a:rPr>
              <a:t>-</a:t>
            </a:r>
            <a:r>
              <a:rPr lang="en-US" b="1" dirty="0" err="1">
                <a:solidFill>
                  <a:schemeClr val="dk1"/>
                </a:solidFill>
                <a:latin typeface="Consolas"/>
                <a:ea typeface="Consolas"/>
                <a:cs typeface="Consolas"/>
                <a:sym typeface="Consolas"/>
              </a:rPr>
              <a:t>xvvf</a:t>
            </a:r>
            <a:r>
              <a:rPr lang="en-US" sz="1400" b="1" dirty="0">
                <a:solidFill>
                  <a:schemeClr val="dk1"/>
                </a:solidFill>
                <a:highlight>
                  <a:srgbClr val="00FFFF"/>
                </a:highlight>
                <a:latin typeface="Source Code Pro"/>
                <a:ea typeface="Source Code Pro"/>
                <a:cs typeface="Source Code Pro"/>
                <a:sym typeface="Source Code Pro"/>
              </a:rPr>
              <a:t> </a:t>
            </a:r>
            <a:r>
              <a:rPr lang="en-US" b="1" dirty="0">
                <a:solidFill>
                  <a:schemeClr val="dk1"/>
                </a:solidFill>
                <a:latin typeface="Consolas"/>
                <a:ea typeface="Consolas"/>
                <a:cs typeface="Consolas"/>
                <a:sym typeface="Consolas"/>
              </a:rPr>
              <a:t>openACC_intro.tar</a:t>
            </a:r>
            <a:r>
              <a:rPr lang="en-US"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dirty="0">
                <a:solidFill>
                  <a:srgbClr val="000000"/>
                </a:solidFill>
                <a:latin typeface="Times New Roman"/>
                <a:ea typeface="Times New Roman"/>
                <a:cs typeface="Times New Roman"/>
                <a:sym typeface="Times New Roman"/>
              </a:rPr>
              <a:t>Change folders:</a:t>
            </a:r>
            <a:endParaRPr b="1" dirty="0">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dirty="0">
                <a:solidFill>
                  <a:schemeClr val="dk1"/>
                </a:solidFill>
                <a:latin typeface="Source Code Pro"/>
                <a:ea typeface="Source Code Pro"/>
                <a:cs typeface="Source Code Pro"/>
                <a:sym typeface="Source Code Pro"/>
              </a:rPr>
              <a:t>$ </a:t>
            </a:r>
            <a:r>
              <a:rPr lang="en-US" b="1" dirty="0">
                <a:solidFill>
                  <a:schemeClr val="dk1"/>
                </a:solidFill>
                <a:latin typeface="Consolas"/>
                <a:ea typeface="Consolas"/>
                <a:cs typeface="Consolas"/>
                <a:sym typeface="Consolas"/>
              </a:rPr>
              <a:t>cd</a:t>
            </a:r>
            <a:r>
              <a:rPr lang="en-US" sz="1400" b="1" dirty="0">
                <a:solidFill>
                  <a:schemeClr val="dk1"/>
                </a:solidFill>
                <a:highlight>
                  <a:srgbClr val="00FFFF"/>
                </a:highlight>
                <a:latin typeface="Source Code Pro"/>
                <a:ea typeface="Source Code Pro"/>
                <a:cs typeface="Source Code Pro"/>
                <a:sym typeface="Source Code Pro"/>
              </a:rPr>
              <a:t> </a:t>
            </a:r>
            <a:r>
              <a:rPr lang="en-US" b="1" dirty="0" err="1">
                <a:solidFill>
                  <a:schemeClr val="dk1"/>
                </a:solidFill>
                <a:latin typeface="Consolas"/>
                <a:ea typeface="Consolas"/>
                <a:cs typeface="Consolas"/>
                <a:sym typeface="Consolas"/>
              </a:rPr>
              <a:t>openACC_intro</a:t>
            </a:r>
            <a:r>
              <a:rPr lang="en-US" b="1" dirty="0">
                <a:solidFill>
                  <a:schemeClr val="dk1"/>
                </a:solidFill>
                <a:latin typeface="Source Code Pro"/>
                <a:ea typeface="Source Code Pro"/>
                <a:cs typeface="Source Code Pro"/>
                <a:sym typeface="Source Code Pro"/>
              </a:rPr>
              <a:t>/</a:t>
            </a:r>
            <a:r>
              <a:rPr lang="en-US"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dirty="0">
                <a:solidFill>
                  <a:schemeClr val="dk1"/>
                </a:solidFill>
                <a:latin typeface="Source Code Pro"/>
                <a:ea typeface="Source Code Pro"/>
                <a:cs typeface="Source Code Pro"/>
                <a:sym typeface="Source Code Pro"/>
              </a:rPr>
              <a:t>$ </a:t>
            </a:r>
            <a:r>
              <a:rPr lang="en-US" b="1" dirty="0">
                <a:solidFill>
                  <a:schemeClr val="dk1"/>
                </a:solidFill>
                <a:latin typeface="Consolas"/>
                <a:ea typeface="Consolas"/>
                <a:cs typeface="Consolas"/>
                <a:sym typeface="Consolas"/>
              </a:rPr>
              <a:t>ls</a:t>
            </a:r>
            <a:r>
              <a:rPr lang="en-US" sz="1400" b="1" dirty="0">
                <a:solidFill>
                  <a:schemeClr val="dk1"/>
                </a:solidFill>
                <a:highlight>
                  <a:srgbClr val="00FFFF"/>
                </a:highlight>
                <a:latin typeface="Source Code Pro"/>
                <a:ea typeface="Source Code Pro"/>
                <a:cs typeface="Source Code Pro"/>
                <a:sym typeface="Source Code Pro"/>
              </a:rPr>
              <a:t> </a:t>
            </a:r>
            <a:r>
              <a:rPr lang="en-US"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dirty="0">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dirty="0">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0"/>
          <p:cNvSpPr txBox="1">
            <a:spLocks noGrp="1"/>
          </p:cNvSpPr>
          <p:nvPr>
            <p:ph type="title"/>
          </p:nvPr>
        </p:nvSpPr>
        <p:spPr>
          <a:xfrm>
            <a:off x="457200" y="205979"/>
            <a:ext cx="8229600" cy="65950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dirty="0">
                <a:solidFill>
                  <a:schemeClr val="dk1"/>
                </a:solidFill>
                <a:latin typeface="Times New Roman"/>
                <a:ea typeface="Times New Roman"/>
                <a:cs typeface="Times New Roman"/>
                <a:sym typeface="Times New Roman"/>
              </a:rPr>
              <a:t>The GPU Big Bang</a:t>
            </a:r>
            <a:endParaRPr sz="395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9F318D0-53F2-4547-ACC7-6734E6198244}"/>
              </a:ext>
            </a:extLst>
          </p:cNvPr>
          <p:cNvPicPr>
            <a:picLocks noChangeAspect="1"/>
          </p:cNvPicPr>
          <p:nvPr/>
        </p:nvPicPr>
        <p:blipFill>
          <a:blip r:embed="rId3"/>
          <a:stretch>
            <a:fillRect/>
          </a:stretch>
        </p:blipFill>
        <p:spPr>
          <a:xfrm>
            <a:off x="553690" y="935371"/>
            <a:ext cx="3518480" cy="2976417"/>
          </a:xfrm>
          <a:prstGeom prst="rect">
            <a:avLst/>
          </a:prstGeom>
        </p:spPr>
      </p:pic>
      <p:sp>
        <p:nvSpPr>
          <p:cNvPr id="9" name="TextBox 8">
            <a:extLst>
              <a:ext uri="{FF2B5EF4-FFF2-40B4-BE49-F238E27FC236}">
                <a16:creationId xmlns:a16="http://schemas.microsoft.com/office/drawing/2014/main" id="{C537B320-5D42-43F0-890A-ECA6850D1576}"/>
              </a:ext>
            </a:extLst>
          </p:cNvPr>
          <p:cNvSpPr txBox="1"/>
          <p:nvPr/>
        </p:nvSpPr>
        <p:spPr>
          <a:xfrm>
            <a:off x="808075" y="4032902"/>
            <a:ext cx="2849340" cy="523220"/>
          </a:xfrm>
          <a:prstGeom prst="rect">
            <a:avLst/>
          </a:prstGeom>
          <a:noFill/>
        </p:spPr>
        <p:txBody>
          <a:bodyPr wrap="square">
            <a:spAutoFit/>
          </a:bodyPr>
          <a:lstStyle/>
          <a:p>
            <a:r>
              <a:rPr lang="en-US" sz="1400" dirty="0">
                <a:solidFill>
                  <a:schemeClr val="tx1"/>
                </a:solidFill>
                <a:latin typeface="Times New Roman" panose="02020603050405020304" pitchFamily="18" charset="0"/>
                <a:ea typeface="Roboto"/>
                <a:cs typeface="Times New Roman" panose="02020603050405020304" pitchFamily="18" charset="0"/>
                <a:sym typeface="Roboto"/>
              </a:rPr>
              <a:t>Image: </a:t>
            </a:r>
            <a:r>
              <a:rPr lang="en-US" sz="1400" dirty="0" err="1">
                <a:latin typeface="Times New Roman" panose="02020603050405020304" pitchFamily="18" charset="0"/>
                <a:ea typeface="Roboto"/>
                <a:cs typeface="Times New Roman" panose="02020603050405020304" pitchFamily="18" charset="0"/>
                <a:sym typeface="Roboto"/>
                <a:hlinkClick r:id="rId4"/>
              </a:rPr>
              <a:t>CaBi</a:t>
            </a:r>
            <a:r>
              <a:rPr lang="en-US" sz="1400" dirty="0">
                <a:latin typeface="Times New Roman" panose="02020603050405020304" pitchFamily="18" charset="0"/>
                <a:ea typeface="Roboto"/>
                <a:cs typeface="Times New Roman" panose="02020603050405020304" pitchFamily="18" charset="0"/>
                <a:sym typeface="Roboto"/>
                <a:hlinkClick r:id="rId4"/>
              </a:rPr>
              <a:t> Trip Visualizer</a:t>
            </a:r>
            <a:r>
              <a:rPr lang="en-US" sz="1400" dirty="0">
                <a:latin typeface="Times New Roman" panose="02020603050405020304" pitchFamily="18" charset="0"/>
                <a:ea typeface="Roboto"/>
                <a:cs typeface="Times New Roman" panose="02020603050405020304" pitchFamily="18" charset="0"/>
                <a:sym typeface="Roboto"/>
              </a:rPr>
              <a:t>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by </a:t>
            </a:r>
            <a:r>
              <a:rPr lang="en-US" dirty="0">
                <a:latin typeface="Times New Roman" panose="02020603050405020304" pitchFamily="18" charset="0"/>
                <a:cs typeface="Times New Roman" panose="02020603050405020304" pitchFamily="18" charset="0"/>
                <a:hlinkClick r:id="rId5" tooltip="Go to Ted Eytan's photostream"/>
              </a:rPr>
              <a:t>Ted </a:t>
            </a:r>
            <a:r>
              <a:rPr lang="en-US" dirty="0" err="1">
                <a:latin typeface="Times New Roman" panose="02020603050405020304" pitchFamily="18" charset="0"/>
                <a:cs typeface="Times New Roman" panose="02020603050405020304" pitchFamily="18" charset="0"/>
                <a:hlinkClick r:id="rId5" tooltip="Go to Ted Eytan's photostream"/>
              </a:rPr>
              <a:t>Eytan</a:t>
            </a:r>
            <a:r>
              <a:rPr lang="en-US"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is licensed under</a:t>
            </a:r>
            <a:r>
              <a:rPr lang="en-US" sz="1400" dirty="0">
                <a:latin typeface="Times New Roman" panose="02020603050405020304" pitchFamily="18" charset="0"/>
                <a:ea typeface="Roboto"/>
                <a:cs typeface="Times New Roman" panose="02020603050405020304" pitchFamily="18" charset="0"/>
                <a:sym typeface="Roboto"/>
              </a:rPr>
              <a:t> </a:t>
            </a:r>
            <a:r>
              <a:rPr lang="en-US" sz="1400" dirty="0">
                <a:latin typeface="Times New Roman" panose="02020603050405020304" pitchFamily="18" charset="0"/>
                <a:cs typeface="Times New Roman" panose="02020603050405020304" pitchFamily="18" charset="0"/>
                <a:hlinkClick r:id="rId6"/>
              </a:rPr>
              <a:t>CC-BY-2.0</a:t>
            </a:r>
            <a:endParaRPr lang="en-US" sz="1400" dirty="0">
              <a:latin typeface="Times New Roman" panose="02020603050405020304" pitchFamily="18" charset="0"/>
              <a:ea typeface="Roboto"/>
              <a:cs typeface="Times New Roman" panose="02020603050405020304" pitchFamily="18" charset="0"/>
              <a:sym typeface="Roboto"/>
            </a:endParaRPr>
          </a:p>
        </p:txBody>
      </p:sp>
      <p:pic>
        <p:nvPicPr>
          <p:cNvPr id="6" name="Picture 5">
            <a:extLst>
              <a:ext uri="{FF2B5EF4-FFF2-40B4-BE49-F238E27FC236}">
                <a16:creationId xmlns:a16="http://schemas.microsoft.com/office/drawing/2014/main" id="{79BFA784-9B26-4577-B0F1-055EF184990C}"/>
              </a:ext>
            </a:extLst>
          </p:cNvPr>
          <p:cNvPicPr>
            <a:picLocks noChangeAspect="1"/>
          </p:cNvPicPr>
          <p:nvPr/>
        </p:nvPicPr>
        <p:blipFill>
          <a:blip r:embed="rId7"/>
          <a:stretch>
            <a:fillRect/>
          </a:stretch>
        </p:blipFill>
        <p:spPr>
          <a:xfrm>
            <a:off x="4898065" y="935370"/>
            <a:ext cx="3692245" cy="3010401"/>
          </a:xfrm>
          <a:prstGeom prst="rect">
            <a:avLst/>
          </a:prstGeom>
        </p:spPr>
      </p:pic>
      <p:sp>
        <p:nvSpPr>
          <p:cNvPr id="12" name="TextBox 11">
            <a:extLst>
              <a:ext uri="{FF2B5EF4-FFF2-40B4-BE49-F238E27FC236}">
                <a16:creationId xmlns:a16="http://schemas.microsoft.com/office/drawing/2014/main" id="{FB2709E6-E457-4871-9154-65886C42167D}"/>
              </a:ext>
            </a:extLst>
          </p:cNvPr>
          <p:cNvSpPr txBox="1"/>
          <p:nvPr/>
        </p:nvSpPr>
        <p:spPr>
          <a:xfrm>
            <a:off x="5486585" y="4027474"/>
            <a:ext cx="2849340" cy="523220"/>
          </a:xfrm>
          <a:prstGeom prst="rect">
            <a:avLst/>
          </a:prstGeom>
          <a:noFill/>
        </p:spPr>
        <p:txBody>
          <a:bodyPr wrap="square">
            <a:spAutoFit/>
          </a:bodyPr>
          <a:lstStyle/>
          <a:p>
            <a:r>
              <a:rPr lang="en-US" sz="1400" dirty="0">
                <a:solidFill>
                  <a:schemeClr val="tx1"/>
                </a:solidFill>
                <a:latin typeface="Times New Roman" panose="02020603050405020304" pitchFamily="18" charset="0"/>
                <a:ea typeface="Roboto"/>
                <a:cs typeface="Times New Roman" panose="02020603050405020304" pitchFamily="18" charset="0"/>
                <a:sym typeface="Roboto"/>
              </a:rPr>
              <a:t>Image: </a:t>
            </a:r>
            <a:r>
              <a:rPr lang="en-US" sz="1400" dirty="0">
                <a:latin typeface="Times New Roman" panose="02020603050405020304" pitchFamily="18" charset="0"/>
                <a:ea typeface="Roboto"/>
                <a:cs typeface="Times New Roman" panose="02020603050405020304" pitchFamily="18" charset="0"/>
                <a:sym typeface="Roboto"/>
                <a:hlinkClick r:id="rId8"/>
              </a:rPr>
              <a:t>FMRI Brain Scan.jpg</a:t>
            </a:r>
            <a:r>
              <a:rPr lang="en-US" sz="1400" dirty="0">
                <a:latin typeface="Times New Roman" panose="02020603050405020304" pitchFamily="18" charset="0"/>
                <a:ea typeface="Roboto"/>
                <a:cs typeface="Times New Roman" panose="02020603050405020304" pitchFamily="18" charset="0"/>
                <a:sym typeface="Roboto"/>
              </a:rPr>
              <a:t>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is licensed under</a:t>
            </a:r>
            <a:r>
              <a:rPr lang="en-US" sz="1400" dirty="0">
                <a:latin typeface="Times New Roman" panose="02020603050405020304" pitchFamily="18" charset="0"/>
                <a:ea typeface="Roboto"/>
                <a:cs typeface="Times New Roman" panose="02020603050405020304" pitchFamily="18" charset="0"/>
                <a:sym typeface="Roboto"/>
              </a:rPr>
              <a:t> </a:t>
            </a:r>
            <a:r>
              <a:rPr lang="en-US" sz="1400" dirty="0">
                <a:latin typeface="Times New Roman" panose="02020603050405020304" pitchFamily="18" charset="0"/>
                <a:cs typeface="Times New Roman" panose="02020603050405020304" pitchFamily="18" charset="0"/>
                <a:hlinkClick r:id="rId9"/>
              </a:rPr>
              <a:t>CC-BY-SA-3.0</a:t>
            </a:r>
            <a:endParaRPr lang="en-US" sz="1400" dirty="0">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457200" y="205979"/>
            <a:ext cx="8229600" cy="5183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Times New Roman"/>
                <a:ea typeface="Times New Roman"/>
                <a:cs typeface="Times New Roman"/>
                <a:sym typeface="Times New Roman"/>
              </a:rPr>
              <a:t>CPU vs. GPU</a:t>
            </a:r>
            <a:endParaRPr sz="3950" b="0" i="0" u="none" strike="noStrike" cap="none">
              <a:solidFill>
                <a:schemeClr val="dk1"/>
              </a:solidFill>
              <a:latin typeface="Times New Roman"/>
              <a:ea typeface="Times New Roman"/>
              <a:cs typeface="Times New Roman"/>
              <a:sym typeface="Times New Roman"/>
            </a:endParaRPr>
          </a:p>
        </p:txBody>
      </p:sp>
      <p:sp>
        <p:nvSpPr>
          <p:cNvPr id="206" name="Google Shape;206;p41"/>
          <p:cNvSpPr txBox="1">
            <a:spLocks noGrp="1"/>
          </p:cNvSpPr>
          <p:nvPr>
            <p:ph type="body" idx="1"/>
          </p:nvPr>
        </p:nvSpPr>
        <p:spPr>
          <a:xfrm>
            <a:off x="188147" y="724370"/>
            <a:ext cx="8777111" cy="4280371"/>
          </a:xfrm>
          <a:prstGeom prst="rect">
            <a:avLst/>
          </a:prstGeom>
          <a:noFill/>
          <a:ln>
            <a:noFill/>
          </a:ln>
        </p:spPr>
        <p:txBody>
          <a:bodyPr spcFirstLastPara="1" wrap="square" lIns="91425" tIns="45700" rIns="91425" bIns="45700" anchor="t" anchorCtr="0">
            <a:noAutofit/>
          </a:bodyPr>
          <a:lstStyle/>
          <a:p>
            <a:pPr marL="342900" marR="0" lvl="0" indent="-323850" algn="l" rtl="0">
              <a:lnSpc>
                <a:spcPct val="90000"/>
              </a:lnSpc>
              <a:spcBef>
                <a:spcPts val="0"/>
              </a:spcBef>
              <a:spcAft>
                <a:spcPts val="0"/>
              </a:spcAft>
              <a:buClr>
                <a:schemeClr val="dk1"/>
              </a:buClr>
              <a:buSzPts val="2100"/>
              <a:buFont typeface="Times New Roman"/>
              <a:buChar char="•"/>
            </a:pPr>
            <a:r>
              <a:rPr lang="en-US" sz="2100" b="0" i="0" u="none" strike="noStrike" cap="none" dirty="0">
                <a:solidFill>
                  <a:schemeClr val="dk1"/>
                </a:solidFill>
                <a:latin typeface="Times New Roman"/>
                <a:ea typeface="Times New Roman"/>
                <a:cs typeface="Times New Roman"/>
                <a:sym typeface="Times New Roman"/>
              </a:rPr>
              <a:t>A GPU is tailored for highly parallel operation while a CPU executes programs serially</a:t>
            </a:r>
            <a:endParaRPr sz="1100" dirty="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dirty="0">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dirty="0">
                <a:solidFill>
                  <a:schemeClr val="dk1"/>
                </a:solidFill>
                <a:latin typeface="Times New Roman"/>
                <a:ea typeface="Times New Roman"/>
                <a:cs typeface="Times New Roman"/>
                <a:sym typeface="Times New Roman"/>
              </a:rPr>
              <a:t>For this reason, GPUs have many parallel execution units and higher transistor counts, while CPUs have few execution units and higher </a:t>
            </a:r>
            <a:r>
              <a:rPr lang="en-US" sz="2100" dirty="0">
                <a:solidFill>
                  <a:schemeClr val="dk1"/>
                </a:solidFill>
                <a:latin typeface="Times New Roman"/>
                <a:ea typeface="Times New Roman"/>
                <a:cs typeface="Times New Roman"/>
                <a:sym typeface="Times New Roman"/>
              </a:rPr>
              <a:t>clock speeds</a:t>
            </a:r>
            <a:endParaRPr sz="2100" b="0" i="0" u="none" strike="noStrike" cap="none" dirty="0">
              <a:solidFill>
                <a:schemeClr val="dk1"/>
              </a:solidFill>
              <a:latin typeface="Times New Roman"/>
              <a:ea typeface="Times New Roman"/>
              <a:cs typeface="Times New Roman"/>
              <a:sym typeface="Times New Roman"/>
            </a:endParaRPr>
          </a:p>
          <a:p>
            <a:pPr marL="342900" marR="0" lvl="0" indent="-215900" algn="l" rtl="0">
              <a:lnSpc>
                <a:spcPct val="90000"/>
              </a:lnSpc>
              <a:spcBef>
                <a:spcPts val="400"/>
              </a:spcBef>
              <a:spcAft>
                <a:spcPts val="0"/>
              </a:spcAft>
              <a:buClr>
                <a:schemeClr val="dk1"/>
              </a:buClr>
              <a:buSzPts val="2000"/>
              <a:buFont typeface="Arial"/>
              <a:buNone/>
            </a:pPr>
            <a:endParaRPr sz="1700" b="0" i="0" u="none" strike="noStrike" cap="none" dirty="0">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dirty="0">
                <a:solidFill>
                  <a:schemeClr val="dk1"/>
                </a:solidFill>
                <a:latin typeface="Times New Roman"/>
                <a:ea typeface="Times New Roman"/>
                <a:cs typeface="Times New Roman"/>
                <a:sym typeface="Times New Roman"/>
              </a:rPr>
              <a:t>GPUs have significantly faster and more advanced memory interfaces as they need to shift around a lot more data than CPUs</a:t>
            </a:r>
            <a:endParaRPr sz="1100" dirty="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dirty="0">
                <a:solidFill>
                  <a:schemeClr val="dk1"/>
                </a:solidFill>
                <a:latin typeface="Times New Roman"/>
                <a:ea typeface="Times New Roman"/>
                <a:cs typeface="Times New Roman"/>
                <a:sym typeface="Times New Roman"/>
              </a:rPr>
              <a:t>High bandwidth: NVIDIA Volta (2016) with 1TB/s</a:t>
            </a:r>
            <a:endParaRPr sz="1100" dirty="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dirty="0">
                <a:solidFill>
                  <a:schemeClr val="dk1"/>
                </a:solidFill>
                <a:latin typeface="Times New Roman"/>
                <a:ea typeface="Times New Roman"/>
                <a:cs typeface="Times New Roman"/>
                <a:sym typeface="Times New Roman"/>
              </a:rPr>
              <a:t>Nvidia Titan: 288GB/s</a:t>
            </a:r>
            <a:endParaRPr sz="1100" dirty="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480"/>
              </a:spcBef>
              <a:spcAft>
                <a:spcPts val="0"/>
              </a:spcAft>
              <a:buClr>
                <a:schemeClr val="dk1"/>
              </a:buClr>
              <a:buFont typeface="Arial"/>
              <a:buNone/>
            </a:pPr>
            <a:endParaRPr sz="21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Times New Roman"/>
                <a:ea typeface="Times New Roman"/>
                <a:cs typeface="Times New Roman"/>
                <a:sym typeface="Times New Roman"/>
              </a:rPr>
              <a:t>Modern CPUs Vs GPUs</a:t>
            </a:r>
            <a:endParaRPr sz="4400" b="0" i="0" u="none" strike="noStrike" cap="none">
              <a:solidFill>
                <a:schemeClr val="dk1"/>
              </a:solidFill>
              <a:latin typeface="Times New Roman"/>
              <a:ea typeface="Times New Roman"/>
              <a:cs typeface="Times New Roman"/>
              <a:sym typeface="Times New Roman"/>
            </a:endParaRPr>
          </a:p>
        </p:txBody>
      </p:sp>
      <p:pic>
        <p:nvPicPr>
          <p:cNvPr id="212" name="Google Shape;212;p42"/>
          <p:cNvPicPr preferRelativeResize="0"/>
          <p:nvPr/>
        </p:nvPicPr>
        <p:blipFill rotWithShape="1">
          <a:blip r:embed="rId3">
            <a:alphaModFix/>
          </a:blip>
          <a:srcRect/>
          <a:stretch/>
        </p:blipFill>
        <p:spPr>
          <a:xfrm>
            <a:off x="5305778" y="1063229"/>
            <a:ext cx="3700873" cy="3461735"/>
          </a:xfrm>
          <a:prstGeom prst="rect">
            <a:avLst/>
          </a:prstGeom>
          <a:noFill/>
          <a:ln>
            <a:noFill/>
          </a:ln>
        </p:spPr>
      </p:pic>
      <p:sp>
        <p:nvSpPr>
          <p:cNvPr id="213" name="Google Shape;213;p42"/>
          <p:cNvSpPr txBox="1"/>
          <p:nvPr/>
        </p:nvSpPr>
        <p:spPr>
          <a:xfrm>
            <a:off x="197556" y="1063229"/>
            <a:ext cx="5108222"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So why not replace CPUs with GPGPUS?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Single GPU cores = DUMI</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Group of GPU cores = FAST</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Do not have features for modern Operating Systems</a:t>
            </a: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Less logic</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interrupts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Virtual Memory that OS Needs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What is OpenACC	</a:t>
            </a:r>
            <a:endParaRPr/>
          </a:p>
        </p:txBody>
      </p:sp>
      <p:sp>
        <p:nvSpPr>
          <p:cNvPr id="220" name="Google Shape;220;p43"/>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1198</Words>
  <Application>Microsoft Office PowerPoint</Application>
  <PresentationFormat>On-screen Show (16:9)</PresentationFormat>
  <Paragraphs>105</Paragraphs>
  <Slides>11</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Consolas</vt:lpstr>
      <vt:lpstr>Source Code Pro</vt:lpstr>
      <vt:lpstr>Times New Roman</vt:lpstr>
      <vt:lpstr>Office Theme</vt:lpstr>
      <vt:lpstr>Simple Light</vt:lpstr>
      <vt:lpstr>Simple Light</vt:lpstr>
      <vt:lpstr>Blue Waters Petascale Semester Curriculum v1.0 Unit 8: OpenACC Lesson 2: Intro to OpenACC Developed by Mobeen Ludin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Introduction to GPGPU Computing with OpenACC</vt:lpstr>
      <vt:lpstr>Learning Objectives</vt:lpstr>
      <vt:lpstr>Getting started</vt:lpstr>
      <vt:lpstr>The GPU Big Bang</vt:lpstr>
      <vt:lpstr>CPU vs. GPU</vt:lpstr>
      <vt:lpstr>Modern CPUs Vs GPUs</vt:lpstr>
      <vt:lpstr>What is OpenACC </vt:lpstr>
      <vt:lpstr>Parallelizing with OpenACC</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GPGPU Computing with OpenACC</dc:title>
  <cp:lastModifiedBy>Magik Home</cp:lastModifiedBy>
  <cp:revision>10</cp:revision>
  <dcterms:modified xsi:type="dcterms:W3CDTF">2020-12-10T14:39:39Z</dcterms:modified>
</cp:coreProperties>
</file>