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9" r:id="rId4"/>
    <p:sldId id="258"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varScale="1">
        <p:scale>
          <a:sx n="103" d="100"/>
          <a:sy n="103" d="100"/>
        </p:scale>
        <p:origin x="138" y="1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4B78-1614-49D9-BD52-41DBB9B24231}"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6144E-3AFD-45F6-9772-02E10B6E9E74}" type="slidenum">
              <a:rPr lang="en-US" smtClean="0"/>
              <a:t>‹#›</a:t>
            </a:fld>
            <a:endParaRPr lang="en-US"/>
          </a:p>
        </p:txBody>
      </p:sp>
    </p:spTree>
    <p:extLst>
      <p:ext uri="{BB962C8B-B14F-4D97-AF65-F5344CB8AC3E}">
        <p14:creationId xmlns:p14="http://schemas.microsoft.com/office/powerpoint/2010/main" val="73958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7/20/2020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svg"/><Relationship Id="rId7" Type="http://schemas.openxmlformats.org/officeDocument/2006/relationships/image" Target="../media/image13.svg"/><Relationship Id="rId12" Type="http://schemas.openxmlformats.org/officeDocument/2006/relationships/image" Target="../media/image18.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svg"/><Relationship Id="rId7" Type="http://schemas.openxmlformats.org/officeDocument/2006/relationships/image" Target="../media/image2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hyperlink" Target="https://bluewaters.ncsa.illinois.edu/using-aprun" TargetMode="External"/><Relationship Id="rId3" Type="http://schemas.openxmlformats.org/officeDocument/2006/relationships/hyperlink" Target="https://man7.org/linux/man-pages/man1/rsync.1.html" TargetMode="External"/><Relationship Id="rId7" Type="http://schemas.openxmlformats.org/officeDocument/2006/relationships/hyperlink" Target="https://man7.org/linux/man-pages/man1/tmux.1.html" TargetMode="External"/><Relationship Id="rId2" Type="http://schemas.openxmlformats.org/officeDocument/2006/relationships/hyperlink" Target="https://man7.org/linux/man-pages/man1/scp.1.html" TargetMode="External"/><Relationship Id="rId1" Type="http://schemas.openxmlformats.org/officeDocument/2006/relationships/slideLayout" Target="../slideLayouts/slideLayout2.xml"/><Relationship Id="rId6" Type="http://schemas.openxmlformats.org/officeDocument/2006/relationships/hyperlink" Target="https://www.gnu.org/software/screen/manual/screen.html" TargetMode="External"/><Relationship Id="rId5" Type="http://schemas.openxmlformats.org/officeDocument/2006/relationships/hyperlink" Target="https://git-scm.com/book/en/v2/Getting-Started-About-Version-Control" TargetMode="External"/><Relationship Id="rId10" Type="http://schemas.openxmlformats.org/officeDocument/2006/relationships/hyperlink" Target="https://bluewaters.ncsa.illinois.edu/accessing" TargetMode="External"/><Relationship Id="rId4" Type="http://schemas.openxmlformats.org/officeDocument/2006/relationships/hyperlink" Target="https://www.globus.org/" TargetMode="External"/><Relationship Id="rId9" Type="http://schemas.openxmlformats.org/officeDocument/2006/relationships/hyperlink" Target="https://bluewaters.ncsa.illinois.edu/queues-and-scheduling-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8C73C07-776C-43B1-9929-546A3147FC8C}"/>
              </a:ext>
            </a:extLst>
          </p:cNvPr>
          <p:cNvPicPr>
            <a:picLocks noChangeAspect="1"/>
          </p:cNvPicPr>
          <p:nvPr/>
        </p:nvPicPr>
        <p:blipFill rotWithShape="1">
          <a:blip r:embed="rId2"/>
          <a:srcRect t="11753" b="3977"/>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DE194-0A7D-421E-8C55-B97B2C35B93D}"/>
              </a:ext>
            </a:extLst>
          </p:cNvPr>
          <p:cNvSpPr>
            <a:spLocks noGrp="1"/>
          </p:cNvSpPr>
          <p:nvPr>
            <p:ph type="ctrTitle"/>
          </p:nvPr>
        </p:nvSpPr>
        <p:spPr>
          <a:xfrm>
            <a:off x="853439" y="1475234"/>
            <a:ext cx="3214307" cy="2901694"/>
          </a:xfrm>
        </p:spPr>
        <p:txBody>
          <a:bodyPr anchor="b">
            <a:normAutofit/>
          </a:bodyPr>
          <a:lstStyle/>
          <a:p>
            <a:r>
              <a:rPr lang="en-US" sz="4000">
                <a:solidFill>
                  <a:srgbClr val="FFFFFF"/>
                </a:solidFill>
              </a:rPr>
              <a:t>Submitting Jobs and Running Programs</a:t>
            </a:r>
          </a:p>
        </p:txBody>
      </p:sp>
      <p:sp>
        <p:nvSpPr>
          <p:cNvPr id="3" name="Subtitle 2">
            <a:extLst>
              <a:ext uri="{FF2B5EF4-FFF2-40B4-BE49-F238E27FC236}">
                <a16:creationId xmlns:a16="http://schemas.microsoft.com/office/drawing/2014/main" id="{BB1D4157-52B1-4628-AB63-0074C44AFA22}"/>
              </a:ext>
            </a:extLst>
          </p:cNvPr>
          <p:cNvSpPr>
            <a:spLocks noGrp="1"/>
          </p:cNvSpPr>
          <p:nvPr>
            <p:ph type="subTitle" idx="1"/>
          </p:nvPr>
        </p:nvSpPr>
        <p:spPr>
          <a:xfrm>
            <a:off x="853440" y="4608576"/>
            <a:ext cx="3205640" cy="774186"/>
          </a:xfrm>
        </p:spPr>
        <p:txBody>
          <a:bodyPr anchor="t">
            <a:normAutofit/>
          </a:bodyPr>
          <a:lstStyle/>
          <a:p>
            <a:pPr algn="r"/>
            <a:r>
              <a:rPr lang="en-US" sz="1600">
                <a:solidFill>
                  <a:srgbClr val="FFFFFF"/>
                </a:solidFill>
              </a:rPr>
              <a:t>Module 1.3</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F76B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30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0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9E6A4-AE7A-42E2-977F-3BFFE98CA697}"/>
              </a:ext>
            </a:extLst>
          </p:cNvPr>
          <p:cNvSpPr>
            <a:spLocks noGrp="1"/>
          </p:cNvSpPr>
          <p:nvPr>
            <p:ph type="title"/>
          </p:nvPr>
        </p:nvSpPr>
        <p:spPr>
          <a:xfrm>
            <a:off x="1024128" y="585216"/>
            <a:ext cx="6007027" cy="1499616"/>
          </a:xfrm>
        </p:spPr>
        <p:txBody>
          <a:bodyPr>
            <a:normAutofit/>
          </a:bodyPr>
          <a:lstStyle/>
          <a:p>
            <a:r>
              <a:rPr lang="en-US">
                <a:solidFill>
                  <a:srgbClr val="FFFFFF"/>
                </a:solidFill>
              </a:rPr>
              <a:t>Learning objectives</a:t>
            </a:r>
          </a:p>
        </p:txBody>
      </p:sp>
      <p:cxnSp>
        <p:nvCxnSpPr>
          <p:cNvPr id="12" name="Straight Connector 1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0E24F3-1822-4BFF-BF7D-17E2E759AE7C}"/>
              </a:ext>
            </a:extLst>
          </p:cNvPr>
          <p:cNvSpPr>
            <a:spLocks noGrp="1"/>
          </p:cNvSpPr>
          <p:nvPr>
            <p:ph idx="1"/>
          </p:nvPr>
        </p:nvSpPr>
        <p:spPr>
          <a:xfrm>
            <a:off x="1024128" y="2286000"/>
            <a:ext cx="6007027" cy="4023360"/>
          </a:xfrm>
        </p:spPr>
        <p:txBody>
          <a:bodyPr>
            <a:normAutofit/>
          </a:bodyPr>
          <a:lstStyle/>
          <a:p>
            <a:r>
              <a:rPr lang="en-US" dirty="0">
                <a:solidFill>
                  <a:srgbClr val="FFFFFF"/>
                </a:solidFill>
              </a:rPr>
              <a:t>In the present module we will cover:</a:t>
            </a:r>
          </a:p>
          <a:p>
            <a:endParaRPr lang="en-US" dirty="0">
              <a:solidFill>
                <a:srgbClr val="FFFFFF"/>
              </a:solidFill>
            </a:endParaRPr>
          </a:p>
          <a:p>
            <a:pPr lvl="1"/>
            <a:r>
              <a:rPr lang="en-US" dirty="0">
                <a:solidFill>
                  <a:srgbClr val="FFFFFF"/>
                </a:solidFill>
              </a:rPr>
              <a:t>Writing, modifying, and transferring programs from a local computer to a remote computer and vice versa. </a:t>
            </a:r>
          </a:p>
          <a:p>
            <a:pPr lvl="1"/>
            <a:endParaRPr lang="en-US" dirty="0">
              <a:solidFill>
                <a:srgbClr val="FFFFFF"/>
              </a:solidFill>
            </a:endParaRPr>
          </a:p>
          <a:p>
            <a:pPr lvl="1"/>
            <a:r>
              <a:rPr lang="en-US" dirty="0">
                <a:solidFill>
                  <a:srgbClr val="FFFFFF"/>
                </a:solidFill>
              </a:rPr>
              <a:t>Connecting a local computer to the super computers, submitting, and running programs. </a:t>
            </a:r>
          </a:p>
        </p:txBody>
      </p:sp>
      <p:pic>
        <p:nvPicPr>
          <p:cNvPr id="5" name="Picture 4">
            <a:extLst>
              <a:ext uri="{FF2B5EF4-FFF2-40B4-BE49-F238E27FC236}">
                <a16:creationId xmlns:a16="http://schemas.microsoft.com/office/drawing/2014/main" id="{696BA665-054F-45E2-B5CF-5041261CA538}"/>
              </a:ext>
            </a:extLst>
          </p:cNvPr>
          <p:cNvPicPr>
            <a:picLocks noChangeAspect="1"/>
          </p:cNvPicPr>
          <p:nvPr/>
        </p:nvPicPr>
        <p:blipFill rotWithShape="1">
          <a:blip r:embed="rId2"/>
          <a:srcRect l="7208" r="47632" b="-1"/>
          <a:stretch/>
        </p:blipFill>
        <p:spPr>
          <a:xfrm>
            <a:off x="7552266" y="10"/>
            <a:ext cx="4639733" cy="6857990"/>
          </a:xfrm>
          <a:prstGeom prst="rect">
            <a:avLst/>
          </a:prstGeom>
        </p:spPr>
      </p:pic>
    </p:spTree>
    <p:extLst>
      <p:ext uri="{BB962C8B-B14F-4D97-AF65-F5344CB8AC3E}">
        <p14:creationId xmlns:p14="http://schemas.microsoft.com/office/powerpoint/2010/main" val="373722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037D-7D22-479A-ADC3-040CAFCF50C2}"/>
              </a:ext>
            </a:extLst>
          </p:cNvPr>
          <p:cNvSpPr>
            <a:spLocks noGrp="1"/>
          </p:cNvSpPr>
          <p:nvPr>
            <p:ph type="title"/>
          </p:nvPr>
        </p:nvSpPr>
        <p:spPr/>
        <p:txBody>
          <a:bodyPr/>
          <a:lstStyle/>
          <a:p>
            <a:r>
              <a:rPr lang="en-US" dirty="0"/>
              <a:t>Writing code in your local computer</a:t>
            </a:r>
          </a:p>
        </p:txBody>
      </p:sp>
      <p:pic>
        <p:nvPicPr>
          <p:cNvPr id="5" name="Content Placeholder 4" descr="Database">
            <a:extLst>
              <a:ext uri="{FF2B5EF4-FFF2-40B4-BE49-F238E27FC236}">
                <a16:creationId xmlns:a16="http://schemas.microsoft.com/office/drawing/2014/main"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22322" y="4782099"/>
            <a:ext cx="1661085" cy="1661085"/>
          </a:xfrm>
        </p:spPr>
      </p:pic>
      <p:pic>
        <p:nvPicPr>
          <p:cNvPr id="7" name="Graphic 6" descr="Computer">
            <a:extLst>
              <a:ext uri="{FF2B5EF4-FFF2-40B4-BE49-F238E27FC236}">
                <a16:creationId xmlns:a16="http://schemas.microsoft.com/office/drawing/2014/main" id="{CB146379-DE3A-4F99-8E8B-F6A9E3E4FF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322" y="2407882"/>
            <a:ext cx="1661085" cy="1661085"/>
          </a:xfrm>
          <a:prstGeom prst="rect">
            <a:avLst/>
          </a:prstGeom>
        </p:spPr>
      </p:pic>
      <p:cxnSp>
        <p:nvCxnSpPr>
          <p:cNvPr id="12" name="Straight Connector 11">
            <a:extLst>
              <a:ext uri="{FF2B5EF4-FFF2-40B4-BE49-F238E27FC236}">
                <a16:creationId xmlns:a16="http://schemas.microsoft.com/office/drawing/2014/main" id="{B5C721F4-50D6-4534-AAD2-0AC59B3B5810}"/>
              </a:ext>
            </a:extLst>
          </p:cNvPr>
          <p:cNvCxnSpPr>
            <a:stCxn id="5" idx="0"/>
            <a:endCxn id="7" idx="2"/>
          </p:cNvCxnSpPr>
          <p:nvPr/>
        </p:nvCxnSpPr>
        <p:spPr>
          <a:xfrm flipV="1">
            <a:off x="1352865" y="4068967"/>
            <a:ext cx="0" cy="713132"/>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5762F2C4-2945-4B30-BFB6-1CD70DEF121E}"/>
              </a:ext>
            </a:extLst>
          </p:cNvPr>
          <p:cNvSpPr txBox="1"/>
          <p:nvPr/>
        </p:nvSpPr>
        <p:spPr>
          <a:xfrm>
            <a:off x="5034941" y="2870442"/>
            <a:ext cx="5870951" cy="923330"/>
          </a:xfrm>
          <a:prstGeom prst="rect">
            <a:avLst/>
          </a:prstGeom>
          <a:noFill/>
        </p:spPr>
        <p:txBody>
          <a:bodyPr wrap="square" rtlCol="0">
            <a:spAutoFit/>
          </a:bodyPr>
          <a:lstStyle/>
          <a:p>
            <a:r>
              <a:rPr lang="en-US" dirty="0"/>
              <a:t>Using a development environment you should be able to write your source code in your computer. The source code can be initially stored in the local hard drive.</a:t>
            </a:r>
          </a:p>
        </p:txBody>
      </p:sp>
      <p:sp>
        <p:nvSpPr>
          <p:cNvPr id="8" name="TextBox 7">
            <a:extLst>
              <a:ext uri="{FF2B5EF4-FFF2-40B4-BE49-F238E27FC236}">
                <a16:creationId xmlns:a16="http://schemas.microsoft.com/office/drawing/2014/main" id="{EFA66816-B728-455C-85A2-90B5FD142459}"/>
              </a:ext>
            </a:extLst>
          </p:cNvPr>
          <p:cNvSpPr txBox="1"/>
          <p:nvPr/>
        </p:nvSpPr>
        <p:spPr>
          <a:xfrm>
            <a:off x="2183407" y="5427975"/>
            <a:ext cx="2563266" cy="369332"/>
          </a:xfrm>
          <a:prstGeom prst="rect">
            <a:avLst/>
          </a:prstGeom>
          <a:noFill/>
        </p:spPr>
        <p:txBody>
          <a:bodyPr wrap="none" rtlCol="0">
            <a:spAutoFit/>
          </a:bodyPr>
          <a:lstStyle/>
          <a:p>
            <a:r>
              <a:rPr lang="en-US" dirty="0"/>
              <a:t>Local storage (hard drive)</a:t>
            </a:r>
          </a:p>
        </p:txBody>
      </p:sp>
      <p:sp>
        <p:nvSpPr>
          <p:cNvPr id="11" name="TextBox 10">
            <a:extLst>
              <a:ext uri="{FF2B5EF4-FFF2-40B4-BE49-F238E27FC236}">
                <a16:creationId xmlns:a16="http://schemas.microsoft.com/office/drawing/2014/main" id="{7924B171-AB20-4FAA-B977-76CF66B33BC3}"/>
              </a:ext>
            </a:extLst>
          </p:cNvPr>
          <p:cNvSpPr txBox="1"/>
          <p:nvPr/>
        </p:nvSpPr>
        <p:spPr>
          <a:xfrm>
            <a:off x="2183407" y="3147441"/>
            <a:ext cx="1558440" cy="369332"/>
          </a:xfrm>
          <a:prstGeom prst="rect">
            <a:avLst/>
          </a:prstGeom>
          <a:noFill/>
        </p:spPr>
        <p:txBody>
          <a:bodyPr wrap="none" rtlCol="0">
            <a:spAutoFit/>
          </a:bodyPr>
          <a:lstStyle/>
          <a:p>
            <a:r>
              <a:rPr lang="en-US" dirty="0"/>
              <a:t>Local computer</a:t>
            </a:r>
          </a:p>
        </p:txBody>
      </p:sp>
      <p:pic>
        <p:nvPicPr>
          <p:cNvPr id="18" name="Graphic 17" descr="Good Idea">
            <a:extLst>
              <a:ext uri="{FF2B5EF4-FFF2-40B4-BE49-F238E27FC236}">
                <a16:creationId xmlns:a16="http://schemas.microsoft.com/office/drawing/2014/main" id="{C26062CD-B2C9-4754-97DC-16F9AD0B4C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800" y="5340107"/>
            <a:ext cx="914400" cy="914400"/>
          </a:xfrm>
          <a:prstGeom prst="rect">
            <a:avLst/>
          </a:prstGeom>
        </p:spPr>
      </p:pic>
      <p:sp>
        <p:nvSpPr>
          <p:cNvPr id="20" name="TextBox 19">
            <a:extLst>
              <a:ext uri="{FF2B5EF4-FFF2-40B4-BE49-F238E27FC236}">
                <a16:creationId xmlns:a16="http://schemas.microsoft.com/office/drawing/2014/main" id="{5497ACD7-E79E-4961-B74A-A182584235D2}"/>
              </a:ext>
            </a:extLst>
          </p:cNvPr>
          <p:cNvSpPr txBox="1"/>
          <p:nvPr/>
        </p:nvSpPr>
        <p:spPr>
          <a:xfrm>
            <a:off x="5570376" y="5057192"/>
            <a:ext cx="5645020"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r>
              <a:rPr lang="en-US" dirty="0"/>
              <a:t>			You may want to also store your source code 			using a revision control system (e.g., SVN, 			CVS, Git).			</a:t>
            </a:r>
          </a:p>
          <a:p>
            <a:r>
              <a:rPr lang="en-US" dirty="0"/>
              <a:t>			</a:t>
            </a:r>
          </a:p>
        </p:txBody>
      </p:sp>
    </p:spTree>
    <p:extLst>
      <p:ext uri="{BB962C8B-B14F-4D97-AF65-F5344CB8AC3E}">
        <p14:creationId xmlns:p14="http://schemas.microsoft.com/office/powerpoint/2010/main" val="156118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037D-7D22-479A-ADC3-040CAFCF50C2}"/>
              </a:ext>
            </a:extLst>
          </p:cNvPr>
          <p:cNvSpPr>
            <a:spLocks noGrp="1"/>
          </p:cNvSpPr>
          <p:nvPr>
            <p:ph type="title"/>
          </p:nvPr>
        </p:nvSpPr>
        <p:spPr/>
        <p:txBody>
          <a:bodyPr/>
          <a:lstStyle/>
          <a:p>
            <a:r>
              <a:rPr lang="en-US" dirty="0"/>
              <a:t>TRANSFERING code FROM your local computer to the supercomputer</a:t>
            </a:r>
          </a:p>
        </p:txBody>
      </p:sp>
      <p:pic>
        <p:nvPicPr>
          <p:cNvPr id="5" name="Content Placeholder 4" descr="Database">
            <a:extLst>
              <a:ext uri="{FF2B5EF4-FFF2-40B4-BE49-F238E27FC236}">
                <a16:creationId xmlns:a16="http://schemas.microsoft.com/office/drawing/2014/main"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14956" y="4773169"/>
            <a:ext cx="914400" cy="914400"/>
          </a:xfrm>
        </p:spPr>
      </p:pic>
      <p:pic>
        <p:nvPicPr>
          <p:cNvPr id="7" name="Graphic 6" descr="Computer">
            <a:extLst>
              <a:ext uri="{FF2B5EF4-FFF2-40B4-BE49-F238E27FC236}">
                <a16:creationId xmlns:a16="http://schemas.microsoft.com/office/drawing/2014/main" id="{CB146379-DE3A-4F99-8E8B-F6A9E3E4FF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a16="http://schemas.microsoft.com/office/drawing/2014/main" id="{35A58F10-B4CB-4D45-8EC0-AF26BE8C30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a16="http://schemas.microsoft.com/office/drawing/2014/main" id="{87830537-D818-426E-BB07-CE058CC1D0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a16="http://schemas.microsoft.com/office/drawing/2014/main"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a16="http://schemas.microsoft.com/office/drawing/2014/main" id="{5E3356BC-FA11-44C9-AA1D-6BF4CC97E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a16="http://schemas.microsoft.com/office/drawing/2014/main" id="{DCB0E2E8-C877-4CFD-82C6-4F784D4DBF21}"/>
              </a:ext>
            </a:extLst>
          </p:cNvPr>
          <p:cNvSpPr txBox="1"/>
          <p:nvPr/>
        </p:nvSpPr>
        <p:spPr>
          <a:xfrm>
            <a:off x="7501813" y="2370389"/>
            <a:ext cx="4161453" cy="3139321"/>
          </a:xfrm>
          <a:prstGeom prst="rect">
            <a:avLst/>
          </a:prstGeom>
          <a:noFill/>
        </p:spPr>
        <p:txBody>
          <a:bodyPr wrap="square" rtlCol="0">
            <a:spAutoFit/>
          </a:bodyPr>
          <a:lstStyle/>
          <a:p>
            <a:r>
              <a:rPr lang="en-US" dirty="0"/>
              <a:t>You will need to transfer the source code from your local computer to the login-node of the supercomputer. There are different methods to do so:</a:t>
            </a:r>
          </a:p>
          <a:p>
            <a:endParaRPr lang="en-US" dirty="0"/>
          </a:p>
          <a:p>
            <a:pPr marL="800100" lvl="1" indent="-342900">
              <a:buFont typeface="+mj-lt"/>
              <a:buAutoNum type="arabicPeriod"/>
            </a:pPr>
            <a:r>
              <a:rPr lang="en-US" dirty="0"/>
              <a:t>Cloning a revision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a:t>
            </a:r>
            <a:r>
              <a:rPr lang="en-US" dirty="0"/>
              <a:t> online to transfer the source code.	</a:t>
            </a:r>
          </a:p>
        </p:txBody>
      </p:sp>
      <p:sp>
        <p:nvSpPr>
          <p:cNvPr id="24" name="TextBox 23">
            <a:extLst>
              <a:ext uri="{FF2B5EF4-FFF2-40B4-BE49-F238E27FC236}">
                <a16:creationId xmlns:a16="http://schemas.microsoft.com/office/drawing/2014/main"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Tree>
    <p:extLst>
      <p:ext uri="{BB962C8B-B14F-4D97-AF65-F5344CB8AC3E}">
        <p14:creationId xmlns:p14="http://schemas.microsoft.com/office/powerpoint/2010/main" val="71913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037D-7D22-479A-ADC3-040CAFCF50C2}"/>
              </a:ext>
            </a:extLst>
          </p:cNvPr>
          <p:cNvSpPr>
            <a:spLocks noGrp="1"/>
          </p:cNvSpPr>
          <p:nvPr>
            <p:ph type="title"/>
          </p:nvPr>
        </p:nvSpPr>
        <p:spPr/>
        <p:txBody>
          <a:bodyPr/>
          <a:lstStyle/>
          <a:p>
            <a:r>
              <a:rPr lang="en-US" dirty="0"/>
              <a:t>TRANSFERING code TO your local computer FROM the supercomputer</a:t>
            </a:r>
          </a:p>
        </p:txBody>
      </p:sp>
      <p:pic>
        <p:nvPicPr>
          <p:cNvPr id="5" name="Content Placeholder 4" descr="Database">
            <a:extLst>
              <a:ext uri="{FF2B5EF4-FFF2-40B4-BE49-F238E27FC236}">
                <a16:creationId xmlns:a16="http://schemas.microsoft.com/office/drawing/2014/main"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14956" y="4773169"/>
            <a:ext cx="914400" cy="914400"/>
          </a:xfrm>
        </p:spPr>
      </p:pic>
      <p:pic>
        <p:nvPicPr>
          <p:cNvPr id="7" name="Graphic 6" descr="Computer">
            <a:extLst>
              <a:ext uri="{FF2B5EF4-FFF2-40B4-BE49-F238E27FC236}">
                <a16:creationId xmlns:a16="http://schemas.microsoft.com/office/drawing/2014/main" id="{CB146379-DE3A-4F99-8E8B-F6A9E3E4FF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a16="http://schemas.microsoft.com/office/drawing/2014/main" id="{35A58F10-B4CB-4D45-8EC0-AF26BE8C30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a16="http://schemas.microsoft.com/office/drawing/2014/main" id="{87830537-D818-426E-BB07-CE058CC1D0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a16="http://schemas.microsoft.com/office/drawing/2014/main"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a16="http://schemas.microsoft.com/office/drawing/2014/main" id="{5E3356BC-FA11-44C9-AA1D-6BF4CC97E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a16="http://schemas.microsoft.com/office/drawing/2014/main" id="{DCB0E2E8-C877-4CFD-82C6-4F784D4DBF21}"/>
              </a:ext>
            </a:extLst>
          </p:cNvPr>
          <p:cNvSpPr txBox="1"/>
          <p:nvPr/>
        </p:nvSpPr>
        <p:spPr>
          <a:xfrm>
            <a:off x="7501813" y="2370389"/>
            <a:ext cx="4571998" cy="3416320"/>
          </a:xfrm>
          <a:prstGeom prst="rect">
            <a:avLst/>
          </a:prstGeom>
          <a:noFill/>
        </p:spPr>
        <p:txBody>
          <a:bodyPr wrap="square" rtlCol="0">
            <a:spAutoFit/>
          </a:bodyPr>
          <a:lstStyle/>
          <a:p>
            <a:r>
              <a:rPr lang="en-US" dirty="0"/>
              <a:t>You may do changes to your code, so it performs well on the supercomputer. Therefore, you may want to transfer your new source code from the supercomputer to your local machine. The methods are:</a:t>
            </a:r>
          </a:p>
          <a:p>
            <a:endParaRPr lang="en-US" dirty="0"/>
          </a:p>
          <a:p>
            <a:pPr marL="800100" lvl="1" indent="-342900">
              <a:buFont typeface="+mj-lt"/>
              <a:buAutoNum type="arabicPeriod"/>
            </a:pPr>
            <a:r>
              <a:rPr lang="en-US" b="1" dirty="0"/>
              <a:t>Committing to a subversion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globusonline</a:t>
            </a:r>
            <a:r>
              <a:rPr lang="en-US" dirty="0"/>
              <a:t>’ to transfer the source code.	</a:t>
            </a:r>
          </a:p>
        </p:txBody>
      </p:sp>
      <p:sp>
        <p:nvSpPr>
          <p:cNvPr id="24" name="TextBox 23">
            <a:extLst>
              <a:ext uri="{FF2B5EF4-FFF2-40B4-BE49-F238E27FC236}">
                <a16:creationId xmlns:a16="http://schemas.microsoft.com/office/drawing/2014/main"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
        <p:nvSpPr>
          <p:cNvPr id="3" name="TextBox 2">
            <a:extLst>
              <a:ext uri="{FF2B5EF4-FFF2-40B4-BE49-F238E27FC236}">
                <a16:creationId xmlns:a16="http://schemas.microsoft.com/office/drawing/2014/main" id="{B01756E5-E8CE-4951-A481-5CDBB9408229}"/>
              </a:ext>
            </a:extLst>
          </p:cNvPr>
          <p:cNvSpPr txBox="1"/>
          <p:nvPr/>
        </p:nvSpPr>
        <p:spPr>
          <a:xfrm>
            <a:off x="1298704" y="5848675"/>
            <a:ext cx="9594592" cy="646331"/>
          </a:xfrm>
          <a:prstGeom prst="rect">
            <a:avLst/>
          </a:prstGeom>
          <a:noFill/>
        </p:spPr>
        <p:txBody>
          <a:bodyPr wrap="square" rtlCol="0">
            <a:spAutoFit/>
          </a:bodyPr>
          <a:lstStyle/>
          <a:p>
            <a:r>
              <a:rPr lang="en-US" dirty="0"/>
              <a:t>In general it is a good practice to use a revision control system as you can create  a branch for each new supercomputer that you develop for and then merge the changes to the main code repository.</a:t>
            </a:r>
          </a:p>
        </p:txBody>
      </p:sp>
    </p:spTree>
    <p:extLst>
      <p:ext uri="{BB962C8B-B14F-4D97-AF65-F5344CB8AC3E}">
        <p14:creationId xmlns:p14="http://schemas.microsoft.com/office/powerpoint/2010/main" val="178483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037D-7D22-479A-ADC3-040CAFCF50C2}"/>
              </a:ext>
            </a:extLst>
          </p:cNvPr>
          <p:cNvSpPr>
            <a:spLocks noGrp="1"/>
          </p:cNvSpPr>
          <p:nvPr>
            <p:ph type="title"/>
          </p:nvPr>
        </p:nvSpPr>
        <p:spPr/>
        <p:txBody>
          <a:bodyPr/>
          <a:lstStyle/>
          <a:p>
            <a:r>
              <a:rPr lang="en-US" dirty="0"/>
              <a:t>Connecting a local computer to a supercomputer</a:t>
            </a:r>
          </a:p>
        </p:txBody>
      </p:sp>
      <p:pic>
        <p:nvPicPr>
          <p:cNvPr id="7" name="Graphic 6" descr="Computer">
            <a:extLst>
              <a:ext uri="{FF2B5EF4-FFF2-40B4-BE49-F238E27FC236}">
                <a16:creationId xmlns:a16="http://schemas.microsoft.com/office/drawing/2014/main" id="{CB146379-DE3A-4F99-8E8B-F6A9E3E4FF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397" y="2976971"/>
            <a:ext cx="914400" cy="914400"/>
          </a:xfrm>
          <a:prstGeom prst="rect">
            <a:avLst/>
          </a:prstGeom>
        </p:spPr>
      </p:pic>
      <p:pic>
        <p:nvPicPr>
          <p:cNvPr id="9" name="Graphic 8" descr="Server">
            <a:extLst>
              <a:ext uri="{FF2B5EF4-FFF2-40B4-BE49-F238E27FC236}">
                <a16:creationId xmlns:a16="http://schemas.microsoft.com/office/drawing/2014/main" id="{35A58F10-B4CB-4D45-8EC0-AF26BE8C30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57110" y="2976971"/>
            <a:ext cx="914400" cy="914400"/>
          </a:xfrm>
          <a:prstGeom prst="rect">
            <a:avLst/>
          </a:prstGeom>
        </p:spPr>
      </p:pic>
      <p:pic>
        <p:nvPicPr>
          <p:cNvPr id="22" name="Graphic 21" descr="Transfer">
            <a:extLst>
              <a:ext uri="{FF2B5EF4-FFF2-40B4-BE49-F238E27FC236}">
                <a16:creationId xmlns:a16="http://schemas.microsoft.com/office/drawing/2014/main" id="{5E3356BC-FA11-44C9-AA1D-6BF4CC97EA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0253" y="2976971"/>
            <a:ext cx="914400" cy="914400"/>
          </a:xfrm>
          <a:prstGeom prst="rect">
            <a:avLst/>
          </a:prstGeom>
        </p:spPr>
      </p:pic>
      <p:sp>
        <p:nvSpPr>
          <p:cNvPr id="24" name="TextBox 23">
            <a:extLst>
              <a:ext uri="{FF2B5EF4-FFF2-40B4-BE49-F238E27FC236}">
                <a16:creationId xmlns:a16="http://schemas.microsoft.com/office/drawing/2014/main" id="{9818DE52-DD04-47F7-BCC1-B097FBD31411}"/>
              </a:ext>
            </a:extLst>
          </p:cNvPr>
          <p:cNvSpPr txBox="1"/>
          <p:nvPr/>
        </p:nvSpPr>
        <p:spPr>
          <a:xfrm>
            <a:off x="281377" y="2123758"/>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id="{7268F622-250C-4DD2-97E9-E0586D10C92D}"/>
              </a:ext>
            </a:extLst>
          </p:cNvPr>
          <p:cNvSpPr txBox="1"/>
          <p:nvPr/>
        </p:nvSpPr>
        <p:spPr>
          <a:xfrm>
            <a:off x="3434289" y="2084832"/>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a16="http://schemas.microsoft.com/office/drawing/2014/main" id="{3F94FB85-0477-4DDC-8412-EBA83FF67868}"/>
              </a:ext>
            </a:extLst>
          </p:cNvPr>
          <p:cNvSpPr txBox="1"/>
          <p:nvPr/>
        </p:nvSpPr>
        <p:spPr>
          <a:xfrm>
            <a:off x="6344817" y="1654778"/>
            <a:ext cx="5243804" cy="1754326"/>
          </a:xfrm>
          <a:prstGeom prst="rect">
            <a:avLst/>
          </a:prstGeom>
          <a:noFill/>
        </p:spPr>
        <p:txBody>
          <a:bodyPr wrap="square" rtlCol="0">
            <a:spAutoFit/>
          </a:bodyPr>
          <a:lstStyle/>
          <a:p>
            <a:r>
              <a:rPr lang="en-US" dirty="0"/>
              <a:t>In order to compile and run your source code you will need to gain access to the supercomputer. Typically a set of nodes called </a:t>
            </a:r>
            <a:r>
              <a:rPr lang="en-US" i="1" dirty="0"/>
              <a:t>login-nodes</a:t>
            </a:r>
            <a:r>
              <a:rPr lang="en-US" dirty="0"/>
              <a:t> serve the users interactively. The typical connection method is using secure shell (</a:t>
            </a:r>
            <a:r>
              <a:rPr lang="en-US" dirty="0" err="1"/>
              <a:t>ssh</a:t>
            </a:r>
            <a:r>
              <a:rPr lang="en-US" dirty="0"/>
              <a:t>). Once in the login node you will be presented with a terminal (e.g., bash, </a:t>
            </a:r>
            <a:r>
              <a:rPr lang="en-US" dirty="0" err="1"/>
              <a:t>tcsh</a:t>
            </a:r>
            <a:r>
              <a:rPr lang="en-US" dirty="0"/>
              <a:t>, </a:t>
            </a:r>
            <a:r>
              <a:rPr lang="en-US" dirty="0" err="1"/>
              <a:t>etc</a:t>
            </a:r>
            <a:r>
              <a:rPr lang="en-US" dirty="0"/>
              <a:t>) </a:t>
            </a:r>
          </a:p>
        </p:txBody>
      </p:sp>
      <p:sp>
        <p:nvSpPr>
          <p:cNvPr id="11" name="TextBox 10">
            <a:extLst>
              <a:ext uri="{FF2B5EF4-FFF2-40B4-BE49-F238E27FC236}">
                <a16:creationId xmlns:a16="http://schemas.microsoft.com/office/drawing/2014/main" id="{A83B449A-0BC2-46C8-9539-02644646732E}"/>
              </a:ext>
            </a:extLst>
          </p:cNvPr>
          <p:cNvSpPr txBox="1"/>
          <p:nvPr/>
        </p:nvSpPr>
        <p:spPr>
          <a:xfrm>
            <a:off x="1839818" y="4216177"/>
            <a:ext cx="8510566" cy="1477328"/>
          </a:xfrm>
          <a:prstGeom prst="rect">
            <a:avLst/>
          </a:prstGeom>
          <a:noFill/>
        </p:spPr>
        <p:txBody>
          <a:bodyPr wrap="square" rtlCol="0">
            <a:spAutoFit/>
          </a:bodyPr>
          <a:lstStyle/>
          <a:p>
            <a:r>
              <a:rPr lang="en-US" dirty="0"/>
              <a:t>To connect to the supercomputer you will need a username and password. You will also be assigned a one-time password (OTP). The OTP is a sequence of numbers and characters that change in time which prevents access to your account if someone steals your password. The OTP can be delivered either using a physical key fob, or a virtual app in your smart phone. </a:t>
            </a:r>
          </a:p>
        </p:txBody>
      </p:sp>
      <p:pic>
        <p:nvPicPr>
          <p:cNvPr id="14" name="Graphic 13" descr="Key">
            <a:extLst>
              <a:ext uri="{FF2B5EF4-FFF2-40B4-BE49-F238E27FC236}">
                <a16:creationId xmlns:a16="http://schemas.microsoft.com/office/drawing/2014/main" id="{3BC8A0B3-2799-40B6-B1F5-C80F1FB988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042" y="4225107"/>
            <a:ext cx="914400" cy="914400"/>
          </a:xfrm>
          <a:prstGeom prst="rect">
            <a:avLst/>
          </a:prstGeom>
        </p:spPr>
      </p:pic>
      <p:pic>
        <p:nvPicPr>
          <p:cNvPr id="17" name="Graphic 16" descr="Spinning Plates">
            <a:extLst>
              <a:ext uri="{FF2B5EF4-FFF2-40B4-BE49-F238E27FC236}">
                <a16:creationId xmlns:a16="http://schemas.microsoft.com/office/drawing/2014/main" id="{12B8C1DC-26A6-422C-A6DA-F936A56084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5543" y="5473243"/>
            <a:ext cx="914400" cy="914400"/>
          </a:xfrm>
          <a:prstGeom prst="rect">
            <a:avLst/>
          </a:prstGeom>
        </p:spPr>
      </p:pic>
      <p:sp>
        <p:nvSpPr>
          <p:cNvPr id="18" name="TextBox 17">
            <a:extLst>
              <a:ext uri="{FF2B5EF4-FFF2-40B4-BE49-F238E27FC236}">
                <a16:creationId xmlns:a16="http://schemas.microsoft.com/office/drawing/2014/main" id="{60A4B2F5-3749-4CA3-80A4-7C044C553A6D}"/>
              </a:ext>
            </a:extLst>
          </p:cNvPr>
          <p:cNvSpPr txBox="1"/>
          <p:nvPr/>
        </p:nvSpPr>
        <p:spPr>
          <a:xfrm>
            <a:off x="1839817" y="5645020"/>
            <a:ext cx="9748804" cy="923330"/>
          </a:xfrm>
          <a:prstGeom prst="rect">
            <a:avLst/>
          </a:prstGeom>
          <a:noFill/>
        </p:spPr>
        <p:txBody>
          <a:bodyPr wrap="square" rtlCol="0">
            <a:spAutoFit/>
          </a:bodyPr>
          <a:lstStyle/>
          <a:p>
            <a:r>
              <a:rPr lang="en-US" dirty="0"/>
              <a:t>It is advisable to multiplex your connection so you can edit, compile and test without having to create multiple </a:t>
            </a:r>
            <a:r>
              <a:rPr lang="en-US" dirty="0" err="1"/>
              <a:t>ssh</a:t>
            </a:r>
            <a:r>
              <a:rPr lang="en-US" dirty="0"/>
              <a:t> instances. Terminal multiplexing can be accomplished using GNU Screen or </a:t>
            </a:r>
            <a:r>
              <a:rPr lang="en-US" dirty="0" err="1"/>
              <a:t>Tmux</a:t>
            </a:r>
            <a:r>
              <a:rPr lang="en-US" dirty="0"/>
              <a:t>; the latter two must be running on the supercomputer.</a:t>
            </a:r>
          </a:p>
        </p:txBody>
      </p:sp>
      <p:pic>
        <p:nvPicPr>
          <p:cNvPr id="26" name="Picture 25" descr="RSA one time password keyfob&#10;">
            <a:extLst>
              <a:ext uri="{FF2B5EF4-FFF2-40B4-BE49-F238E27FC236}">
                <a16:creationId xmlns:a16="http://schemas.microsoft.com/office/drawing/2014/main" id="{5DCF78AA-1897-45DA-BC6C-3241A29B580F}"/>
              </a:ext>
            </a:extLst>
          </p:cNvPr>
          <p:cNvPicPr>
            <a:picLocks noChangeAspect="1"/>
          </p:cNvPicPr>
          <p:nvPr/>
        </p:nvPicPr>
        <p:blipFill>
          <a:blip r:embed="rId12"/>
          <a:stretch>
            <a:fillRect/>
          </a:stretch>
        </p:blipFill>
        <p:spPr>
          <a:xfrm>
            <a:off x="10289433" y="3733910"/>
            <a:ext cx="1795209" cy="1346407"/>
          </a:xfrm>
          <a:prstGeom prst="rect">
            <a:avLst/>
          </a:prstGeom>
        </p:spPr>
      </p:pic>
      <p:sp>
        <p:nvSpPr>
          <p:cNvPr id="27" name="TextBox 26">
            <a:extLst>
              <a:ext uri="{FF2B5EF4-FFF2-40B4-BE49-F238E27FC236}">
                <a16:creationId xmlns:a16="http://schemas.microsoft.com/office/drawing/2014/main" id="{74E9DB62-6506-4F72-B74A-18DC6F84A403}"/>
              </a:ext>
            </a:extLst>
          </p:cNvPr>
          <p:cNvSpPr txBox="1"/>
          <p:nvPr/>
        </p:nvSpPr>
        <p:spPr>
          <a:xfrm>
            <a:off x="10379367" y="4949974"/>
            <a:ext cx="1769395" cy="369332"/>
          </a:xfrm>
          <a:prstGeom prst="rect">
            <a:avLst/>
          </a:prstGeom>
          <a:noFill/>
        </p:spPr>
        <p:txBody>
          <a:bodyPr wrap="none" rtlCol="0">
            <a:spAutoFit/>
          </a:bodyPr>
          <a:lstStyle/>
          <a:p>
            <a:r>
              <a:rPr lang="en-US" dirty="0"/>
              <a:t>RSA OTP key fob</a:t>
            </a:r>
          </a:p>
        </p:txBody>
      </p:sp>
    </p:spTree>
    <p:extLst>
      <p:ext uri="{BB962C8B-B14F-4D97-AF65-F5344CB8AC3E}">
        <p14:creationId xmlns:p14="http://schemas.microsoft.com/office/powerpoint/2010/main" val="118595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34E0-008F-43F5-8BAB-A81D72627EF6}"/>
              </a:ext>
            </a:extLst>
          </p:cNvPr>
          <p:cNvSpPr>
            <a:spLocks noGrp="1"/>
          </p:cNvSpPr>
          <p:nvPr>
            <p:ph type="title"/>
          </p:nvPr>
        </p:nvSpPr>
        <p:spPr/>
        <p:txBody>
          <a:bodyPr/>
          <a:lstStyle/>
          <a:p>
            <a:r>
              <a:rPr lang="en-US" dirty="0"/>
              <a:t>SUBMITTING programs</a:t>
            </a:r>
          </a:p>
        </p:txBody>
      </p:sp>
      <p:pic>
        <p:nvPicPr>
          <p:cNvPr id="5" name="Graphic 4" descr="Server">
            <a:extLst>
              <a:ext uri="{FF2B5EF4-FFF2-40B4-BE49-F238E27FC236}">
                <a16:creationId xmlns:a16="http://schemas.microsoft.com/office/drawing/2014/main" id="{A32AAC74-25F2-4434-9FCF-DCFC62730D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874" y="2576828"/>
            <a:ext cx="1508325" cy="1508325"/>
          </a:xfrm>
          <a:prstGeom prst="rect">
            <a:avLst/>
          </a:prstGeom>
        </p:spPr>
      </p:pic>
      <p:sp>
        <p:nvSpPr>
          <p:cNvPr id="7" name="TextBox 6">
            <a:extLst>
              <a:ext uri="{FF2B5EF4-FFF2-40B4-BE49-F238E27FC236}">
                <a16:creationId xmlns:a16="http://schemas.microsoft.com/office/drawing/2014/main" id="{B289FAAC-F250-4A5E-9920-20720CB2295B}"/>
              </a:ext>
            </a:extLst>
          </p:cNvPr>
          <p:cNvSpPr txBox="1"/>
          <p:nvPr/>
        </p:nvSpPr>
        <p:spPr>
          <a:xfrm>
            <a:off x="497727" y="2216859"/>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a16="http://schemas.microsoft.com/office/drawing/2014/main" id="{0AABBF9C-6084-469B-8960-30BA35207122}"/>
              </a:ext>
            </a:extLst>
          </p:cNvPr>
          <p:cNvSpPr txBox="1"/>
          <p:nvPr/>
        </p:nvSpPr>
        <p:spPr>
          <a:xfrm>
            <a:off x="2664060" y="1616694"/>
            <a:ext cx="8837416" cy="1477328"/>
          </a:xfrm>
          <a:prstGeom prst="rect">
            <a:avLst/>
          </a:prstGeom>
          <a:noFill/>
        </p:spPr>
        <p:txBody>
          <a:bodyPr wrap="square" rtlCol="0">
            <a:spAutoFit/>
          </a:bodyPr>
          <a:lstStyle/>
          <a:p>
            <a:r>
              <a:rPr lang="en-US" dirty="0"/>
              <a:t>A supercomputer is a shared resource that is used by several users concurrently. To optimize access to the resource the minimal unit of execution of a program is defined as a job. Jobs are scheduled to run in a group of nodes for a given amount of time as requested by the user. The queue manager, so-called scheduler, ensures that jobs are queued using some fair use policy (e.g., TORQUE).  </a:t>
            </a:r>
          </a:p>
        </p:txBody>
      </p:sp>
      <p:pic>
        <p:nvPicPr>
          <p:cNvPr id="10" name="Graphic 9" descr="Group of people">
            <a:extLst>
              <a:ext uri="{FF2B5EF4-FFF2-40B4-BE49-F238E27FC236}">
                <a16:creationId xmlns:a16="http://schemas.microsoft.com/office/drawing/2014/main" id="{E8D320BA-F6AD-456B-A3F0-884F4952F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4586" y="4197581"/>
            <a:ext cx="1753183" cy="1753183"/>
          </a:xfrm>
          <a:prstGeom prst="rect">
            <a:avLst/>
          </a:prstGeom>
        </p:spPr>
      </p:pic>
      <p:sp>
        <p:nvSpPr>
          <p:cNvPr id="11" name="TextBox 10">
            <a:extLst>
              <a:ext uri="{FF2B5EF4-FFF2-40B4-BE49-F238E27FC236}">
                <a16:creationId xmlns:a16="http://schemas.microsoft.com/office/drawing/2014/main" id="{633CD682-1973-4AEE-8062-378385BE6AB4}"/>
              </a:ext>
            </a:extLst>
          </p:cNvPr>
          <p:cNvSpPr txBox="1"/>
          <p:nvPr/>
        </p:nvSpPr>
        <p:spPr>
          <a:xfrm>
            <a:off x="2559205" y="3326493"/>
            <a:ext cx="8184995" cy="923330"/>
          </a:xfrm>
          <a:prstGeom prst="rect">
            <a:avLst/>
          </a:prstGeom>
          <a:noFill/>
        </p:spPr>
        <p:txBody>
          <a:bodyPr wrap="square" rtlCol="0">
            <a:spAutoFit/>
          </a:bodyPr>
          <a:lstStyle/>
          <a:p>
            <a:r>
              <a:rPr lang="en-US" dirty="0"/>
              <a:t>The action of sending a job to the queueing systems is called job submission. Therefore, in contrast to running programs on a local computer, programs in a supercomputer are first queued and </a:t>
            </a:r>
            <a:r>
              <a:rPr lang="en-US" dirty="0" err="1"/>
              <a:t>subsequentely</a:t>
            </a:r>
            <a:r>
              <a:rPr lang="en-US" dirty="0"/>
              <a:t> managed by a workload manager (e.g., Moab, </a:t>
            </a:r>
            <a:r>
              <a:rPr lang="en-US" dirty="0" err="1"/>
              <a:t>Slurm</a:t>
            </a:r>
            <a:r>
              <a:rPr lang="en-US" dirty="0"/>
              <a:t>).</a:t>
            </a:r>
          </a:p>
        </p:txBody>
      </p:sp>
      <p:sp>
        <p:nvSpPr>
          <p:cNvPr id="12" name="TextBox 11">
            <a:extLst>
              <a:ext uri="{FF2B5EF4-FFF2-40B4-BE49-F238E27FC236}">
                <a16:creationId xmlns:a16="http://schemas.microsoft.com/office/drawing/2014/main" id="{970761D1-05D5-465D-994E-61A2C6C68A42}"/>
              </a:ext>
            </a:extLst>
          </p:cNvPr>
          <p:cNvSpPr txBox="1"/>
          <p:nvPr/>
        </p:nvSpPr>
        <p:spPr>
          <a:xfrm>
            <a:off x="3732245" y="6488668"/>
            <a:ext cx="5021055" cy="369332"/>
          </a:xfrm>
          <a:prstGeom prst="rect">
            <a:avLst/>
          </a:prstGeom>
          <a:noFill/>
        </p:spPr>
        <p:txBody>
          <a:bodyPr wrap="none" rtlCol="0">
            <a:spAutoFit/>
          </a:bodyPr>
          <a:lstStyle/>
          <a:p>
            <a:r>
              <a:rPr lang="en-US" dirty="0"/>
              <a:t>To submit the job you must write a submission script.</a:t>
            </a:r>
          </a:p>
        </p:txBody>
      </p:sp>
      <p:pic>
        <p:nvPicPr>
          <p:cNvPr id="15" name="Picture 14">
            <a:extLst>
              <a:ext uri="{FF2B5EF4-FFF2-40B4-BE49-F238E27FC236}">
                <a16:creationId xmlns:a16="http://schemas.microsoft.com/office/drawing/2014/main" id="{291427C6-B6A8-424E-98FE-F3D9F5BAA9FB}"/>
              </a:ext>
            </a:extLst>
          </p:cNvPr>
          <p:cNvPicPr>
            <a:picLocks noChangeAspect="1"/>
          </p:cNvPicPr>
          <p:nvPr/>
        </p:nvPicPr>
        <p:blipFill>
          <a:blip r:embed="rId6"/>
          <a:stretch>
            <a:fillRect/>
          </a:stretch>
        </p:blipFill>
        <p:spPr>
          <a:xfrm>
            <a:off x="4206085" y="4335683"/>
            <a:ext cx="4547215" cy="2248143"/>
          </a:xfrm>
          <a:prstGeom prst="rect">
            <a:avLst/>
          </a:prstGeom>
        </p:spPr>
      </p:pic>
    </p:spTree>
    <p:extLst>
      <p:ext uri="{BB962C8B-B14F-4D97-AF65-F5344CB8AC3E}">
        <p14:creationId xmlns:p14="http://schemas.microsoft.com/office/powerpoint/2010/main" val="302665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34E0-008F-43F5-8BAB-A81D72627EF6}"/>
              </a:ext>
            </a:extLst>
          </p:cNvPr>
          <p:cNvSpPr>
            <a:spLocks noGrp="1"/>
          </p:cNvSpPr>
          <p:nvPr>
            <p:ph type="title"/>
          </p:nvPr>
        </p:nvSpPr>
        <p:spPr/>
        <p:txBody>
          <a:bodyPr/>
          <a:lstStyle/>
          <a:p>
            <a:r>
              <a:rPr lang="en-US" dirty="0"/>
              <a:t>RUNNING programs</a:t>
            </a:r>
          </a:p>
        </p:txBody>
      </p:sp>
      <p:pic>
        <p:nvPicPr>
          <p:cNvPr id="3" name="Graphic 2" descr="Computer">
            <a:extLst>
              <a:ext uri="{FF2B5EF4-FFF2-40B4-BE49-F238E27FC236}">
                <a16:creationId xmlns:a16="http://schemas.microsoft.com/office/drawing/2014/main" id="{23974D4D-04B4-4BB3-A6AD-05B84EFB64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6919" y="3673174"/>
            <a:ext cx="914400" cy="914400"/>
          </a:xfrm>
          <a:prstGeom prst="rect">
            <a:avLst/>
          </a:prstGeom>
        </p:spPr>
      </p:pic>
      <p:pic>
        <p:nvPicPr>
          <p:cNvPr id="4" name="Graphic 3" descr="Server">
            <a:extLst>
              <a:ext uri="{FF2B5EF4-FFF2-40B4-BE49-F238E27FC236}">
                <a16:creationId xmlns:a16="http://schemas.microsoft.com/office/drawing/2014/main" id="{1FDFC814-4A84-44C6-A12A-172B1F8BEF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6953" y="3673174"/>
            <a:ext cx="914400" cy="914400"/>
          </a:xfrm>
          <a:prstGeom prst="rect">
            <a:avLst/>
          </a:prstGeom>
        </p:spPr>
      </p:pic>
      <p:pic>
        <p:nvPicPr>
          <p:cNvPr id="9" name="Graphic 8" descr="Server">
            <a:extLst>
              <a:ext uri="{FF2B5EF4-FFF2-40B4-BE49-F238E27FC236}">
                <a16:creationId xmlns:a16="http://schemas.microsoft.com/office/drawing/2014/main" id="{9D329C38-0021-4158-A073-553E44F02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2457" y="2678857"/>
            <a:ext cx="914400" cy="914400"/>
          </a:xfrm>
          <a:prstGeom prst="rect">
            <a:avLst/>
          </a:prstGeom>
        </p:spPr>
      </p:pic>
      <p:pic>
        <p:nvPicPr>
          <p:cNvPr id="17" name="Graphic 16" descr="Server">
            <a:extLst>
              <a:ext uri="{FF2B5EF4-FFF2-40B4-BE49-F238E27FC236}">
                <a16:creationId xmlns:a16="http://schemas.microsoft.com/office/drawing/2014/main" id="{82B78643-627A-4B27-B82B-4DFFB81462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2457" y="3673174"/>
            <a:ext cx="914400" cy="914400"/>
          </a:xfrm>
          <a:prstGeom prst="rect">
            <a:avLst/>
          </a:prstGeom>
        </p:spPr>
      </p:pic>
      <p:pic>
        <p:nvPicPr>
          <p:cNvPr id="19" name="Graphic 18" descr="Server">
            <a:extLst>
              <a:ext uri="{FF2B5EF4-FFF2-40B4-BE49-F238E27FC236}">
                <a16:creationId xmlns:a16="http://schemas.microsoft.com/office/drawing/2014/main" id="{DB5AEF96-932A-4024-85E8-20825E817D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2457" y="4587574"/>
            <a:ext cx="914400" cy="914400"/>
          </a:xfrm>
          <a:prstGeom prst="rect">
            <a:avLst/>
          </a:prstGeom>
        </p:spPr>
      </p:pic>
      <p:cxnSp>
        <p:nvCxnSpPr>
          <p:cNvPr id="21" name="Straight Arrow Connector 20">
            <a:extLst>
              <a:ext uri="{FF2B5EF4-FFF2-40B4-BE49-F238E27FC236}">
                <a16:creationId xmlns:a16="http://schemas.microsoft.com/office/drawing/2014/main" id="{77B5BEE7-4921-43C3-9884-9B6EC42B05EE}"/>
              </a:ext>
            </a:extLst>
          </p:cNvPr>
          <p:cNvCxnSpPr>
            <a:endCxn id="4" idx="1"/>
          </p:cNvCxnSpPr>
          <p:nvPr/>
        </p:nvCxnSpPr>
        <p:spPr>
          <a:xfrm>
            <a:off x="1527717" y="4130374"/>
            <a:ext cx="12592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3DE03B1-CC3F-4E26-81F0-81BE00F34104}"/>
              </a:ext>
            </a:extLst>
          </p:cNvPr>
          <p:cNvCxnSpPr>
            <a:stCxn id="4" idx="3"/>
            <a:endCxn id="17" idx="1"/>
          </p:cNvCxnSpPr>
          <p:nvPr/>
        </p:nvCxnSpPr>
        <p:spPr>
          <a:xfrm>
            <a:off x="3701353" y="4130374"/>
            <a:ext cx="7311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6CE1363-D2AE-4275-A9D2-2FB0D1EB317F}"/>
              </a:ext>
            </a:extLst>
          </p:cNvPr>
          <p:cNvSpPr txBox="1"/>
          <p:nvPr/>
        </p:nvSpPr>
        <p:spPr>
          <a:xfrm>
            <a:off x="24899" y="4587574"/>
            <a:ext cx="1558440" cy="369332"/>
          </a:xfrm>
          <a:prstGeom prst="rect">
            <a:avLst/>
          </a:prstGeom>
          <a:noFill/>
        </p:spPr>
        <p:txBody>
          <a:bodyPr wrap="none" rtlCol="0">
            <a:spAutoFit/>
          </a:bodyPr>
          <a:lstStyle/>
          <a:p>
            <a:r>
              <a:rPr lang="en-US" dirty="0"/>
              <a:t>Local computer</a:t>
            </a:r>
          </a:p>
        </p:txBody>
      </p:sp>
      <p:sp>
        <p:nvSpPr>
          <p:cNvPr id="28" name="TextBox 27">
            <a:extLst>
              <a:ext uri="{FF2B5EF4-FFF2-40B4-BE49-F238E27FC236}">
                <a16:creationId xmlns:a16="http://schemas.microsoft.com/office/drawing/2014/main" id="{4E106387-801B-4B84-8DE2-D5D0C9E2D146}"/>
              </a:ext>
            </a:extLst>
          </p:cNvPr>
          <p:cNvSpPr txBox="1"/>
          <p:nvPr/>
        </p:nvSpPr>
        <p:spPr>
          <a:xfrm>
            <a:off x="2649278" y="4587574"/>
            <a:ext cx="1266693" cy="369332"/>
          </a:xfrm>
          <a:prstGeom prst="rect">
            <a:avLst/>
          </a:prstGeom>
          <a:noFill/>
        </p:spPr>
        <p:txBody>
          <a:bodyPr wrap="none" rtlCol="0">
            <a:spAutoFit/>
          </a:bodyPr>
          <a:lstStyle/>
          <a:p>
            <a:r>
              <a:rPr lang="en-US" dirty="0"/>
              <a:t>Login nodes</a:t>
            </a:r>
          </a:p>
        </p:txBody>
      </p:sp>
      <p:sp>
        <p:nvSpPr>
          <p:cNvPr id="30" name="TextBox 29">
            <a:extLst>
              <a:ext uri="{FF2B5EF4-FFF2-40B4-BE49-F238E27FC236}">
                <a16:creationId xmlns:a16="http://schemas.microsoft.com/office/drawing/2014/main" id="{D70ADCC6-62AE-4E66-B896-686588015D67}"/>
              </a:ext>
            </a:extLst>
          </p:cNvPr>
          <p:cNvSpPr txBox="1"/>
          <p:nvPr/>
        </p:nvSpPr>
        <p:spPr>
          <a:xfrm>
            <a:off x="3972371" y="5501974"/>
            <a:ext cx="1598515" cy="369332"/>
          </a:xfrm>
          <a:prstGeom prst="rect">
            <a:avLst/>
          </a:prstGeom>
          <a:noFill/>
        </p:spPr>
        <p:txBody>
          <a:bodyPr wrap="none" rtlCol="0">
            <a:spAutoFit/>
          </a:bodyPr>
          <a:lstStyle/>
          <a:p>
            <a:r>
              <a:rPr lang="en-US" dirty="0"/>
              <a:t>Compute nodes</a:t>
            </a:r>
          </a:p>
        </p:txBody>
      </p:sp>
      <p:sp>
        <p:nvSpPr>
          <p:cNvPr id="31" name="TextBox 30">
            <a:extLst>
              <a:ext uri="{FF2B5EF4-FFF2-40B4-BE49-F238E27FC236}">
                <a16:creationId xmlns:a16="http://schemas.microsoft.com/office/drawing/2014/main" id="{6D43CEEC-3E75-4A50-B80E-6721D5B99DEC}"/>
              </a:ext>
            </a:extLst>
          </p:cNvPr>
          <p:cNvSpPr txBox="1"/>
          <p:nvPr/>
        </p:nvSpPr>
        <p:spPr>
          <a:xfrm>
            <a:off x="5884164" y="904517"/>
            <a:ext cx="5953125" cy="1477328"/>
          </a:xfrm>
          <a:prstGeom prst="rect">
            <a:avLst/>
          </a:prstGeom>
          <a:noFill/>
        </p:spPr>
        <p:txBody>
          <a:bodyPr wrap="square" rtlCol="0">
            <a:spAutoFit/>
          </a:bodyPr>
          <a:lstStyle/>
          <a:p>
            <a:r>
              <a:rPr lang="en-US" dirty="0"/>
              <a:t>After submission, programs are executed in so called-compute nodes. Program execution is controlled by the launcher (e.g., ALPS) and the details of the program execution are determined by the user before submission (e.g., </a:t>
            </a:r>
            <a:r>
              <a:rPr lang="en-US" dirty="0" err="1"/>
              <a:t>aprun</a:t>
            </a:r>
            <a:r>
              <a:rPr lang="en-US" dirty="0"/>
              <a:t> parameters). </a:t>
            </a:r>
          </a:p>
        </p:txBody>
      </p:sp>
      <p:pic>
        <p:nvPicPr>
          <p:cNvPr id="32" name="Picture 31">
            <a:extLst>
              <a:ext uri="{FF2B5EF4-FFF2-40B4-BE49-F238E27FC236}">
                <a16:creationId xmlns:a16="http://schemas.microsoft.com/office/drawing/2014/main" id="{0A28CED3-D298-463D-8A0A-1BD9FCBC3B28}"/>
              </a:ext>
            </a:extLst>
          </p:cNvPr>
          <p:cNvPicPr>
            <a:picLocks noChangeAspect="1"/>
          </p:cNvPicPr>
          <p:nvPr/>
        </p:nvPicPr>
        <p:blipFill>
          <a:blip r:embed="rId8"/>
          <a:stretch>
            <a:fillRect/>
          </a:stretch>
        </p:blipFill>
        <p:spPr>
          <a:xfrm>
            <a:off x="6030972" y="2581967"/>
            <a:ext cx="5953125" cy="2943225"/>
          </a:xfrm>
          <a:prstGeom prst="rect">
            <a:avLst/>
          </a:prstGeom>
        </p:spPr>
      </p:pic>
      <p:sp>
        <p:nvSpPr>
          <p:cNvPr id="34" name="Rectangle 33">
            <a:extLst>
              <a:ext uri="{FF2B5EF4-FFF2-40B4-BE49-F238E27FC236}">
                <a16:creationId xmlns:a16="http://schemas.microsoft.com/office/drawing/2014/main" id="{1F2DC80C-67E9-49A0-9E9D-7911B38F35CC}"/>
              </a:ext>
            </a:extLst>
          </p:cNvPr>
          <p:cNvSpPr/>
          <p:nvPr/>
        </p:nvSpPr>
        <p:spPr>
          <a:xfrm>
            <a:off x="6251510" y="4506686"/>
            <a:ext cx="5732587" cy="450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0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D1961-8703-4143-A50A-A9D891D8FC52}"/>
              </a:ext>
            </a:extLst>
          </p:cNvPr>
          <p:cNvSpPr>
            <a:spLocks noGrp="1"/>
          </p:cNvSpPr>
          <p:nvPr>
            <p:ph type="title"/>
          </p:nvPr>
        </p:nvSpPr>
        <p:spPr>
          <a:xfrm>
            <a:off x="1024128" y="585216"/>
            <a:ext cx="9720072" cy="1499616"/>
          </a:xfrm>
        </p:spPr>
        <p:txBody>
          <a:bodyPr>
            <a:normAutofit/>
          </a:bodyPr>
          <a:lstStyle/>
          <a:p>
            <a:r>
              <a:rPr lang="en-US" dirty="0"/>
              <a:t>References</a:t>
            </a:r>
          </a:p>
        </p:txBody>
      </p:sp>
      <p:cxnSp>
        <p:nvCxnSpPr>
          <p:cNvPr id="10" name="Straight Connector 9">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F4E226-9212-4F40-9BBF-9B120E901A18}"/>
              </a:ext>
            </a:extLst>
          </p:cNvPr>
          <p:cNvSpPr>
            <a:spLocks noGrp="1"/>
          </p:cNvSpPr>
          <p:nvPr>
            <p:ph idx="1"/>
          </p:nvPr>
        </p:nvSpPr>
        <p:spPr>
          <a:xfrm>
            <a:off x="1024128" y="2286000"/>
            <a:ext cx="9720073" cy="4023360"/>
          </a:xfrm>
        </p:spPr>
        <p:txBody>
          <a:bodyPr>
            <a:normAutofit/>
          </a:bodyPr>
          <a:lstStyle/>
          <a:p>
            <a:pPr lvl="1"/>
            <a:r>
              <a:rPr lang="en-US" dirty="0">
                <a:hlinkClick r:id="rId2"/>
              </a:rPr>
              <a:t>m</a:t>
            </a:r>
            <a:r>
              <a:rPr lang="en-US" dirty="0">
                <a:hlinkClick r:id="rId2"/>
              </a:rPr>
              <a:t>an </a:t>
            </a:r>
            <a:r>
              <a:rPr lang="en-US" dirty="0" err="1">
                <a:hlinkClick r:id="rId2"/>
              </a:rPr>
              <a:t>scp</a:t>
            </a:r>
            <a:r>
              <a:rPr lang="en-US" dirty="0">
                <a:hlinkClick r:id="rId2"/>
              </a:rPr>
              <a:t>: https://man7.org/linux/man-pages/man1/scp.1.html</a:t>
            </a:r>
            <a:endParaRPr lang="en-US" dirty="0"/>
          </a:p>
          <a:p>
            <a:pPr lvl="1"/>
            <a:r>
              <a:rPr lang="en-US" dirty="0"/>
              <a:t>man </a:t>
            </a:r>
            <a:r>
              <a:rPr lang="en-US" dirty="0" err="1"/>
              <a:t>rsync</a:t>
            </a:r>
            <a:r>
              <a:rPr lang="en-US" dirty="0"/>
              <a:t>: </a:t>
            </a:r>
            <a:r>
              <a:rPr lang="en-US" dirty="0">
                <a:hlinkClick r:id="rId3"/>
              </a:rPr>
              <a:t>https://man7.org/linux/man-pages/man1/rsync.1.html</a:t>
            </a:r>
            <a:endParaRPr lang="en-US" dirty="0"/>
          </a:p>
          <a:p>
            <a:pPr lvl="1"/>
            <a:r>
              <a:rPr lang="en-US" dirty="0"/>
              <a:t>Globus online: </a:t>
            </a:r>
            <a:r>
              <a:rPr lang="en-US" dirty="0">
                <a:hlinkClick r:id="rId4"/>
              </a:rPr>
              <a:t>https://www.globus.org/</a:t>
            </a:r>
            <a:endParaRPr lang="en-US" dirty="0"/>
          </a:p>
          <a:p>
            <a:pPr lvl="1"/>
            <a:r>
              <a:rPr lang="en-US" dirty="0"/>
              <a:t>Revision control system: </a:t>
            </a:r>
            <a:r>
              <a:rPr lang="en-US" dirty="0">
                <a:hlinkClick r:id="rId5"/>
              </a:rPr>
              <a:t>https://git-scm.com/book/en/v2/Getting-Started-About-Version-Control</a:t>
            </a:r>
            <a:endParaRPr lang="en-US" dirty="0"/>
          </a:p>
          <a:p>
            <a:pPr lvl="1"/>
            <a:r>
              <a:rPr lang="en-US" dirty="0"/>
              <a:t>Man screen: </a:t>
            </a:r>
            <a:r>
              <a:rPr lang="en-US" dirty="0">
                <a:hlinkClick r:id="rId6"/>
              </a:rPr>
              <a:t>https://www.gnu.org/software/screen/manual/screen.html</a:t>
            </a:r>
            <a:endParaRPr lang="en-US" dirty="0"/>
          </a:p>
          <a:p>
            <a:pPr lvl="1"/>
            <a:r>
              <a:rPr lang="en-US" dirty="0"/>
              <a:t>Man </a:t>
            </a:r>
            <a:r>
              <a:rPr lang="en-US" dirty="0" err="1"/>
              <a:t>tmux</a:t>
            </a:r>
            <a:r>
              <a:rPr lang="en-US" dirty="0"/>
              <a:t>: </a:t>
            </a:r>
            <a:r>
              <a:rPr lang="en-US" dirty="0">
                <a:hlinkClick r:id="rId7"/>
              </a:rPr>
              <a:t>https://man7.org/linux/man-pages/man1/tmux.1.html</a:t>
            </a:r>
            <a:endParaRPr lang="en-US" dirty="0"/>
          </a:p>
          <a:p>
            <a:pPr lvl="1"/>
            <a:r>
              <a:rPr lang="en-US" dirty="0"/>
              <a:t>Using </a:t>
            </a:r>
            <a:r>
              <a:rPr lang="en-US" dirty="0" err="1"/>
              <a:t>aprun</a:t>
            </a:r>
            <a:r>
              <a:rPr lang="en-US" dirty="0"/>
              <a:t>: </a:t>
            </a:r>
            <a:r>
              <a:rPr lang="en-US" dirty="0">
                <a:hlinkClick r:id="rId8"/>
              </a:rPr>
              <a:t>https://bluewaters.ncsa.illinois.edu/using-aprun</a:t>
            </a:r>
            <a:endParaRPr lang="en-US" dirty="0"/>
          </a:p>
          <a:p>
            <a:pPr lvl="1"/>
            <a:r>
              <a:rPr lang="en-US" dirty="0"/>
              <a:t>Queueing policies: </a:t>
            </a:r>
            <a:r>
              <a:rPr lang="en-US" dirty="0">
                <a:hlinkClick r:id="rId9"/>
              </a:rPr>
              <a:t>https://bluewaters.ncsa.illinois.edu/queues-and-scheduling-policies</a:t>
            </a:r>
            <a:endParaRPr lang="en-US" dirty="0"/>
          </a:p>
          <a:p>
            <a:pPr lvl="1"/>
            <a:r>
              <a:rPr lang="en-US" dirty="0"/>
              <a:t>Accessing compute nodes: </a:t>
            </a:r>
            <a:r>
              <a:rPr lang="en-US" dirty="0">
                <a:hlinkClick r:id="rId10"/>
              </a:rPr>
              <a:t>https://bluewaters.ncsa.illinois.edu/accessing</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8597191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871</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Tw Cen MT Condensed</vt:lpstr>
      <vt:lpstr>Wingdings 3</vt:lpstr>
      <vt:lpstr>Integral</vt:lpstr>
      <vt:lpstr>Submitting Jobs and Running Programs</vt:lpstr>
      <vt:lpstr>Learning objectives</vt:lpstr>
      <vt:lpstr>Writing code in your local computer</vt:lpstr>
      <vt:lpstr>TRANSFERING code FROM your local computer to the supercomputer</vt:lpstr>
      <vt:lpstr>TRANSFERING code TO your local computer FROM the supercomputer</vt:lpstr>
      <vt:lpstr>Connecting a local computer to a supercomputer</vt:lpstr>
      <vt:lpstr>SUBMITTING programs</vt:lpstr>
      <vt:lpstr>RUNNING programs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Submitting Jobs and Running Programs</dc:title>
  <dc:creator>Perilla, Juan</dc:creator>
  <cp:lastModifiedBy>Perilla, Juan</cp:lastModifiedBy>
  <cp:revision>3</cp:revision>
  <dcterms:created xsi:type="dcterms:W3CDTF">2020-07-20T18:02:50Z</dcterms:created>
  <dcterms:modified xsi:type="dcterms:W3CDTF">2020-07-20T18:26:57Z</dcterms:modified>
</cp:coreProperties>
</file>