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8" r:id="rId13"/>
    <p:sldId id="269" r:id="rId14"/>
    <p:sldId id="270"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13-Sep-21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14556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13-Sep-21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69235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13-Sep-21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7433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13-Sep-21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46638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17C049-BD81-4386-AD94-2637EF2EA6EB}" type="datetimeFigureOut">
              <a:rPr lang="en-US" smtClean="0"/>
              <a:t>13-Sep-21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277377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17C049-BD81-4386-AD94-2637EF2EA6EB}" type="datetimeFigureOut">
              <a:rPr lang="en-US" smtClean="0"/>
              <a:t>13-Sep-21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355262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17C049-BD81-4386-AD94-2637EF2EA6EB}" type="datetimeFigureOut">
              <a:rPr lang="en-US" smtClean="0"/>
              <a:t>13-Sep-21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42559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17C049-BD81-4386-AD94-2637EF2EA6EB}" type="datetimeFigureOut">
              <a:rPr lang="en-US" smtClean="0"/>
              <a:t>13-Sep-21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411308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7C049-BD81-4386-AD94-2637EF2EA6EB}" type="datetimeFigureOut">
              <a:rPr lang="en-US" smtClean="0"/>
              <a:t>13-Sep-21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81981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17C049-BD81-4386-AD94-2637EF2EA6EB}" type="datetimeFigureOut">
              <a:rPr lang="en-US" smtClean="0"/>
              <a:t>13-Sep-21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338210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17C049-BD81-4386-AD94-2637EF2EA6EB}" type="datetimeFigureOut">
              <a:rPr lang="en-US" smtClean="0"/>
              <a:t>13-Sep-21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155312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7C049-BD81-4386-AD94-2637EF2EA6EB}" type="datetimeFigureOut">
              <a:rPr lang="en-US" smtClean="0"/>
              <a:t>13-Sep-21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74C13-F759-4336-8661-7C52BA9AFC90}" type="slidenum">
              <a:rPr lang="en-US" smtClean="0"/>
              <a:t>‹#›</a:t>
            </a:fld>
            <a:endParaRPr lang="en-US"/>
          </a:p>
        </p:txBody>
      </p:sp>
    </p:spTree>
    <p:extLst>
      <p:ext uri="{BB962C8B-B14F-4D97-AF65-F5344CB8AC3E}">
        <p14:creationId xmlns:p14="http://schemas.microsoft.com/office/powerpoint/2010/main" val="29756693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6843" y="421161"/>
            <a:ext cx="8825658" cy="1749511"/>
          </a:xfrm>
        </p:spPr>
        <p:txBody>
          <a:bodyPr>
            <a:normAutofit/>
          </a:bodyPr>
          <a:lstStyle/>
          <a:p>
            <a:pPr algn="r"/>
            <a:r>
              <a:rPr lang="en-US" b="1" dirty="0" smtClean="0"/>
              <a:t>Student Performance Monitoring System (SPMS)</a:t>
            </a:r>
            <a:endParaRPr lang="en-US" b="1" dirty="0"/>
          </a:p>
        </p:txBody>
      </p:sp>
      <p:sp>
        <p:nvSpPr>
          <p:cNvPr id="3" name="Subtitle 2"/>
          <p:cNvSpPr>
            <a:spLocks noGrp="1"/>
          </p:cNvSpPr>
          <p:nvPr>
            <p:ph type="subTitle" idx="1"/>
          </p:nvPr>
        </p:nvSpPr>
        <p:spPr>
          <a:xfrm>
            <a:off x="2906843" y="2995865"/>
            <a:ext cx="8825658" cy="3292415"/>
          </a:xfrm>
        </p:spPr>
        <p:txBody>
          <a:bodyPr/>
          <a:lstStyle/>
          <a:p>
            <a:pPr algn="r"/>
            <a:r>
              <a:rPr lang="en-US" sz="3200" b="1" dirty="0" smtClean="0"/>
              <a:t>Presented By</a:t>
            </a:r>
            <a:endParaRPr lang="en-US" sz="3200" dirty="0" smtClean="0"/>
          </a:p>
          <a:p>
            <a:endParaRPr lang="en-US" dirty="0"/>
          </a:p>
          <a:p>
            <a:pPr algn="r"/>
            <a:r>
              <a:rPr lang="en-US" dirty="0" smtClean="0">
                <a:solidFill>
                  <a:schemeClr val="tx1"/>
                </a:solidFill>
              </a:rPr>
              <a:t>  Shoeb </a:t>
            </a:r>
            <a:r>
              <a:rPr lang="en-US" dirty="0">
                <a:solidFill>
                  <a:schemeClr val="tx1"/>
                </a:solidFill>
              </a:rPr>
              <a:t>Uddin Ahmed    </a:t>
            </a:r>
            <a:r>
              <a:rPr lang="en-US" dirty="0" smtClean="0">
                <a:solidFill>
                  <a:schemeClr val="tx1"/>
                </a:solidFill>
              </a:rPr>
              <a:t>                        </a:t>
            </a:r>
            <a:r>
              <a:rPr lang="en-US" dirty="0" smtClean="0">
                <a:solidFill>
                  <a:schemeClr val="tx1"/>
                </a:solidFill>
              </a:rPr>
              <a:t>1920038</a:t>
            </a:r>
          </a:p>
          <a:p>
            <a:pPr algn="r"/>
            <a:r>
              <a:rPr lang="en-US" dirty="0" err="1" smtClean="0">
                <a:solidFill>
                  <a:schemeClr val="tx1"/>
                </a:solidFill>
              </a:rPr>
              <a:t>Istiak</a:t>
            </a:r>
            <a:r>
              <a:rPr lang="en-US" dirty="0" smtClean="0">
                <a:solidFill>
                  <a:schemeClr val="tx1"/>
                </a:solidFill>
              </a:rPr>
              <a:t> </a:t>
            </a:r>
            <a:r>
              <a:rPr lang="en-US" dirty="0" err="1">
                <a:solidFill>
                  <a:schemeClr val="tx1"/>
                </a:solidFill>
              </a:rPr>
              <a:t>Ahammad</a:t>
            </a:r>
            <a:r>
              <a:rPr lang="en-US" dirty="0">
                <a:solidFill>
                  <a:schemeClr val="tx1"/>
                </a:solidFill>
              </a:rPr>
              <a:t> Limon                        </a:t>
            </a:r>
            <a:r>
              <a:rPr lang="en-US" dirty="0" smtClean="0">
                <a:solidFill>
                  <a:schemeClr val="tx1"/>
                </a:solidFill>
              </a:rPr>
              <a:t>1930038</a:t>
            </a:r>
            <a:endParaRPr lang="en-US" dirty="0">
              <a:solidFill>
                <a:schemeClr val="tx1"/>
              </a:solidFill>
            </a:endParaRPr>
          </a:p>
          <a:p>
            <a:pPr algn="r"/>
            <a:r>
              <a:rPr lang="en-US" dirty="0" err="1" smtClean="0">
                <a:solidFill>
                  <a:schemeClr val="tx1"/>
                </a:solidFill>
              </a:rPr>
              <a:t>Tahsin</a:t>
            </a:r>
            <a:r>
              <a:rPr lang="en-US" dirty="0" smtClean="0">
                <a:solidFill>
                  <a:schemeClr val="tx1"/>
                </a:solidFill>
              </a:rPr>
              <a:t> </a:t>
            </a:r>
            <a:r>
              <a:rPr lang="en-US" dirty="0">
                <a:solidFill>
                  <a:schemeClr val="tx1"/>
                </a:solidFill>
              </a:rPr>
              <a:t>Bin Khaled                                 </a:t>
            </a:r>
            <a:r>
              <a:rPr lang="en-US" dirty="0" smtClean="0">
                <a:solidFill>
                  <a:schemeClr val="tx1"/>
                </a:solidFill>
              </a:rPr>
              <a:t> 1830422</a:t>
            </a:r>
            <a:endParaRPr lang="en-US" dirty="0">
              <a:solidFill>
                <a:schemeClr val="tx1"/>
              </a:solidFill>
            </a:endParaRPr>
          </a:p>
        </p:txBody>
      </p:sp>
    </p:spTree>
    <p:extLst>
      <p:ext uri="{BB962C8B-B14F-4D97-AF65-F5344CB8AC3E}">
        <p14:creationId xmlns:p14="http://schemas.microsoft.com/office/powerpoint/2010/main" val="4045599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81960" y="891540"/>
            <a:ext cx="5943600" cy="5786120"/>
          </a:xfrm>
          <a:prstGeom prst="rect">
            <a:avLst/>
          </a:prstGeom>
        </p:spPr>
      </p:pic>
      <p:sp>
        <p:nvSpPr>
          <p:cNvPr id="5" name="TextBox 4"/>
          <p:cNvSpPr txBox="1"/>
          <p:nvPr/>
        </p:nvSpPr>
        <p:spPr>
          <a:xfrm>
            <a:off x="2981960" y="436880"/>
            <a:ext cx="4658360" cy="646331"/>
          </a:xfrm>
          <a:prstGeom prst="rect">
            <a:avLst/>
          </a:prstGeom>
          <a:noFill/>
        </p:spPr>
        <p:txBody>
          <a:bodyPr wrap="square" rtlCol="0">
            <a:spAutoFit/>
          </a:bodyPr>
          <a:lstStyle/>
          <a:p>
            <a:r>
              <a:rPr lang="en-US" b="1" dirty="0"/>
              <a:t>Assessment performance of each student</a:t>
            </a:r>
            <a:r>
              <a:rPr lang="en-US" dirty="0"/>
              <a:t/>
            </a:r>
            <a:br>
              <a:rPr lang="en-US" dirty="0"/>
            </a:br>
            <a:endParaRPr lang="en-US" dirty="0"/>
          </a:p>
        </p:txBody>
      </p:sp>
    </p:spTree>
    <p:extLst>
      <p:ext uri="{BB962C8B-B14F-4D97-AF65-F5344CB8AC3E}">
        <p14:creationId xmlns:p14="http://schemas.microsoft.com/office/powerpoint/2010/main" val="2778943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OUTPUT VIEWS</a:t>
            </a:r>
            <a:endParaRPr lang="en-US" dirty="0"/>
          </a:p>
        </p:txBody>
      </p:sp>
      <p:pic>
        <p:nvPicPr>
          <p:cNvPr id="4" name="image16.png"/>
          <p:cNvPicPr/>
          <p:nvPr/>
        </p:nvPicPr>
        <p:blipFill>
          <a:blip r:embed="rId2"/>
          <a:srcRect/>
          <a:stretch>
            <a:fillRect/>
          </a:stretch>
        </p:blipFill>
        <p:spPr>
          <a:xfrm>
            <a:off x="1447799" y="1835944"/>
            <a:ext cx="7752153" cy="4638040"/>
          </a:xfrm>
          <a:prstGeom prst="rect">
            <a:avLst/>
          </a:prstGeom>
          <a:ln/>
        </p:spPr>
      </p:pic>
      <p:sp>
        <p:nvSpPr>
          <p:cNvPr id="5" name="TextBox 4"/>
          <p:cNvSpPr txBox="1"/>
          <p:nvPr/>
        </p:nvSpPr>
        <p:spPr>
          <a:xfrm>
            <a:off x="1447799" y="1466612"/>
            <a:ext cx="4226608" cy="369332"/>
          </a:xfrm>
          <a:prstGeom prst="rect">
            <a:avLst/>
          </a:prstGeom>
          <a:noFill/>
        </p:spPr>
        <p:txBody>
          <a:bodyPr wrap="square" rtlCol="0">
            <a:spAutoFit/>
          </a:bodyPr>
          <a:lstStyle/>
          <a:p>
            <a:r>
              <a:rPr lang="en-US" b="1" dirty="0"/>
              <a:t>Student Wise PLO </a:t>
            </a:r>
            <a:r>
              <a:rPr lang="en-US" b="1" dirty="0" smtClean="0"/>
              <a:t>ANALYSIS (Faculty UI):</a:t>
            </a:r>
            <a:endParaRPr lang="en-US" dirty="0"/>
          </a:p>
        </p:txBody>
      </p:sp>
    </p:spTree>
    <p:extLst>
      <p:ext uri="{BB962C8B-B14F-4D97-AF65-F5344CB8AC3E}">
        <p14:creationId xmlns:p14="http://schemas.microsoft.com/office/powerpoint/2010/main" val="4078605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p:cNvPicPr/>
          <p:nvPr/>
        </p:nvPicPr>
        <p:blipFill>
          <a:blip r:embed="rId2"/>
          <a:srcRect/>
          <a:stretch>
            <a:fillRect/>
          </a:stretch>
        </p:blipFill>
        <p:spPr>
          <a:xfrm>
            <a:off x="888999" y="951131"/>
            <a:ext cx="10593643" cy="5251549"/>
          </a:xfrm>
          <a:prstGeom prst="rect">
            <a:avLst/>
          </a:prstGeom>
          <a:ln/>
        </p:spPr>
      </p:pic>
      <p:sp>
        <p:nvSpPr>
          <p:cNvPr id="5" name="TextBox 4"/>
          <p:cNvSpPr txBox="1"/>
          <p:nvPr/>
        </p:nvSpPr>
        <p:spPr>
          <a:xfrm>
            <a:off x="787399" y="386080"/>
            <a:ext cx="6477001" cy="646331"/>
          </a:xfrm>
          <a:prstGeom prst="rect">
            <a:avLst/>
          </a:prstGeom>
          <a:noFill/>
        </p:spPr>
        <p:txBody>
          <a:bodyPr wrap="square" rtlCol="0">
            <a:spAutoFit/>
          </a:bodyPr>
          <a:lstStyle/>
          <a:p>
            <a:r>
              <a:rPr lang="en-US" b="1" dirty="0"/>
              <a:t>PLO attempted VS Achieved By </a:t>
            </a:r>
            <a:r>
              <a:rPr lang="en-US" b="1" dirty="0" smtClean="0"/>
              <a:t>Students (Faculty </a:t>
            </a:r>
            <a:r>
              <a:rPr lang="en-US" b="1" dirty="0" err="1" smtClean="0"/>
              <a:t>DashBoard</a:t>
            </a:r>
            <a:r>
              <a:rPr lang="en-US" b="1" dirty="0" smtClean="0"/>
              <a:t>):</a:t>
            </a:r>
            <a:endParaRPr lang="en-US" dirty="0"/>
          </a:p>
          <a:p>
            <a:endParaRPr lang="en-US" dirty="0"/>
          </a:p>
        </p:txBody>
      </p:sp>
    </p:spTree>
    <p:extLst>
      <p:ext uri="{BB962C8B-B14F-4D97-AF65-F5344CB8AC3E}">
        <p14:creationId xmlns:p14="http://schemas.microsoft.com/office/powerpoint/2010/main" val="1714677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a:srcRect/>
          <a:stretch>
            <a:fillRect/>
          </a:stretch>
        </p:blipFill>
        <p:spPr>
          <a:xfrm>
            <a:off x="1305560" y="995680"/>
            <a:ext cx="9946162" cy="5184140"/>
          </a:xfrm>
          <a:prstGeom prst="rect">
            <a:avLst/>
          </a:prstGeom>
          <a:ln/>
        </p:spPr>
      </p:pic>
      <p:sp>
        <p:nvSpPr>
          <p:cNvPr id="5" name="TextBox 4"/>
          <p:cNvSpPr txBox="1"/>
          <p:nvPr/>
        </p:nvSpPr>
        <p:spPr>
          <a:xfrm>
            <a:off x="1193800" y="583029"/>
            <a:ext cx="4409440" cy="646331"/>
          </a:xfrm>
          <a:prstGeom prst="rect">
            <a:avLst/>
          </a:prstGeom>
          <a:noFill/>
        </p:spPr>
        <p:txBody>
          <a:bodyPr wrap="square" rtlCol="0">
            <a:spAutoFit/>
          </a:bodyPr>
          <a:lstStyle/>
          <a:p>
            <a:r>
              <a:rPr lang="en-US" b="1" dirty="0"/>
              <a:t>COURSE WISE PLO </a:t>
            </a:r>
            <a:r>
              <a:rPr lang="en-US" b="1" dirty="0" smtClean="0"/>
              <a:t>ANALYSIS (Faculty UI):</a:t>
            </a:r>
            <a:endParaRPr lang="en-US" dirty="0"/>
          </a:p>
          <a:p>
            <a:endParaRPr lang="en-US" dirty="0"/>
          </a:p>
        </p:txBody>
      </p:sp>
    </p:spTree>
    <p:extLst>
      <p:ext uri="{BB962C8B-B14F-4D97-AF65-F5344CB8AC3E}">
        <p14:creationId xmlns:p14="http://schemas.microsoft.com/office/powerpoint/2010/main" val="189044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008" y="667490"/>
            <a:ext cx="8317552" cy="6119390"/>
          </a:xfrm>
          <a:prstGeom prst="rect">
            <a:avLst/>
          </a:prstGeom>
        </p:spPr>
      </p:pic>
      <p:sp>
        <p:nvSpPr>
          <p:cNvPr id="5" name="TextBox 4"/>
          <p:cNvSpPr txBox="1"/>
          <p:nvPr/>
        </p:nvSpPr>
        <p:spPr>
          <a:xfrm>
            <a:off x="1925319" y="233680"/>
            <a:ext cx="7015481" cy="646331"/>
          </a:xfrm>
          <a:prstGeom prst="rect">
            <a:avLst/>
          </a:prstGeom>
          <a:noFill/>
        </p:spPr>
        <p:txBody>
          <a:bodyPr wrap="square" rtlCol="0">
            <a:spAutoFit/>
          </a:bodyPr>
          <a:lstStyle/>
          <a:p>
            <a:r>
              <a:rPr lang="en-US" b="1" dirty="0" smtClean="0"/>
              <a:t>School-wise number of students attempted vs achieved for each PLO:</a:t>
            </a:r>
            <a:endParaRPr lang="en-US" dirty="0"/>
          </a:p>
          <a:p>
            <a:endParaRPr lang="en-US" dirty="0"/>
          </a:p>
        </p:txBody>
      </p:sp>
    </p:spTree>
    <p:extLst>
      <p:ext uri="{BB962C8B-B14F-4D97-AF65-F5344CB8AC3E}">
        <p14:creationId xmlns:p14="http://schemas.microsoft.com/office/powerpoint/2010/main" val="1890696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png"/>
          <p:cNvPicPr/>
          <p:nvPr/>
        </p:nvPicPr>
        <p:blipFill>
          <a:blip r:embed="rId2"/>
          <a:srcRect/>
          <a:stretch>
            <a:fillRect/>
          </a:stretch>
        </p:blipFill>
        <p:spPr>
          <a:xfrm>
            <a:off x="4048760" y="77523"/>
            <a:ext cx="6934200" cy="6652683"/>
          </a:xfrm>
          <a:prstGeom prst="rect">
            <a:avLst/>
          </a:prstGeom>
          <a:ln/>
        </p:spPr>
      </p:pic>
      <p:sp>
        <p:nvSpPr>
          <p:cNvPr id="6" name="TextBox 5"/>
          <p:cNvSpPr txBox="1"/>
          <p:nvPr/>
        </p:nvSpPr>
        <p:spPr>
          <a:xfrm>
            <a:off x="762000" y="193040"/>
            <a:ext cx="3388360" cy="646331"/>
          </a:xfrm>
          <a:prstGeom prst="rect">
            <a:avLst/>
          </a:prstGeom>
          <a:noFill/>
        </p:spPr>
        <p:txBody>
          <a:bodyPr wrap="square" rtlCol="0">
            <a:spAutoFit/>
          </a:bodyPr>
          <a:lstStyle/>
          <a:p>
            <a:r>
              <a:rPr lang="en-US" b="1" dirty="0"/>
              <a:t>University Wise PLO ANALYSIS:</a:t>
            </a:r>
            <a:endParaRPr lang="en-US" dirty="0"/>
          </a:p>
          <a:p>
            <a:endParaRPr lang="en-US" dirty="0"/>
          </a:p>
        </p:txBody>
      </p:sp>
    </p:spTree>
    <p:extLst>
      <p:ext uri="{BB962C8B-B14F-4D97-AF65-F5344CB8AC3E}">
        <p14:creationId xmlns:p14="http://schemas.microsoft.com/office/powerpoint/2010/main" val="404243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575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820" y="0"/>
            <a:ext cx="8324489" cy="917370"/>
          </a:xfrm>
        </p:spPr>
        <p:txBody>
          <a:bodyPr/>
          <a:lstStyle/>
          <a:p>
            <a:pPr algn="ctr"/>
            <a:r>
              <a:rPr lang="en-US" b="1" dirty="0" smtClean="0"/>
              <a:t>Rich Picture (Existing system)</a:t>
            </a:r>
            <a:endParaRPr lang="en-US" b="1" dirty="0"/>
          </a:p>
        </p:txBody>
      </p:sp>
      <p:pic>
        <p:nvPicPr>
          <p:cNvPr id="4" name="image15.png" descr="C:\Users\Shoeb\Downloads\As-is DBMS Project.png"/>
          <p:cNvPicPr/>
          <p:nvPr/>
        </p:nvPicPr>
        <p:blipFill>
          <a:blip r:embed="rId2"/>
          <a:srcRect/>
          <a:stretch>
            <a:fillRect/>
          </a:stretch>
        </p:blipFill>
        <p:spPr>
          <a:xfrm>
            <a:off x="1397479" y="846034"/>
            <a:ext cx="9190760" cy="5911555"/>
          </a:xfrm>
          <a:prstGeom prst="rect">
            <a:avLst/>
          </a:prstGeom>
          <a:ln/>
        </p:spPr>
      </p:pic>
    </p:spTree>
    <p:extLst>
      <p:ext uri="{BB962C8B-B14F-4D97-AF65-F5344CB8AC3E}">
        <p14:creationId xmlns:p14="http://schemas.microsoft.com/office/powerpoint/2010/main" val="304275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Analysis</a:t>
            </a:r>
            <a:endParaRPr lang="en-US" b="1" dirty="0"/>
          </a:p>
        </p:txBody>
      </p:sp>
      <p:sp>
        <p:nvSpPr>
          <p:cNvPr id="4" name="TextBox 3"/>
          <p:cNvSpPr txBox="1"/>
          <p:nvPr/>
        </p:nvSpPr>
        <p:spPr>
          <a:xfrm>
            <a:off x="675640" y="2479040"/>
            <a:ext cx="10840720" cy="3416320"/>
          </a:xfrm>
          <a:prstGeom prst="rect">
            <a:avLst/>
          </a:prstGeom>
          <a:noFill/>
        </p:spPr>
        <p:txBody>
          <a:bodyPr wrap="square" rtlCol="0">
            <a:spAutoFit/>
          </a:bodyPr>
          <a:lstStyle/>
          <a:p>
            <a:pPr marL="342900" indent="-342900">
              <a:buFont typeface="Arial" pitchFamily="34" charset="0"/>
              <a:buChar char="•"/>
            </a:pPr>
            <a:r>
              <a:rPr lang="en-US" sz="2400" dirty="0"/>
              <a:t>The Faculty </a:t>
            </a:r>
            <a:r>
              <a:rPr lang="en-US" sz="2400" dirty="0" smtClean="0"/>
              <a:t>members have </a:t>
            </a:r>
            <a:r>
              <a:rPr lang="en-US" sz="2400" dirty="0"/>
              <a:t>to provide the mark </a:t>
            </a:r>
            <a:r>
              <a:rPr lang="en-US" sz="2400" dirty="0" smtClean="0"/>
              <a:t>sheet to </a:t>
            </a:r>
            <a:r>
              <a:rPr lang="en-US" sz="2400" dirty="0"/>
              <a:t>Admin and </a:t>
            </a:r>
            <a:r>
              <a:rPr lang="en-US" sz="2400" dirty="0" smtClean="0"/>
              <a:t>then the </a:t>
            </a:r>
            <a:r>
              <a:rPr lang="en-US" sz="2400" dirty="0"/>
              <a:t>Admin enters </a:t>
            </a:r>
            <a:r>
              <a:rPr lang="en-US" sz="2400" dirty="0" smtClean="0"/>
              <a:t>the mark </a:t>
            </a:r>
            <a:r>
              <a:rPr lang="en-US" sz="2400" dirty="0"/>
              <a:t>sheet into the </a:t>
            </a:r>
            <a:r>
              <a:rPr lang="en-US" sz="2400" dirty="0" smtClean="0"/>
              <a:t>Database</a:t>
            </a:r>
            <a:r>
              <a:rPr lang="en-US" sz="2400" dirty="0"/>
              <a:t>. </a:t>
            </a:r>
            <a:r>
              <a:rPr lang="en-US" sz="2400" dirty="0" smtClean="0"/>
              <a:t>This process </a:t>
            </a:r>
            <a:r>
              <a:rPr lang="en-US" sz="2400" dirty="0"/>
              <a:t>becomes </a:t>
            </a:r>
            <a:r>
              <a:rPr lang="en-US" sz="2400" dirty="0" smtClean="0"/>
              <a:t>too time-consuming and uses </a:t>
            </a:r>
            <a:r>
              <a:rPr lang="en-US" sz="2400" dirty="0"/>
              <a:t>up a lot of </a:t>
            </a:r>
            <a:r>
              <a:rPr lang="en-US" sz="2400" dirty="0" smtClean="0"/>
              <a:t>extra resources.</a:t>
            </a:r>
          </a:p>
          <a:p>
            <a:pPr marL="285750" indent="-285750">
              <a:buFont typeface="Arial" panose="020B0604020202020204" pitchFamily="34" charset="0"/>
              <a:buChar char="•"/>
            </a:pPr>
            <a:endParaRPr lang="en-US" sz="2400" dirty="0"/>
          </a:p>
          <a:p>
            <a:pPr marL="342900" indent="-342900">
              <a:buFont typeface="Arial" pitchFamily="34" charset="0"/>
              <a:buChar char="•"/>
            </a:pPr>
            <a:r>
              <a:rPr lang="en-US" sz="2400" dirty="0"/>
              <a:t>The CO, PLO achievement analysis has to be done by the faculty by manually entering marks of each student to finalize whether they pass or fail. The analysis has to be sent to the admin to be uploaded to the database. The entire CO, PLO achievement analysis table, and the passing of the data is extremely time-consuming.</a:t>
            </a:r>
          </a:p>
        </p:txBody>
      </p:sp>
    </p:spTree>
    <p:extLst>
      <p:ext uri="{BB962C8B-B14F-4D97-AF65-F5344CB8AC3E}">
        <p14:creationId xmlns:p14="http://schemas.microsoft.com/office/powerpoint/2010/main" val="3914164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291" y="0"/>
            <a:ext cx="8946735" cy="636103"/>
          </a:xfrm>
        </p:spPr>
        <p:txBody>
          <a:bodyPr>
            <a:normAutofit fontScale="90000"/>
          </a:bodyPr>
          <a:lstStyle/>
          <a:p>
            <a:pPr algn="ctr"/>
            <a:r>
              <a:rPr lang="en-US" b="1" dirty="0" smtClean="0"/>
              <a:t>Rich Picture (Proposed system)</a:t>
            </a:r>
            <a:endParaRPr lang="en-US" b="1" dirty="0"/>
          </a:p>
        </p:txBody>
      </p:sp>
      <p:pic>
        <p:nvPicPr>
          <p:cNvPr id="4" name="image9.png" descr="C:\Users\Shoeb\Downloads\Rich Picture(TO BE complete One).png"/>
          <p:cNvPicPr/>
          <p:nvPr/>
        </p:nvPicPr>
        <p:blipFill>
          <a:blip r:embed="rId2"/>
          <a:srcRect b="6852"/>
          <a:stretch>
            <a:fillRect/>
          </a:stretch>
        </p:blipFill>
        <p:spPr>
          <a:xfrm>
            <a:off x="1452290" y="636103"/>
            <a:ext cx="9426505" cy="6302607"/>
          </a:xfrm>
          <a:prstGeom prst="rect">
            <a:avLst/>
          </a:prstGeom>
          <a:ln/>
        </p:spPr>
      </p:pic>
    </p:spTree>
    <p:extLst>
      <p:ext uri="{BB962C8B-B14F-4D97-AF65-F5344CB8AC3E}">
        <p14:creationId xmlns:p14="http://schemas.microsoft.com/office/powerpoint/2010/main" val="1296828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4226272" y="2720714"/>
            <a:ext cx="10515600" cy="1325563"/>
          </a:xfrm>
        </p:spPr>
        <p:txBody>
          <a:bodyPr>
            <a:normAutofit/>
          </a:bodyPr>
          <a:lstStyle/>
          <a:p>
            <a:pPr algn="ctr"/>
            <a:r>
              <a:rPr lang="en-US" sz="3600" b="1" dirty="0" smtClean="0"/>
              <a:t>Entity Relationship Diagram (ERD)  </a:t>
            </a:r>
            <a:endParaRPr lang="en-US" sz="36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531" y="88984"/>
            <a:ext cx="10105204" cy="6711942"/>
          </a:xfrm>
          <a:prstGeom prst="rect">
            <a:avLst/>
          </a:prstGeom>
        </p:spPr>
      </p:pic>
    </p:spTree>
    <p:extLst>
      <p:ext uri="{BB962C8B-B14F-4D97-AF65-F5344CB8AC3E}">
        <p14:creationId xmlns:p14="http://schemas.microsoft.com/office/powerpoint/2010/main" val="2687459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endParaRPr lang="en-US" dirty="0"/>
          </a:p>
        </p:txBody>
      </p:sp>
      <p:sp>
        <p:nvSpPr>
          <p:cNvPr id="6" name="Rectangle 5"/>
          <p:cNvSpPr>
            <a:spLocks noChangeArrowheads="1"/>
          </p:cNvSpPr>
          <p:nvPr/>
        </p:nvSpPr>
        <p:spPr bwMode="auto">
          <a:xfrm>
            <a:off x="1384870" y="1233488"/>
            <a:ext cx="1690811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1384870" y="7062788"/>
            <a:ext cx="1690811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747710493"/>
              </p:ext>
            </p:extLst>
          </p:nvPr>
        </p:nvGraphicFramePr>
        <p:xfrm>
          <a:off x="2032000" y="242146"/>
          <a:ext cx="8128000" cy="6863080"/>
        </p:xfrm>
        <a:graphic>
          <a:graphicData uri="http://schemas.openxmlformats.org/drawingml/2006/table">
            <a:tbl>
              <a:tblPr firstRow="1" bandRow="1">
                <a:tableStyleId>{5C22544A-7EE6-4342-B048-85BDC9FD1C3A}</a:tableStyleId>
              </a:tblPr>
              <a:tblGrid>
                <a:gridCol w="1239520">
                  <a:extLst>
                    <a:ext uri="{9D8B030D-6E8A-4147-A177-3AD203B41FA5}">
                      <a16:colId xmlns="" xmlns:a16="http://schemas.microsoft.com/office/drawing/2014/main" val="4124505920"/>
                    </a:ext>
                  </a:extLst>
                </a:gridCol>
                <a:gridCol w="6888480">
                  <a:extLst>
                    <a:ext uri="{9D8B030D-6E8A-4147-A177-3AD203B41FA5}">
                      <a16:colId xmlns="" xmlns:a16="http://schemas.microsoft.com/office/drawing/2014/main" val="3532537433"/>
                    </a:ext>
                  </a:extLst>
                </a:gridCol>
              </a:tblGrid>
              <a:tr h="370840">
                <a:tc>
                  <a:txBody>
                    <a:bodyPr/>
                    <a:lstStyle/>
                    <a:p>
                      <a:pPr marL="0" marR="0" algn="l">
                        <a:lnSpc>
                          <a:spcPct val="150000"/>
                        </a:lnSpc>
                        <a:spcBef>
                          <a:spcPts val="0"/>
                        </a:spcBef>
                        <a:spcAft>
                          <a:spcPts val="0"/>
                        </a:spcAft>
                      </a:pPr>
                      <a:r>
                        <a:rPr lang="en-US" sz="1200" dirty="0">
                          <a:solidFill>
                            <a:schemeClr val="tx1"/>
                          </a:solidFill>
                          <a:effectLst/>
                          <a:latin typeface="Arial Unicode MS"/>
                          <a:ea typeface="Open Sans"/>
                          <a:cs typeface="Open Sans"/>
                        </a:rPr>
                        <a:t>universityName➔</a:t>
                      </a:r>
                      <a:endParaRPr lang="en-US" sz="1600" dirty="0">
                        <a:solidFill>
                          <a:schemeClr val="tx1"/>
                        </a:solidFill>
                        <a:effectLst/>
                        <a:latin typeface="Open Sans"/>
                        <a:ea typeface="Open Sans"/>
                        <a:cs typeface="Open Sans"/>
                      </a:endParaRPr>
                    </a:p>
                  </a:txBody>
                  <a:tcPr marL="63500" marR="63500" marT="63500" marB="63500"/>
                </a:tc>
                <a:tc>
                  <a:txBody>
                    <a:bodyPr/>
                    <a:lstStyle/>
                    <a:p>
                      <a:pPr marL="29845" marR="0" algn="l">
                        <a:lnSpc>
                          <a:spcPct val="150000"/>
                        </a:lnSpc>
                        <a:spcBef>
                          <a:spcPts val="0"/>
                        </a:spcBef>
                        <a:spcAft>
                          <a:spcPts val="0"/>
                        </a:spcAft>
                      </a:pPr>
                      <a:r>
                        <a:rPr lang="en-US" sz="1200" dirty="0">
                          <a:solidFill>
                            <a:schemeClr val="tx1"/>
                          </a:solidFill>
                          <a:effectLst/>
                          <a:latin typeface="Comic Sans MS" panose="030F0702030302020204" pitchFamily="66" charset="0"/>
                          <a:ea typeface="Comic Sans MS" panose="030F0702030302020204" pitchFamily="66" charset="0"/>
                          <a:cs typeface="Comic Sans MS" panose="030F0702030302020204" pitchFamily="66" charset="0"/>
                        </a:rPr>
                        <a:t>schoolID</a:t>
                      </a:r>
                      <a:endParaRPr lang="en-US" sz="1600" dirty="0">
                        <a:solidFill>
                          <a:schemeClr val="tx1"/>
                        </a:solidFill>
                        <a:effectLst/>
                        <a:latin typeface="Open Sans"/>
                        <a:ea typeface="Open Sans"/>
                        <a:cs typeface="Open Sans"/>
                      </a:endParaRPr>
                    </a:p>
                  </a:txBody>
                  <a:tcPr marL="63500" marR="63500" marT="63500" marB="63500"/>
                </a:tc>
                <a:extLst>
                  <a:ext uri="{0D108BD9-81ED-4DB2-BD59-A6C34878D82A}">
                    <a16:rowId xmlns="" xmlns:a16="http://schemas.microsoft.com/office/drawing/2014/main" val="2368120112"/>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SchoolID➔ </a:t>
                      </a:r>
                      <a:endParaRPr lang="en-US" sz="1600" dirty="0">
                        <a:effectLst/>
                        <a:latin typeface="Open Sans"/>
                        <a:ea typeface="Open Sans"/>
                        <a:cs typeface="Open Sans"/>
                      </a:endParaRPr>
                    </a:p>
                  </a:txBody>
                  <a:tcPr marL="63500" marR="63500" marT="63500" marB="63500"/>
                </a:tc>
                <a:tc>
                  <a:txBody>
                    <a:bodyPr/>
                    <a:lstStyle/>
                    <a:p>
                      <a:pPr marL="29845"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SchoolName</a:t>
                      </a:r>
                      <a:endParaRPr lang="en-US" sz="1600">
                        <a:effectLst/>
                        <a:latin typeface="Open Sans"/>
                        <a:ea typeface="Open Sans"/>
                        <a:cs typeface="Open Sans"/>
                      </a:endParaRPr>
                    </a:p>
                  </a:txBody>
                  <a:tcPr marL="63500" marR="63500" marT="63500" marB="63500"/>
                </a:tc>
                <a:extLst>
                  <a:ext uri="{0D108BD9-81ED-4DB2-BD59-A6C34878D82A}">
                    <a16:rowId xmlns="" xmlns:a16="http://schemas.microsoft.com/office/drawing/2014/main" val="1176866898"/>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DepartmentID➔ </a:t>
                      </a:r>
                      <a:endParaRPr lang="en-US" sz="1600" dirty="0">
                        <a:effectLst/>
                        <a:latin typeface="Open Sans"/>
                        <a:ea typeface="Open Sans"/>
                        <a:cs typeface="Open Sans"/>
                      </a:endParaRPr>
                    </a:p>
                  </a:txBody>
                  <a:tcPr marL="63500" marR="63500" marT="63500" marB="63500"/>
                </a:tc>
                <a:tc>
                  <a:txBody>
                    <a:bodyPr/>
                    <a:lstStyle/>
                    <a:p>
                      <a:pPr marL="34290" marR="0" algn="l">
                        <a:lnSpc>
                          <a:spcPct val="150000"/>
                        </a:lnSpc>
                        <a:spcBef>
                          <a:spcPts val="0"/>
                        </a:spcBef>
                        <a:spcAft>
                          <a:spcPts val="0"/>
                        </a:spcAft>
                      </a:pP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DepartmentName, SchoolID</a:t>
                      </a:r>
                      <a:endParaRPr lang="en-US" sz="1600" dirty="0">
                        <a:effectLst/>
                        <a:latin typeface="Open Sans"/>
                        <a:ea typeface="Open Sans"/>
                        <a:cs typeface="Open Sans"/>
                      </a:endParaRPr>
                    </a:p>
                  </a:txBody>
                  <a:tcPr marL="63500" marR="63500" marT="63500" marB="63500"/>
                </a:tc>
                <a:extLst>
                  <a:ext uri="{0D108BD9-81ED-4DB2-BD59-A6C34878D82A}">
                    <a16:rowId xmlns="" xmlns:a16="http://schemas.microsoft.com/office/drawing/2014/main" val="3748229593"/>
                  </a:ext>
                </a:extLst>
              </a:tr>
              <a:tr h="370840">
                <a:tc>
                  <a:txBody>
                    <a:bodyPr/>
                    <a:lstStyle/>
                    <a:p>
                      <a:pPr marL="0" marR="0" algn="l">
                        <a:lnSpc>
                          <a:spcPct val="150000"/>
                        </a:lnSpc>
                        <a:spcBef>
                          <a:spcPts val="0"/>
                        </a:spcBef>
                        <a:spcAft>
                          <a:spcPts val="0"/>
                        </a:spcAft>
                      </a:pPr>
                      <a:r>
                        <a:rPr lang="en-US" sz="1200" dirty="0" err="1">
                          <a:effectLst/>
                          <a:latin typeface="Arial Unicode MS"/>
                          <a:ea typeface="Open Sans"/>
                          <a:cs typeface="Open Sans"/>
                        </a:rPr>
                        <a:t>ProgramID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33020" marR="0" algn="l">
                        <a:lnSpc>
                          <a:spcPct val="150000"/>
                        </a:lnSpc>
                        <a:spcBef>
                          <a:spcPts val="0"/>
                        </a:spcBef>
                        <a:spcAft>
                          <a:spcPts val="0"/>
                        </a:spcAft>
                      </a:pP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programName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DepartmentID</a:t>
                      </a:r>
                      <a:endParaRPr lang="en-US" sz="1600" dirty="0">
                        <a:effectLst/>
                        <a:latin typeface="Open Sans"/>
                        <a:ea typeface="Open Sans"/>
                        <a:cs typeface="Open Sans"/>
                      </a:endParaRPr>
                    </a:p>
                  </a:txBody>
                  <a:tcPr marL="63500" marR="63500" marT="63500" marB="63500"/>
                </a:tc>
                <a:extLst>
                  <a:ext uri="{0D108BD9-81ED-4DB2-BD59-A6C34878D82A}">
                    <a16:rowId xmlns="" xmlns:a16="http://schemas.microsoft.com/office/drawing/2014/main" val="3510325890"/>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FacultyID➔ </a:t>
                      </a:r>
                      <a:endParaRPr lang="en-US" sz="1600">
                        <a:effectLst/>
                        <a:latin typeface="Open Sans"/>
                        <a:ea typeface="Open Sans"/>
                        <a:cs typeface="Open Sans"/>
                      </a:endParaRPr>
                    </a:p>
                  </a:txBody>
                  <a:tcPr marL="63500" marR="63500" marT="63500" marB="63500"/>
                </a:tc>
                <a:tc>
                  <a:txBody>
                    <a:bodyPr/>
                    <a:lstStyle/>
                    <a:p>
                      <a:pPr marL="25400" marR="0" algn="l">
                        <a:lnSpc>
                          <a:spcPct val="150000"/>
                        </a:lnSpc>
                        <a:spcBef>
                          <a:spcPts val="0"/>
                        </a:spcBef>
                        <a:spcAft>
                          <a:spcPts val="0"/>
                        </a:spcAft>
                      </a:pP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facultyName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gender,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dateOfBirth</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email, phone, address, DepartmentID</a:t>
                      </a:r>
                      <a:endParaRPr lang="en-US" sz="1600" dirty="0">
                        <a:effectLst/>
                        <a:latin typeface="Open Sans"/>
                        <a:ea typeface="Open Sans"/>
                        <a:cs typeface="Open Sans"/>
                      </a:endParaRPr>
                    </a:p>
                  </a:txBody>
                  <a:tcPr marL="63500" marR="63500" marT="63500" marB="63500"/>
                </a:tc>
                <a:extLst>
                  <a:ext uri="{0D108BD9-81ED-4DB2-BD59-A6C34878D82A}">
                    <a16:rowId xmlns="" xmlns:a16="http://schemas.microsoft.com/office/drawing/2014/main" val="2610059197"/>
                  </a:ext>
                </a:extLst>
              </a:tr>
              <a:tr h="370840">
                <a:tc>
                  <a:txBody>
                    <a:bodyPr/>
                    <a:lstStyle/>
                    <a:p>
                      <a:pPr marL="0" marR="0" algn="l">
                        <a:lnSpc>
                          <a:spcPct val="150000"/>
                        </a:lnSpc>
                        <a:spcBef>
                          <a:spcPts val="0"/>
                        </a:spcBef>
                        <a:spcAft>
                          <a:spcPts val="0"/>
                        </a:spcAft>
                      </a:pPr>
                      <a:r>
                        <a:rPr lang="en-US" sz="1200" dirty="0" err="1">
                          <a:effectLst/>
                          <a:latin typeface="Arial Unicode MS"/>
                          <a:ea typeface="Open Sans"/>
                          <a:cs typeface="Open Sans"/>
                        </a:rPr>
                        <a:t>StudentID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studentName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dateOfBirth</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gender, email, phone,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address,DepartmentID,ProgramID,universityName</a:t>
                      </a:r>
                      <a:endParaRPr lang="en-US" sz="1600" dirty="0">
                        <a:effectLst/>
                        <a:latin typeface="Open Sans"/>
                        <a:ea typeface="Open Sans"/>
                        <a:cs typeface="Open Sans"/>
                      </a:endParaRPr>
                    </a:p>
                  </a:txBody>
                  <a:tcPr marL="63500" marR="63500" marT="63500" marB="63500"/>
                </a:tc>
                <a:extLst>
                  <a:ext uri="{0D108BD9-81ED-4DB2-BD59-A6C34878D82A}">
                    <a16:rowId xmlns="" xmlns:a16="http://schemas.microsoft.com/office/drawing/2014/main" val="2006825161"/>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             </a:t>
                      </a:r>
                      <a:r>
                        <a:rPr lang="en-US" sz="1200" dirty="0" smtClean="0">
                          <a:effectLst/>
                          <a:latin typeface="Arial Unicode MS"/>
                          <a:ea typeface="Open Sans"/>
                          <a:cs typeface="Open Sans"/>
                        </a:rPr>
                        <a:t>                                                                                         </a:t>
                      </a:r>
                      <a:r>
                        <a:rPr lang="en-US" sz="1200" baseline="0" dirty="0" smtClean="0">
                          <a:effectLst/>
                          <a:latin typeface="Arial Unicode MS"/>
                          <a:ea typeface="Open Sans"/>
                          <a:cs typeface="Open Sans"/>
                        </a:rPr>
                        <a:t> </a:t>
                      </a:r>
                      <a:r>
                        <a:rPr lang="en-US" sz="1200" dirty="0" smtClean="0">
                          <a:effectLst/>
                          <a:latin typeface="Arial Unicode MS"/>
                          <a:ea typeface="Open Sans"/>
                          <a:cs typeface="Open Sans"/>
                        </a:rPr>
                        <a:t>        </a:t>
                      </a:r>
                      <a:r>
                        <a:rPr lang="en-US" sz="1200" baseline="0" dirty="0" smtClean="0">
                          <a:effectLst/>
                          <a:latin typeface="Arial Unicode MS"/>
                          <a:ea typeface="Open Sans"/>
                          <a:cs typeface="Open Sans"/>
                        </a:rPr>
                        <a:t>                 </a:t>
                      </a:r>
                      <a:r>
                        <a:rPr lang="en-US" sz="1200" dirty="0" err="1" smtClean="0">
                          <a:effectLst/>
                          <a:latin typeface="Arial Unicode MS"/>
                          <a:ea typeface="Open Sans"/>
                          <a:cs typeface="Open Sans"/>
                        </a:rPr>
                        <a:t>CourseID</a:t>
                      </a:r>
                      <a:r>
                        <a:rPr lang="en-US" sz="1200" dirty="0" smtClean="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29210" marR="0" algn="l">
                        <a:lnSpc>
                          <a:spcPct val="150000"/>
                        </a:lnSpc>
                        <a:spcBef>
                          <a:spcPts val="0"/>
                        </a:spcBef>
                        <a:spcAft>
                          <a:spcPts val="0"/>
                        </a:spcAft>
                      </a:pPr>
                      <a:endParaRPr lang="en-US" sz="1200" dirty="0" smtClean="0">
                        <a:effectLst/>
                        <a:latin typeface="Comic Sans MS" panose="030F0702030302020204" pitchFamily="66" charset="0"/>
                        <a:ea typeface="Comic Sans MS" panose="030F0702030302020204" pitchFamily="66" charset="0"/>
                        <a:cs typeface="Comic Sans MS" panose="030F0702030302020204" pitchFamily="66" charset="0"/>
                      </a:endParaRPr>
                    </a:p>
                    <a:p>
                      <a:pPr marL="2921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courseName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noOfCredits</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courseType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ProgramID</a:t>
                      </a:r>
                      <a:endParaRPr lang="en-US" sz="1600" dirty="0">
                        <a:effectLst/>
                        <a:latin typeface="Open Sans"/>
                        <a:ea typeface="Open Sans"/>
                        <a:cs typeface="Open Sans"/>
                      </a:endParaRPr>
                    </a:p>
                  </a:txBody>
                  <a:tcPr marL="63500" marR="63500" marT="63500" marB="63500"/>
                </a:tc>
                <a:extLst>
                  <a:ext uri="{0D108BD9-81ED-4DB2-BD59-A6C34878D82A}">
                    <a16:rowId xmlns="" xmlns:a16="http://schemas.microsoft.com/office/drawing/2014/main" val="3295776193"/>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                </a:t>
                      </a:r>
                      <a:r>
                        <a:rPr lang="en-US" sz="1200" dirty="0" smtClean="0">
                          <a:effectLst/>
                          <a:latin typeface="Arial Unicode MS"/>
                          <a:ea typeface="Open Sans"/>
                          <a:cs typeface="Open Sans"/>
                        </a:rPr>
                        <a:t>                                                                                      </a:t>
                      </a:r>
                      <a:r>
                        <a:rPr lang="en-US" sz="1200" dirty="0" err="1" smtClean="0">
                          <a:effectLst/>
                          <a:latin typeface="Arial Unicode MS"/>
                          <a:ea typeface="Open Sans"/>
                          <a:cs typeface="Open Sans"/>
                        </a:rPr>
                        <a:t>ploID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33020" marR="0" algn="l">
                        <a:lnSpc>
                          <a:spcPct val="150000"/>
                        </a:lnSpc>
                        <a:spcBef>
                          <a:spcPts val="0"/>
                        </a:spcBef>
                        <a:spcAft>
                          <a:spcPts val="0"/>
                        </a:spcAft>
                      </a:pPr>
                      <a:endParaRPr lang="en-US" sz="1200" dirty="0" smtClean="0">
                        <a:effectLst/>
                        <a:latin typeface="Comic Sans MS" panose="030F0702030302020204" pitchFamily="66" charset="0"/>
                        <a:ea typeface="Comic Sans MS" panose="030F0702030302020204" pitchFamily="66" charset="0"/>
                        <a:cs typeface="Comic Sans MS" panose="030F0702030302020204" pitchFamily="66" charset="0"/>
                      </a:endParaRPr>
                    </a:p>
                    <a:p>
                      <a:pPr marL="3302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ploNo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details,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ProgramID</a:t>
                      </a:r>
                      <a:endParaRPr lang="en-US" sz="1600" dirty="0">
                        <a:effectLst/>
                        <a:latin typeface="Open Sans"/>
                        <a:ea typeface="Open Sans"/>
                        <a:cs typeface="Open Sans"/>
                      </a:endParaRPr>
                    </a:p>
                  </a:txBody>
                  <a:tcPr marL="63500" marR="63500" marT="63500" marB="63500"/>
                </a:tc>
                <a:extLst>
                  <a:ext uri="{0D108BD9-81ED-4DB2-BD59-A6C34878D82A}">
                    <a16:rowId xmlns="" xmlns:a16="http://schemas.microsoft.com/office/drawing/2014/main" val="2619220988"/>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                  </a:t>
                      </a:r>
                      <a:r>
                        <a:rPr lang="en-US" sz="1200" dirty="0" smtClean="0">
                          <a:effectLst/>
                          <a:latin typeface="Arial Unicode MS"/>
                          <a:ea typeface="Open Sans"/>
                          <a:cs typeface="Open Sans"/>
                        </a:rPr>
                        <a:t>                                                                                   </a:t>
                      </a:r>
                      <a:r>
                        <a:rPr lang="en-US" sz="1200" dirty="0" err="1" smtClean="0">
                          <a:effectLst/>
                          <a:latin typeface="Arial Unicode MS"/>
                          <a:ea typeface="Open Sans"/>
                          <a:cs typeface="Open Sans"/>
                        </a:rPr>
                        <a:t>coID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29210" marR="0" algn="l">
                        <a:lnSpc>
                          <a:spcPct val="150000"/>
                        </a:lnSpc>
                        <a:spcBef>
                          <a:spcPts val="0"/>
                        </a:spcBef>
                        <a:spcAft>
                          <a:spcPts val="0"/>
                        </a:spcAft>
                      </a:pPr>
                      <a:endParaRPr lang="en-US" sz="1200" dirty="0" smtClean="0">
                        <a:effectLst/>
                        <a:latin typeface="Comic Sans MS" panose="030F0702030302020204" pitchFamily="66" charset="0"/>
                        <a:ea typeface="Comic Sans MS" panose="030F0702030302020204" pitchFamily="66" charset="0"/>
                        <a:cs typeface="Comic Sans MS" panose="030F0702030302020204" pitchFamily="66" charset="0"/>
                      </a:endParaRPr>
                    </a:p>
                    <a:p>
                      <a:pPr marL="2921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coNo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ploID</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CourseID</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title</a:t>
                      </a:r>
                      <a:endParaRPr lang="en-US" sz="1600" dirty="0">
                        <a:effectLst/>
                        <a:latin typeface="Open Sans"/>
                        <a:ea typeface="Open Sans"/>
                        <a:cs typeface="Open Sans"/>
                      </a:endParaRPr>
                    </a:p>
                  </a:txBody>
                  <a:tcPr marL="63500" marR="63500" marT="63500" marB="63500"/>
                </a:tc>
                <a:extLst>
                  <a:ext uri="{0D108BD9-81ED-4DB2-BD59-A6C34878D82A}">
                    <a16:rowId xmlns="" xmlns:a16="http://schemas.microsoft.com/office/drawing/2014/main" val="88020506"/>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SectionID➔ </a:t>
                      </a:r>
                      <a:endParaRPr lang="en-US" sz="1600">
                        <a:effectLst/>
                        <a:latin typeface="Open Sans"/>
                        <a:ea typeface="Open Sans"/>
                        <a:cs typeface="Open Sans"/>
                      </a:endParaRPr>
                    </a:p>
                  </a:txBody>
                  <a:tcPr marL="63500" marR="63500" marT="63500" marB="63500"/>
                </a:tc>
                <a:tc>
                  <a:txBody>
                    <a:bodyPr/>
                    <a:lstStyle/>
                    <a:p>
                      <a:pPr marL="28575"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sectionNo, semester, CourseID, FacultyID</a:t>
                      </a:r>
                      <a:endParaRPr lang="en-US" sz="1600">
                        <a:effectLst/>
                        <a:latin typeface="Open Sans"/>
                        <a:ea typeface="Open Sans"/>
                        <a:cs typeface="Open Sans"/>
                      </a:endParaRPr>
                    </a:p>
                  </a:txBody>
                  <a:tcPr marL="63500" marR="63500" marT="63500" marB="63500"/>
                </a:tc>
                <a:extLst>
                  <a:ext uri="{0D108BD9-81ED-4DB2-BD59-A6C34878D82A}">
                    <a16:rowId xmlns="" xmlns:a16="http://schemas.microsoft.com/office/drawing/2014/main" val="3712571234"/>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EnrollmentID➔ </a:t>
                      </a:r>
                      <a:endParaRPr lang="en-US" sz="1600">
                        <a:effectLst/>
                        <a:latin typeface="Open Sans"/>
                        <a:ea typeface="Open Sans"/>
                        <a:cs typeface="Open Sans"/>
                      </a:endParaRPr>
                    </a:p>
                  </a:txBody>
                  <a:tcPr marL="63500" marR="63500" marT="63500" marB="63500"/>
                </a:tc>
                <a:tc>
                  <a:txBody>
                    <a:bodyPr/>
                    <a:lstStyle/>
                    <a:p>
                      <a:pPr marL="28575"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semester, year, SectionID, StudentID</a:t>
                      </a:r>
                      <a:endParaRPr lang="en-US" sz="1600">
                        <a:effectLst/>
                        <a:latin typeface="Open Sans"/>
                        <a:ea typeface="Open Sans"/>
                        <a:cs typeface="Open Sans"/>
                      </a:endParaRPr>
                    </a:p>
                  </a:txBody>
                  <a:tcPr marL="63500" marR="63500" marT="63500" marB="63500"/>
                </a:tc>
                <a:extLst>
                  <a:ext uri="{0D108BD9-81ED-4DB2-BD59-A6C34878D82A}">
                    <a16:rowId xmlns="" xmlns:a16="http://schemas.microsoft.com/office/drawing/2014/main" val="274801435"/>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assessmentNo➔ </a:t>
                      </a:r>
                      <a:endParaRPr lang="en-US" sz="1600">
                        <a:effectLst/>
                        <a:latin typeface="Open Sans"/>
                        <a:ea typeface="Open Sans"/>
                        <a:cs typeface="Open Sans"/>
                      </a:endParaRPr>
                    </a:p>
                  </a:txBody>
                  <a:tcPr marL="63500" marR="63500" marT="63500" marB="63500"/>
                </a:tc>
                <a:tc>
                  <a:txBody>
                    <a:bodyPr/>
                    <a:lstStyle/>
                    <a:p>
                      <a:pPr marL="33020"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ocID, SectionID,assessmentType, NumberOfQuestions</a:t>
                      </a:r>
                      <a:endParaRPr lang="en-US" sz="1600">
                        <a:effectLst/>
                        <a:latin typeface="Open Sans"/>
                        <a:ea typeface="Open Sans"/>
                        <a:cs typeface="Open Sans"/>
                      </a:endParaRPr>
                    </a:p>
                  </a:txBody>
                  <a:tcPr marL="63500" marR="63500" marT="63500" marB="63500"/>
                </a:tc>
                <a:extLst>
                  <a:ext uri="{0D108BD9-81ED-4DB2-BD59-A6C34878D82A}">
                    <a16:rowId xmlns="" xmlns:a16="http://schemas.microsoft.com/office/drawing/2014/main" val="3161068984"/>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EvaluationID➔ </a:t>
                      </a:r>
                      <a:endParaRPr lang="en-US" sz="1600">
                        <a:effectLst/>
                        <a:latin typeface="Open Sans"/>
                        <a:ea typeface="Open Sans"/>
                        <a:cs typeface="Open Sans"/>
                      </a:endParaRPr>
                    </a:p>
                  </a:txBody>
                  <a:tcPr marL="63500" marR="63500" marT="63500" marB="63500"/>
                </a:tc>
                <a:tc>
                  <a:txBody>
                    <a:bodyPr/>
                    <a:lstStyle/>
                    <a:p>
                      <a:pPr marL="29210" marR="0" algn="l">
                        <a:lnSpc>
                          <a:spcPct val="150000"/>
                        </a:lnSpc>
                        <a:spcBef>
                          <a:spcPts val="0"/>
                        </a:spcBef>
                        <a:spcAft>
                          <a:spcPts val="0"/>
                        </a:spcAft>
                      </a:pP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evaluationNo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obtainedMarks</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assesmentNo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EnrollmentID</a:t>
                      </a:r>
                      <a:endParaRPr lang="en-US" sz="1600" dirty="0">
                        <a:effectLst/>
                        <a:latin typeface="Open Sans"/>
                        <a:ea typeface="Open Sans"/>
                        <a:cs typeface="Open Sans"/>
                      </a:endParaRPr>
                    </a:p>
                  </a:txBody>
                  <a:tcPr marL="63500" marR="63500" marT="63500" marB="63500"/>
                </a:tc>
                <a:extLst>
                  <a:ext uri="{0D108BD9-81ED-4DB2-BD59-A6C34878D82A}">
                    <a16:rowId xmlns="" xmlns:a16="http://schemas.microsoft.com/office/drawing/2014/main" val="1158425243"/>
                  </a:ext>
                </a:extLst>
              </a:tr>
            </a:tbl>
          </a:graphicData>
        </a:graphic>
      </p:graphicFrame>
      <p:sp>
        <p:nvSpPr>
          <p:cNvPr id="9" name="TextBox 8"/>
          <p:cNvSpPr txBox="1"/>
          <p:nvPr/>
        </p:nvSpPr>
        <p:spPr>
          <a:xfrm rot="16200000">
            <a:off x="-597062" y="3120854"/>
            <a:ext cx="3963863" cy="646331"/>
          </a:xfrm>
          <a:prstGeom prst="rect">
            <a:avLst/>
          </a:prstGeom>
          <a:noFill/>
        </p:spPr>
        <p:txBody>
          <a:bodyPr wrap="square" rtlCol="0">
            <a:spAutoFit/>
          </a:bodyPr>
          <a:lstStyle/>
          <a:p>
            <a:pPr algn="ctr"/>
            <a:r>
              <a:rPr lang="en-US" sz="3600" dirty="0" smtClean="0"/>
              <a:t>DEPENDENCY TABLE      </a:t>
            </a:r>
            <a:endParaRPr lang="en-US" sz="3600" dirty="0"/>
          </a:p>
        </p:txBody>
      </p:sp>
    </p:spTree>
    <p:extLst>
      <p:ext uri="{BB962C8B-B14F-4D97-AF65-F5344CB8AC3E}">
        <p14:creationId xmlns:p14="http://schemas.microsoft.com/office/powerpoint/2010/main" val="361164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229202" y="2758599"/>
            <a:ext cx="5013960" cy="1325563"/>
          </a:xfrm>
        </p:spPr>
        <p:txBody>
          <a:bodyPr/>
          <a:lstStyle/>
          <a:p>
            <a:pPr algn="ctr"/>
            <a:r>
              <a:rPr lang="en-US" dirty="0" smtClean="0"/>
              <a:t>NORMALIZATION</a:t>
            </a:r>
            <a:endParaRPr lang="en-US" dirty="0"/>
          </a:p>
        </p:txBody>
      </p:sp>
      <p:sp>
        <p:nvSpPr>
          <p:cNvPr id="4" name="Rectangle 2"/>
          <p:cNvSpPr>
            <a:spLocks noChangeArrowheads="1"/>
          </p:cNvSpPr>
          <p:nvPr/>
        </p:nvSpPr>
        <p:spPr bwMode="auto">
          <a:xfrm>
            <a:off x="1117600" y="-2235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560" y="233680"/>
            <a:ext cx="7985760" cy="6248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08075" y="66090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30763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pPr algn="ctr"/>
            <a:r>
              <a:rPr lang="en-US" b="1" dirty="0" smtClean="0"/>
              <a:t>INPUT FORMS</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29232" y="1473200"/>
            <a:ext cx="8133535" cy="4346575"/>
          </a:xfrm>
          <a:prstGeom prst="rect">
            <a:avLst/>
          </a:prstGeom>
        </p:spPr>
      </p:pic>
      <p:sp>
        <p:nvSpPr>
          <p:cNvPr id="6" name="TextBox 5"/>
          <p:cNvSpPr txBox="1"/>
          <p:nvPr/>
        </p:nvSpPr>
        <p:spPr>
          <a:xfrm>
            <a:off x="1940560" y="1076216"/>
            <a:ext cx="4236720" cy="646331"/>
          </a:xfrm>
          <a:prstGeom prst="rect">
            <a:avLst/>
          </a:prstGeom>
          <a:noFill/>
        </p:spPr>
        <p:txBody>
          <a:bodyPr wrap="square" rtlCol="0">
            <a:spAutoFit/>
          </a:bodyPr>
          <a:lstStyle/>
          <a:p>
            <a:r>
              <a:rPr lang="en-US" b="1" dirty="0" smtClean="0"/>
              <a:t>Assessment Details</a:t>
            </a:r>
            <a:r>
              <a:rPr lang="en-US" dirty="0" smtClean="0"/>
              <a:t/>
            </a:r>
            <a:br>
              <a:rPr lang="en-US" dirty="0" smtClean="0"/>
            </a:br>
            <a:endParaRPr lang="en-US" dirty="0"/>
          </a:p>
        </p:txBody>
      </p:sp>
    </p:spTree>
    <p:extLst>
      <p:ext uri="{BB962C8B-B14F-4D97-AF65-F5344CB8AC3E}">
        <p14:creationId xmlns:p14="http://schemas.microsoft.com/office/powerpoint/2010/main" val="2712683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78760" y="995680"/>
            <a:ext cx="6649720" cy="5770880"/>
          </a:xfrm>
          <a:prstGeom prst="rect">
            <a:avLst/>
          </a:prstGeom>
        </p:spPr>
      </p:pic>
      <p:sp>
        <p:nvSpPr>
          <p:cNvPr id="5" name="TextBox 4"/>
          <p:cNvSpPr txBox="1"/>
          <p:nvPr/>
        </p:nvSpPr>
        <p:spPr>
          <a:xfrm>
            <a:off x="2778760" y="619760"/>
            <a:ext cx="4810760" cy="646331"/>
          </a:xfrm>
          <a:prstGeom prst="rect">
            <a:avLst/>
          </a:prstGeom>
          <a:noFill/>
        </p:spPr>
        <p:txBody>
          <a:bodyPr wrap="square" rtlCol="0">
            <a:spAutoFit/>
          </a:bodyPr>
          <a:lstStyle/>
          <a:p>
            <a:r>
              <a:rPr lang="en-US" b="1" dirty="0" smtClean="0"/>
              <a:t>PLO-CO mapping for the assessment</a:t>
            </a:r>
            <a:br>
              <a:rPr lang="en-US" b="1" dirty="0" smtClean="0"/>
            </a:br>
            <a:endParaRPr lang="en-US" dirty="0"/>
          </a:p>
        </p:txBody>
      </p:sp>
    </p:spTree>
    <p:extLst>
      <p:ext uri="{BB962C8B-B14F-4D97-AF65-F5344CB8AC3E}">
        <p14:creationId xmlns:p14="http://schemas.microsoft.com/office/powerpoint/2010/main" val="3367057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311</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Unicode MS</vt:lpstr>
      <vt:lpstr>Arial</vt:lpstr>
      <vt:lpstr>Calibri</vt:lpstr>
      <vt:lpstr>Calibri Light</vt:lpstr>
      <vt:lpstr>Comic Sans MS</vt:lpstr>
      <vt:lpstr>Open Sans</vt:lpstr>
      <vt:lpstr>Office Theme</vt:lpstr>
      <vt:lpstr>Student Performance Monitoring System (SPMS)</vt:lpstr>
      <vt:lpstr>Rich Picture (Existing system)</vt:lpstr>
      <vt:lpstr>Problem Analysis</vt:lpstr>
      <vt:lpstr>Rich Picture (Proposed system)</vt:lpstr>
      <vt:lpstr>Entity Relationship Diagram (ERD)  </vt:lpstr>
      <vt:lpstr>           </vt:lpstr>
      <vt:lpstr>NORMALIZATION</vt:lpstr>
      <vt:lpstr>INPUT FORMS</vt:lpstr>
      <vt:lpstr>PowerPoint Presentation</vt:lpstr>
      <vt:lpstr>PowerPoint Presentation</vt:lpstr>
      <vt:lpstr> OUTPUT VIEWS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Monitoring System (SPMS)</dc:title>
  <dc:creator>hasnain khaled</dc:creator>
  <cp:lastModifiedBy>Shoeb</cp:lastModifiedBy>
  <cp:revision>25</cp:revision>
  <dcterms:created xsi:type="dcterms:W3CDTF">2021-09-12T13:36:44Z</dcterms:created>
  <dcterms:modified xsi:type="dcterms:W3CDTF">2021-09-13T06:55:53Z</dcterms:modified>
</cp:coreProperties>
</file>