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21"/>
  </p:notesMasterIdLst>
  <p:sldIdLst>
    <p:sldId id="257" r:id="rId3"/>
    <p:sldId id="297" r:id="rId4"/>
    <p:sldId id="258" r:id="rId5"/>
    <p:sldId id="305" r:id="rId6"/>
    <p:sldId id="310" r:id="rId7"/>
    <p:sldId id="308" r:id="rId8"/>
    <p:sldId id="306" r:id="rId9"/>
    <p:sldId id="307" r:id="rId10"/>
    <p:sldId id="298" r:id="rId11"/>
    <p:sldId id="299" r:id="rId12"/>
    <p:sldId id="300" r:id="rId13"/>
    <p:sldId id="302" r:id="rId14"/>
    <p:sldId id="303" r:id="rId15"/>
    <p:sldId id="304" r:id="rId16"/>
    <p:sldId id="301" r:id="rId17"/>
    <p:sldId id="309" r:id="rId18"/>
    <p:sldId id="284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Technical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Analysis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Concepts</a:t>
            </a: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Support &amp; Resistance: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Support – price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level where demand exceeds supply and fall in prices is halted. Acts like a floor.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aseline="0" dirty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Resistance – price 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level where supply exceeds demand and rise in prices is stopped. Acts like a ceiling.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Volume: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No.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of shares traded </a:t>
            </a: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for a given time frame, usually a day.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Shows commitment of market participants to price.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Important for trend to sustain.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0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14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13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Breakout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When trendline,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support or resistance is breached after pric</a:t>
            </a:r>
            <a:r>
              <a:rPr lang="en-IN" sz="2400" noProof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e consolidation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aseline="0" dirty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Breakout with volume is preferred.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690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Moving Average: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478295" y="130466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Moving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Average is a line passing through average price of a stock.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2423" y="464741"/>
            <a:ext cx="661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Next Lecture on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Investment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55702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  <a:p>
            <a:endParaRPr lang="en-IN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#4A206A</a:t>
            </a:r>
          </a:p>
          <a:p>
            <a:endParaRPr lang="en-IN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D2220-D7B8-9D9A-DBAA-F998BF9DC34C}"/>
              </a:ext>
            </a:extLst>
          </p:cNvPr>
          <p:cNvSpPr/>
          <p:nvPr/>
        </p:nvSpPr>
        <p:spPr>
          <a:xfrm>
            <a:off x="2726023" y="4234633"/>
            <a:ext cx="1730478" cy="556074"/>
          </a:xfrm>
          <a:prstGeom prst="rect">
            <a:avLst/>
          </a:prstGeom>
          <a:solidFill>
            <a:srgbClr val="4A206A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0AA992-A1D7-8EFD-A0C9-22339FF820C3}"/>
              </a:ext>
            </a:extLst>
          </p:cNvPr>
          <p:cNvSpPr txBox="1"/>
          <p:nvPr/>
        </p:nvSpPr>
        <p:spPr>
          <a:xfrm>
            <a:off x="681807" y="653345"/>
            <a:ext cx="21695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Technical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32364-D03F-241F-C0BD-9111838C1CEF}"/>
              </a:ext>
            </a:extLst>
          </p:cNvPr>
          <p:cNvSpPr txBox="1"/>
          <p:nvPr/>
        </p:nvSpPr>
        <p:spPr>
          <a:xfrm>
            <a:off x="2771162" y="838010"/>
            <a:ext cx="9159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9281D-44E7-4B70-7CEB-EAC6DFD087E7}"/>
              </a:ext>
            </a:extLst>
          </p:cNvPr>
          <p:cNvSpPr txBox="1"/>
          <p:nvPr/>
        </p:nvSpPr>
        <p:spPr>
          <a:xfrm>
            <a:off x="3487226" y="653343"/>
            <a:ext cx="21695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Chart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6283D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07999-40A9-97C2-4057-E77BE83EAB3F}"/>
              </a:ext>
            </a:extLst>
          </p:cNvPr>
          <p:cNvSpPr/>
          <p:nvPr/>
        </p:nvSpPr>
        <p:spPr>
          <a:xfrm>
            <a:off x="1602658" y="3354849"/>
            <a:ext cx="124869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6283D"/>
                </a:solidFill>
                <a:latin typeface="Cascadia Code SemiBold" pitchFamily="50" charset="0"/>
                <a:cs typeface="Cascadia Code SemiBold" pitchFamily="50" charset="0"/>
              </a:rPr>
              <a:t>Price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D784E0-A038-4CCF-2628-484C4B99BE71}"/>
              </a:ext>
            </a:extLst>
          </p:cNvPr>
          <p:cNvSpPr/>
          <p:nvPr/>
        </p:nvSpPr>
        <p:spPr>
          <a:xfrm>
            <a:off x="2975879" y="3463925"/>
            <a:ext cx="1022693" cy="243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D58F2-CF64-6606-A595-0F4D2B1E8AF0}"/>
              </a:ext>
            </a:extLst>
          </p:cNvPr>
          <p:cNvSpPr/>
          <p:nvPr/>
        </p:nvSpPr>
        <p:spPr>
          <a:xfrm>
            <a:off x="4069863" y="4440670"/>
            <a:ext cx="1273278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6283D"/>
                </a:solidFill>
                <a:latin typeface="Cascadia Code SemiBold" pitchFamily="50" charset="0"/>
                <a:cs typeface="Cascadia Code SemiBold" pitchFamily="50" charset="0"/>
              </a:rPr>
              <a:t>Volume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EEB6A9-D6C7-3221-EE60-6C31B10C5507}"/>
              </a:ext>
            </a:extLst>
          </p:cNvPr>
          <p:cNvSpPr/>
          <p:nvPr/>
        </p:nvSpPr>
        <p:spPr>
          <a:xfrm rot="5400000">
            <a:off x="4330063" y="5251847"/>
            <a:ext cx="752878" cy="261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Technical Analysis: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1314495"/>
            <a:ext cx="7735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Candlestick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 and Trendline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Support &amp; Resistance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Breakout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Volume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054081"/>
            <a:ext cx="419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4868765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Entry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Exit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EAF253-E882-6FEF-BFD0-D45275CD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6" y="381118"/>
            <a:ext cx="6037007" cy="60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237508-F35D-0402-D3DA-CF79EDEACBBA}"/>
              </a:ext>
            </a:extLst>
          </p:cNvPr>
          <p:cNvGrpSpPr/>
          <p:nvPr/>
        </p:nvGrpSpPr>
        <p:grpSpPr>
          <a:xfrm>
            <a:off x="4178705" y="943897"/>
            <a:ext cx="1052051" cy="5024284"/>
            <a:chOff x="3883742" y="1386348"/>
            <a:chExt cx="1111045" cy="5024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CC3B91-5A8A-8D40-A9AB-A9022A1ABEF7}"/>
                </a:ext>
              </a:extLst>
            </p:cNvPr>
            <p:cNvSpPr/>
            <p:nvPr/>
          </p:nvSpPr>
          <p:spPr>
            <a:xfrm>
              <a:off x="3883742" y="2261419"/>
              <a:ext cx="1111045" cy="32249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860DCB-9CC5-F20A-A232-6E21185FD2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3845" y="1386348"/>
              <a:ext cx="0" cy="50242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B0E6BF-BD56-6669-9308-56D88DFD04F1}"/>
              </a:ext>
            </a:extLst>
          </p:cNvPr>
          <p:cNvGrpSpPr/>
          <p:nvPr/>
        </p:nvGrpSpPr>
        <p:grpSpPr>
          <a:xfrm>
            <a:off x="5182592" y="958645"/>
            <a:ext cx="490610" cy="5009536"/>
            <a:chOff x="5182592" y="958645"/>
            <a:chExt cx="490610" cy="5009536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14CF0785-A99D-E439-8767-1C4CF45707BB}"/>
                </a:ext>
              </a:extLst>
            </p:cNvPr>
            <p:cNvSpPr/>
            <p:nvPr/>
          </p:nvSpPr>
          <p:spPr>
            <a:xfrm>
              <a:off x="5182592" y="958645"/>
              <a:ext cx="484385" cy="796413"/>
            </a:xfrm>
            <a:prstGeom prst="rightBrace">
              <a:avLst/>
            </a:prstGeom>
            <a:ln w="38100">
              <a:solidFill>
                <a:srgbClr val="F4F4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6CE4799-7DA4-E216-0D2E-90603F01A88B}"/>
                </a:ext>
              </a:extLst>
            </p:cNvPr>
            <p:cNvSpPr/>
            <p:nvPr/>
          </p:nvSpPr>
          <p:spPr>
            <a:xfrm>
              <a:off x="5188817" y="5171768"/>
              <a:ext cx="484385" cy="796413"/>
            </a:xfrm>
            <a:prstGeom prst="rightBrace">
              <a:avLst/>
            </a:prstGeom>
            <a:ln w="38100">
              <a:solidFill>
                <a:srgbClr val="F4F4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8E1641-EA65-6A26-349A-383529B7B9A3}"/>
              </a:ext>
            </a:extLst>
          </p:cNvPr>
          <p:cNvSpPr/>
          <p:nvPr/>
        </p:nvSpPr>
        <p:spPr>
          <a:xfrm flipH="1">
            <a:off x="3028334" y="1818969"/>
            <a:ext cx="845558" cy="3224980"/>
          </a:xfrm>
          <a:prstGeom prst="rightBrace">
            <a:avLst>
              <a:gd name="adj1" fmla="val 8333"/>
              <a:gd name="adj2" fmla="val 49880"/>
            </a:avLst>
          </a:prstGeom>
          <a:ln w="38100">
            <a:solidFill>
              <a:srgbClr val="F4F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674CA4-AAC3-AF95-D1A3-4E1D2CD5901B}"/>
              </a:ext>
            </a:extLst>
          </p:cNvPr>
          <p:cNvGrpSpPr/>
          <p:nvPr/>
        </p:nvGrpSpPr>
        <p:grpSpPr>
          <a:xfrm>
            <a:off x="5986904" y="1044017"/>
            <a:ext cx="1287656" cy="4756789"/>
            <a:chOff x="5986904" y="1044017"/>
            <a:chExt cx="1287656" cy="47567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268830-14D9-C92B-1D54-5BD94A4C83BB}"/>
                </a:ext>
              </a:extLst>
            </p:cNvPr>
            <p:cNvSpPr txBox="1"/>
            <p:nvPr/>
          </p:nvSpPr>
          <p:spPr>
            <a:xfrm>
              <a:off x="5986904" y="1044017"/>
              <a:ext cx="1287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IN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Shadow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89A222-1862-73B3-A20D-2EE26C7FA939}"/>
                </a:ext>
              </a:extLst>
            </p:cNvPr>
            <p:cNvSpPr txBox="1"/>
            <p:nvPr/>
          </p:nvSpPr>
          <p:spPr>
            <a:xfrm>
              <a:off x="5986904" y="5339141"/>
              <a:ext cx="1287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IN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Shadow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4F5DE1-52DB-F531-0711-6C1ED86C1490}"/>
              </a:ext>
            </a:extLst>
          </p:cNvPr>
          <p:cNvSpPr txBox="1"/>
          <p:nvPr/>
        </p:nvSpPr>
        <p:spPr>
          <a:xfrm>
            <a:off x="1692346" y="3198167"/>
            <a:ext cx="128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95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30D136D4-D732-3665-317D-39D295BA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932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27DD8B3-7B3D-5DCA-F2F3-0926FD5C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685800"/>
            <a:ext cx="71251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0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478295" y="47180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Trend &amp; Trendline: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1314495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3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Trends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Uptrend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– Bullish Market – Price Rises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Downtrend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– Bearish Market – Price Falls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Sideways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– Range Bound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</TotalTime>
  <Words>186</Words>
  <Application>Microsoft Office PowerPoint</Application>
  <PresentationFormat>On-screen Show (4:3)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Amasis MT Pro Black</vt:lpstr>
      <vt:lpstr>Arial</vt:lpstr>
      <vt:lpstr>Calibri</vt:lpstr>
      <vt:lpstr>Calibri Light</vt:lpstr>
      <vt:lpstr>Cascadia Code SemiBold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34</cp:revision>
  <dcterms:created xsi:type="dcterms:W3CDTF">2022-10-22T08:20:18Z</dcterms:created>
  <dcterms:modified xsi:type="dcterms:W3CDTF">2022-10-27T18:07:47Z</dcterms:modified>
</cp:coreProperties>
</file>