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0" r:id="rId2"/>
  </p:sldMasterIdLst>
  <p:notesMasterIdLst>
    <p:notesMasterId r:id="rId10"/>
  </p:notesMasterIdLst>
  <p:sldIdLst>
    <p:sldId id="257" r:id="rId3"/>
    <p:sldId id="297" r:id="rId4"/>
    <p:sldId id="258" r:id="rId5"/>
    <p:sldId id="284" r:id="rId6"/>
    <p:sldId id="285" r:id="rId7"/>
    <p:sldId id="277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13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441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992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240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41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131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3479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3492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11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9927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0425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9630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xmlns="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xmlns="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Technical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Analysis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Concepts</a:t>
            </a: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9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0AA992-A1D7-8EFD-A0C9-22339FF820C3}"/>
              </a:ext>
            </a:extLst>
          </p:cNvPr>
          <p:cNvSpPr txBox="1"/>
          <p:nvPr/>
        </p:nvSpPr>
        <p:spPr>
          <a:xfrm>
            <a:off x="681807" y="653345"/>
            <a:ext cx="21695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Technical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732364-D03F-241F-C0BD-9111838C1CEF}"/>
              </a:ext>
            </a:extLst>
          </p:cNvPr>
          <p:cNvSpPr txBox="1"/>
          <p:nvPr/>
        </p:nvSpPr>
        <p:spPr>
          <a:xfrm>
            <a:off x="2771162" y="838010"/>
            <a:ext cx="91593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79281D-44E7-4B70-7CEB-EAC6DFD087E7}"/>
              </a:ext>
            </a:extLst>
          </p:cNvPr>
          <p:cNvSpPr txBox="1"/>
          <p:nvPr/>
        </p:nvSpPr>
        <p:spPr>
          <a:xfrm>
            <a:off x="3487226" y="653343"/>
            <a:ext cx="21695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Chart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C07999-40A9-97C2-4057-E77BE83EAB3F}"/>
              </a:ext>
            </a:extLst>
          </p:cNvPr>
          <p:cNvSpPr/>
          <p:nvPr/>
        </p:nvSpPr>
        <p:spPr>
          <a:xfrm>
            <a:off x="1602658" y="3354849"/>
            <a:ext cx="1248697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6283D"/>
                </a:solidFill>
                <a:latin typeface="Cascadia Code SemiBold" pitchFamily="50" charset="0"/>
                <a:cs typeface="Cascadia Code SemiBold" pitchFamily="50" charset="0"/>
              </a:rPr>
              <a:t>Price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51D784E0-A038-4CCF-2628-484C4B99BE71}"/>
              </a:ext>
            </a:extLst>
          </p:cNvPr>
          <p:cNvSpPr/>
          <p:nvPr/>
        </p:nvSpPr>
        <p:spPr>
          <a:xfrm>
            <a:off x="2975879" y="3463925"/>
            <a:ext cx="1022693" cy="24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F3D58F2-CF64-6606-A595-0F4D2B1E8AF0}"/>
              </a:ext>
            </a:extLst>
          </p:cNvPr>
          <p:cNvSpPr/>
          <p:nvPr/>
        </p:nvSpPr>
        <p:spPr>
          <a:xfrm>
            <a:off x="4069863" y="4440670"/>
            <a:ext cx="1273278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6283D"/>
                </a:solidFill>
                <a:latin typeface="Cascadia Code SemiBold" pitchFamily="50" charset="0"/>
                <a:cs typeface="Cascadia Code SemiBold" pitchFamily="50" charset="0"/>
              </a:rPr>
              <a:t>Volume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0DEEB6A9-D6C7-3221-EE60-6C31B10C5507}"/>
              </a:ext>
            </a:extLst>
          </p:cNvPr>
          <p:cNvSpPr/>
          <p:nvPr/>
        </p:nvSpPr>
        <p:spPr>
          <a:xfrm rot="5400000">
            <a:off x="4330063" y="5251847"/>
            <a:ext cx="752878" cy="261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9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Technical Analysis:</a:t>
            </a:r>
            <a:endParaRPr lang="en-IN" sz="4000" dirty="0">
              <a:solidFill>
                <a:srgbClr val="F4F4F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E4714F-5B28-DDDA-2E6D-2AD9A4F1FC7E}"/>
              </a:ext>
            </a:extLst>
          </p:cNvPr>
          <p:cNvSpPr txBox="1"/>
          <p:nvPr/>
        </p:nvSpPr>
        <p:spPr>
          <a:xfrm>
            <a:off x="688628" y="1314495"/>
            <a:ext cx="7735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Trend and </a:t>
            </a:r>
            <a:r>
              <a:rPr lang="en-IN" sz="2400" dirty="0" err="1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Trendline</a:t>
            </a:r>
            <a:endParaRPr lang="en-IN" sz="2400" dirty="0" smtClean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Support &amp; Resistance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Moving Average</a:t>
            </a:r>
            <a:endParaRPr lang="en-IN" sz="2400" dirty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Breakout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Volume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702383" y="3880175"/>
            <a:ext cx="419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Purpose:</a:t>
            </a:r>
            <a:endParaRPr lang="en-IN" sz="4000" dirty="0">
              <a:solidFill>
                <a:srgbClr val="F4F4F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E4714F-5B28-DDDA-2E6D-2AD9A4F1FC7E}"/>
              </a:ext>
            </a:extLst>
          </p:cNvPr>
          <p:cNvSpPr txBox="1"/>
          <p:nvPr/>
        </p:nvSpPr>
        <p:spPr>
          <a:xfrm>
            <a:off x="702132" y="4638358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Entry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Exit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1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661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1. Market Capitalization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A40980-F0D5-7234-9072-4867D5CC5CC4}"/>
              </a:ext>
            </a:extLst>
          </p:cNvPr>
          <p:cNvSpPr txBox="1"/>
          <p:nvPr/>
        </p:nvSpPr>
        <p:spPr>
          <a:xfrm>
            <a:off x="376111" y="1046446"/>
            <a:ext cx="661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Or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MarCap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E4714F-5B28-DDDA-2E6D-2AD9A4F1FC7E}"/>
              </a:ext>
            </a:extLst>
          </p:cNvPr>
          <p:cNvSpPr txBox="1"/>
          <p:nvPr/>
        </p:nvSpPr>
        <p:spPr>
          <a:xfrm>
            <a:off x="376111" y="195110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Current valuation of company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No of 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shares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* CMP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9A9CF603-01BF-232B-B74B-76D215C4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6952779"/>
              </p:ext>
            </p:extLst>
          </p:nvPr>
        </p:nvGraphicFramePr>
        <p:xfrm>
          <a:off x="353960" y="3561606"/>
          <a:ext cx="6341807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14731">
                  <a:extLst>
                    <a:ext uri="{9D8B030D-6E8A-4147-A177-3AD203B41FA5}">
                      <a16:colId xmlns:a16="http://schemas.microsoft.com/office/drawing/2014/main" xmlns="" val="636187188"/>
                    </a:ext>
                  </a:extLst>
                </a:gridCol>
                <a:gridCol w="3127076">
                  <a:extLst>
                    <a:ext uri="{9D8B030D-6E8A-4147-A177-3AD203B41FA5}">
                      <a16:colId xmlns:a16="http://schemas.microsoft.com/office/drawing/2014/main" xmlns="" val="2526036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MarCap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in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29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&lt; 5000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Small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710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5000 –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Medium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7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&gt;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Large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98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570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661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2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. Price/Earning (PE)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E4714F-5B28-DDDA-2E6D-2AD9A4F1FC7E}"/>
              </a:ext>
            </a:extLst>
          </p:cNvPr>
          <p:cNvSpPr txBox="1"/>
          <p:nvPr/>
        </p:nvSpPr>
        <p:spPr>
          <a:xfrm>
            <a:off x="376112" y="2046881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PE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= </a:t>
            </a:r>
            <a:r>
              <a:rPr kumimoji="0" lang="en-IN" sz="2400" b="0" i="0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Current Price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aseline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		Earing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Per Share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1CF6BB-1BA1-25BC-AB67-05A270D32F03}"/>
              </a:ext>
            </a:extLst>
          </p:cNvPr>
          <p:cNvSpPr txBox="1"/>
          <p:nvPr/>
        </p:nvSpPr>
        <p:spPr>
          <a:xfrm>
            <a:off x="376112" y="133080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Valuation = Cheap or Expensive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74F79A-12CA-1D82-0400-A086B2E3C7BB}"/>
              </a:ext>
            </a:extLst>
          </p:cNvPr>
          <p:cNvSpPr txBox="1"/>
          <p:nvPr/>
        </p:nvSpPr>
        <p:spPr>
          <a:xfrm>
            <a:off x="376112" y="3132291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Stock PE v. Industry PE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4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9000" t="13000" r="-2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ins with solid fill" hidden="1">
            <a:extLst>
              <a:ext uri="{FF2B5EF4-FFF2-40B4-BE49-F238E27FC236}">
                <a16:creationId xmlns:a16="http://schemas.microsoft.com/office/drawing/2014/main" xmlns="" id="{0CFA1E6E-E0D7-BF23-061E-355843111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73180" y="84638"/>
            <a:ext cx="1035363" cy="1035363"/>
          </a:xfrm>
          <a:prstGeom prst="rect">
            <a:avLst/>
          </a:prstGeom>
        </p:spPr>
      </p:pic>
      <p:pic>
        <p:nvPicPr>
          <p:cNvPr id="8" name="Graphic 7" descr="Upward trend with solid fill" hidden="1">
            <a:extLst>
              <a:ext uri="{FF2B5EF4-FFF2-40B4-BE49-F238E27FC236}">
                <a16:creationId xmlns:a16="http://schemas.microsoft.com/office/drawing/2014/main" xmlns="" id="{74E75C44-5EA9-8926-0287-CFFE66A1D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050869" y="1359377"/>
            <a:ext cx="1188289" cy="1233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47F8CD-AA54-380C-BC1D-FA37B5AFD49A}"/>
              </a:ext>
            </a:extLst>
          </p:cNvPr>
          <p:cNvSpPr txBox="1"/>
          <p:nvPr/>
        </p:nvSpPr>
        <p:spPr>
          <a:xfrm>
            <a:off x="474406" y="216595"/>
            <a:ext cx="590918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srgbClr val="FF870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Shrewd Investor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F2A3BF-8FF5-0212-314C-366F8BE28D94}"/>
              </a:ext>
            </a:extLst>
          </p:cNvPr>
          <p:cNvSpPr txBox="1"/>
          <p:nvPr/>
        </p:nvSpPr>
        <p:spPr>
          <a:xfrm>
            <a:off x="474406" y="1324498"/>
            <a:ext cx="4589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Fundamental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Ratio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Stock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Investment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Risk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Swing Trading</a:t>
            </a:r>
            <a:endParaRPr lang="en-IN" sz="2400" dirty="0">
              <a:solidFill>
                <a:schemeClr val="bg1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04946C-C55B-8669-E5BD-318F9EFB10FA}"/>
              </a:ext>
            </a:extLst>
          </p:cNvPr>
          <p:cNvSpPr txBox="1"/>
          <p:nvPr/>
        </p:nvSpPr>
        <p:spPr>
          <a:xfrm>
            <a:off x="818534" y="4027130"/>
            <a:ext cx="4589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Sunday 10 AM</a:t>
            </a:r>
          </a:p>
          <a:p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Duration 6-8 hours</a:t>
            </a:r>
          </a:p>
          <a:p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Zoom or Skype</a:t>
            </a:r>
          </a:p>
        </p:txBody>
      </p:sp>
    </p:spTree>
    <p:extLst>
      <p:ext uri="{BB962C8B-B14F-4D97-AF65-F5344CB8AC3E}">
        <p14:creationId xmlns:p14="http://schemas.microsoft.com/office/powerpoint/2010/main" xmlns="" val="157249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61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117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Admin</cp:lastModifiedBy>
  <cp:revision>32</cp:revision>
  <dcterms:created xsi:type="dcterms:W3CDTF">2022-10-22T08:20:18Z</dcterms:created>
  <dcterms:modified xsi:type="dcterms:W3CDTF">2022-10-26T07:45:42Z</dcterms:modified>
</cp:coreProperties>
</file>